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4"/>
  </p:sldMasterIdLst>
  <p:notesMasterIdLst>
    <p:notesMasterId r:id="rId225"/>
  </p:notesMasterIdLst>
  <p:handoutMasterIdLst>
    <p:handoutMasterId r:id="rId226"/>
  </p:handoutMasterIdLst>
  <p:sldIdLst>
    <p:sldId id="256" r:id="rId5"/>
    <p:sldId id="257" r:id="rId6"/>
    <p:sldId id="258" r:id="rId7"/>
    <p:sldId id="262" r:id="rId8"/>
    <p:sldId id="372" r:id="rId9"/>
    <p:sldId id="406" r:id="rId10"/>
    <p:sldId id="402" r:id="rId11"/>
    <p:sldId id="387" r:id="rId12"/>
    <p:sldId id="513" r:id="rId13"/>
    <p:sldId id="480" r:id="rId14"/>
    <p:sldId id="407" r:id="rId15"/>
    <p:sldId id="408" r:id="rId16"/>
    <p:sldId id="409" r:id="rId17"/>
    <p:sldId id="410" r:id="rId18"/>
    <p:sldId id="411" r:id="rId19"/>
    <p:sldId id="425" r:id="rId20"/>
    <p:sldId id="536" r:id="rId21"/>
    <p:sldId id="434" r:id="rId22"/>
    <p:sldId id="435" r:id="rId23"/>
    <p:sldId id="436" r:id="rId24"/>
    <p:sldId id="437" r:id="rId25"/>
    <p:sldId id="529" r:id="rId26"/>
    <p:sldId id="528" r:id="rId27"/>
    <p:sldId id="534" r:id="rId28"/>
    <p:sldId id="530" r:id="rId29"/>
    <p:sldId id="533" r:id="rId30"/>
    <p:sldId id="531" r:id="rId31"/>
    <p:sldId id="532" r:id="rId32"/>
    <p:sldId id="535" r:id="rId33"/>
    <p:sldId id="259" r:id="rId34"/>
    <p:sldId id="380" r:id="rId35"/>
    <p:sldId id="458" r:id="rId36"/>
    <p:sldId id="265" r:id="rId37"/>
    <p:sldId id="270" r:id="rId38"/>
    <p:sldId id="271" r:id="rId39"/>
    <p:sldId id="268" r:id="rId40"/>
    <p:sldId id="276" r:id="rId41"/>
    <p:sldId id="403" r:id="rId42"/>
    <p:sldId id="404" r:id="rId43"/>
    <p:sldId id="488" r:id="rId44"/>
    <p:sldId id="279" r:id="rId45"/>
    <p:sldId id="400" r:id="rId46"/>
    <p:sldId id="401" r:id="rId47"/>
    <p:sldId id="514" r:id="rId48"/>
    <p:sldId id="515" r:id="rId49"/>
    <p:sldId id="398" r:id="rId50"/>
    <p:sldId id="479" r:id="rId51"/>
    <p:sldId id="442" r:id="rId52"/>
    <p:sldId id="302" r:id="rId53"/>
    <p:sldId id="391" r:id="rId54"/>
    <p:sldId id="277" r:id="rId55"/>
    <p:sldId id="267" r:id="rId56"/>
    <p:sldId id="280" r:id="rId57"/>
    <p:sldId id="521" r:id="rId58"/>
    <p:sldId id="386" r:id="rId59"/>
    <p:sldId id="463" r:id="rId60"/>
    <p:sldId id="467" r:id="rId61"/>
    <p:sldId id="464" r:id="rId62"/>
    <p:sldId id="465" r:id="rId63"/>
    <p:sldId id="468" r:id="rId64"/>
    <p:sldId id="474" r:id="rId65"/>
    <p:sldId id="537" r:id="rId66"/>
    <p:sldId id="522" r:id="rId67"/>
    <p:sldId id="523" r:id="rId68"/>
    <p:sldId id="466" r:id="rId69"/>
    <p:sldId id="439" r:id="rId70"/>
    <p:sldId id="392" r:id="rId71"/>
    <p:sldId id="393" r:id="rId72"/>
    <p:sldId id="394" r:id="rId73"/>
    <p:sldId id="438" r:id="rId74"/>
    <p:sldId id="283" r:id="rId75"/>
    <p:sldId id="381" r:id="rId76"/>
    <p:sldId id="433" r:id="rId77"/>
    <p:sldId id="281" r:id="rId78"/>
    <p:sldId id="282" r:id="rId79"/>
    <p:sldId id="284" r:id="rId80"/>
    <p:sldId id="285" r:id="rId81"/>
    <p:sldId id="519" r:id="rId82"/>
    <p:sldId id="384" r:id="rId83"/>
    <p:sldId id="520" r:id="rId84"/>
    <p:sldId id="453" r:id="rId85"/>
    <p:sldId id="454" r:id="rId86"/>
    <p:sldId id="455" r:id="rId87"/>
    <p:sldId id="456" r:id="rId88"/>
    <p:sldId id="457" r:id="rId89"/>
    <p:sldId id="518" r:id="rId90"/>
    <p:sldId id="459" r:id="rId91"/>
    <p:sldId id="460" r:id="rId92"/>
    <p:sldId id="461" r:id="rId93"/>
    <p:sldId id="462" r:id="rId94"/>
    <p:sldId id="390" r:id="rId95"/>
    <p:sldId id="389" r:id="rId96"/>
    <p:sldId id="385" r:id="rId97"/>
    <p:sldId id="477" r:id="rId98"/>
    <p:sldId id="478" r:id="rId99"/>
    <p:sldId id="371" r:id="rId100"/>
    <p:sldId id="382" r:id="rId101"/>
    <p:sldId id="287" r:id="rId102"/>
    <p:sldId id="405" r:id="rId103"/>
    <p:sldId id="274" r:id="rId104"/>
    <p:sldId id="278" r:id="rId105"/>
    <p:sldId id="286" r:id="rId106"/>
    <p:sldId id="289" r:id="rId107"/>
    <p:sldId id="295" r:id="rId108"/>
    <p:sldId id="296" r:id="rId109"/>
    <p:sldId id="510" r:id="rId110"/>
    <p:sldId id="290" r:id="rId111"/>
    <p:sldId id="269" r:id="rId112"/>
    <p:sldId id="427" r:id="rId113"/>
    <p:sldId id="291" r:id="rId114"/>
    <p:sldId id="260" r:id="rId115"/>
    <p:sldId id="261" r:id="rId116"/>
    <p:sldId id="292" r:id="rId117"/>
    <p:sldId id="293" r:id="rId118"/>
    <p:sldId id="294" r:id="rId119"/>
    <p:sldId id="370" r:id="rId120"/>
    <p:sldId id="399" r:id="rId121"/>
    <p:sldId id="264" r:id="rId122"/>
    <p:sldId id="266" r:id="rId123"/>
    <p:sldId id="298" r:id="rId124"/>
    <p:sldId id="469" r:id="rId125"/>
    <p:sldId id="470" r:id="rId126"/>
    <p:sldId id="299" r:id="rId127"/>
    <p:sldId id="300" r:id="rId128"/>
    <p:sldId id="426" r:id="rId129"/>
    <p:sldId id="301" r:id="rId130"/>
    <p:sldId id="483" r:id="rId131"/>
    <p:sldId id="485" r:id="rId132"/>
    <p:sldId id="487" r:id="rId133"/>
    <p:sldId id="484" r:id="rId134"/>
    <p:sldId id="489" r:id="rId135"/>
    <p:sldId id="486" r:id="rId136"/>
    <p:sldId id="303" r:id="rId137"/>
    <p:sldId id="502" r:id="rId138"/>
    <p:sldId id="503" r:id="rId139"/>
    <p:sldId id="308" r:id="rId140"/>
    <p:sldId id="490" r:id="rId141"/>
    <p:sldId id="493" r:id="rId142"/>
    <p:sldId id="316" r:id="rId143"/>
    <p:sldId id="310" r:id="rId144"/>
    <p:sldId id="311" r:id="rId145"/>
    <p:sldId id="312" r:id="rId146"/>
    <p:sldId id="309" r:id="rId147"/>
    <p:sldId id="272" r:id="rId148"/>
    <p:sldId id="509" r:id="rId149"/>
    <p:sldId id="527" r:id="rId150"/>
    <p:sldId id="526" r:id="rId151"/>
    <p:sldId id="451" r:id="rId152"/>
    <p:sldId id="452" r:id="rId153"/>
    <p:sldId id="305" r:id="rId154"/>
    <p:sldId id="395" r:id="rId155"/>
    <p:sldId id="307" r:id="rId156"/>
    <p:sldId id="317" r:id="rId157"/>
    <p:sldId id="504" r:id="rId158"/>
    <p:sldId id="396" r:id="rId159"/>
    <p:sldId id="423" r:id="rId160"/>
    <p:sldId id="413" r:id="rId161"/>
    <p:sldId id="481" r:id="rId162"/>
    <p:sldId id="482" r:id="rId163"/>
    <p:sldId id="516" r:id="rId164"/>
    <p:sldId id="517" r:id="rId165"/>
    <p:sldId id="318" r:id="rId166"/>
    <p:sldId id="472" r:id="rId167"/>
    <p:sldId id="424" r:id="rId168"/>
    <p:sldId id="449" r:id="rId169"/>
    <p:sldId id="473" r:id="rId170"/>
    <p:sldId id="471" r:id="rId171"/>
    <p:sldId id="306" r:id="rId172"/>
    <p:sldId id="443" r:id="rId173"/>
    <p:sldId id="444" r:id="rId174"/>
    <p:sldId id="365" r:id="rId175"/>
    <p:sldId id="367" r:id="rId176"/>
    <p:sldId id="412" r:id="rId177"/>
    <p:sldId id="419" r:id="rId178"/>
    <p:sldId id="414" r:id="rId179"/>
    <p:sldId id="416" r:id="rId180"/>
    <p:sldId id="450" r:id="rId181"/>
    <p:sldId id="347" r:id="rId182"/>
    <p:sldId id="373" r:id="rId183"/>
    <p:sldId id="374" r:id="rId184"/>
    <p:sldId id="375" r:id="rId185"/>
    <p:sldId id="376" r:id="rId186"/>
    <p:sldId id="440" r:id="rId187"/>
    <p:sldId id="441" r:id="rId188"/>
    <p:sldId id="377" r:id="rId189"/>
    <p:sldId id="378" r:id="rId190"/>
    <p:sldId id="368" r:id="rId191"/>
    <p:sldId id="369" r:id="rId192"/>
    <p:sldId id="428" r:id="rId193"/>
    <p:sldId id="445" r:id="rId194"/>
    <p:sldId id="446" r:id="rId195"/>
    <p:sldId id="448" r:id="rId196"/>
    <p:sldId id="430" r:id="rId197"/>
    <p:sldId id="431" r:id="rId198"/>
    <p:sldId id="432" r:id="rId199"/>
    <p:sldId id="417" r:id="rId200"/>
    <p:sldId id="422" r:id="rId201"/>
    <p:sldId id="421" r:id="rId202"/>
    <p:sldId id="418" r:id="rId203"/>
    <p:sldId id="420" r:id="rId204"/>
    <p:sldId id="415" r:id="rId205"/>
    <p:sldId id="511" r:id="rId206"/>
    <p:sldId id="512" r:id="rId207"/>
    <p:sldId id="524" r:id="rId208"/>
    <p:sldId id="525" r:id="rId209"/>
    <p:sldId id="475" r:id="rId210"/>
    <p:sldId id="476" r:id="rId211"/>
    <p:sldId id="505" r:id="rId212"/>
    <p:sldId id="508" r:id="rId213"/>
    <p:sldId id="507" r:id="rId214"/>
    <p:sldId id="491" r:id="rId215"/>
    <p:sldId id="492" r:id="rId216"/>
    <p:sldId id="500" r:id="rId217"/>
    <p:sldId id="495" r:id="rId218"/>
    <p:sldId id="506" r:id="rId219"/>
    <p:sldId id="496" r:id="rId220"/>
    <p:sldId id="501" r:id="rId221"/>
    <p:sldId id="499" r:id="rId222"/>
    <p:sldId id="497" r:id="rId223"/>
    <p:sldId id="498" r:id="rId224"/>
  </p:sldIdLst>
  <p:sldSz cx="9144000" cy="5715000" type="screen16x10"/>
  <p:notesSz cx="6797675" cy="992505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388">
          <p15:clr>
            <a:srgbClr val="A4A3A4"/>
          </p15:clr>
        </p15:guide>
        <p15:guide id="2" orient="horz" pos="1800">
          <p15:clr>
            <a:srgbClr val="A4A3A4"/>
          </p15:clr>
        </p15:guide>
        <p15:guide id="3" orient="horz" pos="291">
          <p15:clr>
            <a:srgbClr val="A4A3A4"/>
          </p15:clr>
        </p15:guide>
        <p15:guide id="4" orient="horz" pos="2707">
          <p15:clr>
            <a:srgbClr val="A4A3A4"/>
          </p15:clr>
        </p15:guide>
        <p15:guide id="5" orient="horz" pos="847">
          <p15:clr>
            <a:srgbClr val="A4A3A4"/>
          </p15:clr>
        </p15:guide>
        <p15:guide id="6" orient="horz" pos="2355">
          <p15:clr>
            <a:srgbClr val="A4A3A4"/>
          </p15:clr>
        </p15:guide>
        <p15:guide id="7" orient="horz" pos="1220">
          <p15:clr>
            <a:srgbClr val="A4A3A4"/>
          </p15:clr>
        </p15:guide>
        <p15:guide id="8" pos="295">
          <p15:clr>
            <a:srgbClr val="A4A3A4"/>
          </p15:clr>
        </p15:guide>
        <p15:guide id="9" pos="2880">
          <p15:clr>
            <a:srgbClr val="A4A3A4"/>
          </p15:clr>
        </p15:guide>
        <p15:guide id="10" pos="5465">
          <p15:clr>
            <a:srgbClr val="A4A3A4"/>
          </p15:clr>
        </p15:guide>
        <p15:guide id="11" pos="1587">
          <p15:clr>
            <a:srgbClr val="A4A3A4"/>
          </p15:clr>
        </p15:guide>
        <p15:guide id="12" pos="4173">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is King" initials="FK" lastIdx="8" clrIdx="0">
    <p:extLst>
      <p:ext uri="{19B8F6BF-5375-455C-9EA6-DF929625EA0E}">
        <p15:presenceInfo xmlns:p15="http://schemas.microsoft.com/office/powerpoint/2012/main" userId="S::Francis.King@burohappold.com::b84fef97-93ac-4827-bceb-676370d0baaf" providerId="AD"/>
      </p:ext>
    </p:extLst>
  </p:cmAuthor>
  <p:cmAuthor id="2" name="Francis King" initials="FK [2]" lastIdx="9" clrIdx="1">
    <p:extLst>
      <p:ext uri="{19B8F6BF-5375-455C-9EA6-DF929625EA0E}">
        <p15:presenceInfo xmlns:p15="http://schemas.microsoft.com/office/powerpoint/2012/main" userId="Francis K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600"/>
    <a:srgbClr val="000000"/>
    <a:srgbClr val="968C83"/>
    <a:srgbClr val="898989"/>
    <a:srgbClr val="3C3C3C"/>
    <a:srgbClr val="FF33C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88757" autoAdjust="0"/>
  </p:normalViewPr>
  <p:slideViewPr>
    <p:cSldViewPr snapToGrid="0" showGuides="1">
      <p:cViewPr varScale="1">
        <p:scale>
          <a:sx n="103" d="100"/>
          <a:sy n="103" d="100"/>
        </p:scale>
        <p:origin x="672" y="77"/>
      </p:cViewPr>
      <p:guideLst>
        <p:guide orient="horz" pos="3388"/>
        <p:guide orient="horz" pos="1800"/>
        <p:guide orient="horz" pos="291"/>
        <p:guide orient="horz" pos="2707"/>
        <p:guide orient="horz" pos="847"/>
        <p:guide orient="horz" pos="2355"/>
        <p:guide orient="horz" pos="1220"/>
        <p:guide pos="295"/>
        <p:guide pos="2880"/>
        <p:guide pos="5465"/>
        <p:guide pos="1587"/>
        <p:guide pos="4173"/>
      </p:guideLst>
    </p:cSldViewPr>
  </p:slideViewPr>
  <p:outlineViewPr>
    <p:cViewPr>
      <p:scale>
        <a:sx n="33" d="100"/>
        <a:sy n="33" d="100"/>
      </p:scale>
      <p:origin x="3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8" d="100"/>
          <a:sy n="98" d="100"/>
        </p:scale>
        <p:origin x="-2604"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commentAuthors" Target="commentAuthor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viewProps" Target="viewProp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tableStyles" Target="tableStyle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25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50443" y="0"/>
            <a:ext cx="2945659" cy="496253"/>
          </a:xfrm>
          <a:prstGeom prst="rect">
            <a:avLst/>
          </a:prstGeom>
        </p:spPr>
        <p:txBody>
          <a:bodyPr vert="horz" lIns="91440" tIns="45720" rIns="91440" bIns="45720" rtlCol="0"/>
          <a:lstStyle>
            <a:lvl1pPr algn="r">
              <a:defRPr sz="1200"/>
            </a:lvl1pPr>
          </a:lstStyle>
          <a:p>
            <a:fld id="{96BCAD25-2A38-491E-8120-6B8E06BC3A92}" type="datetimeFigureOut">
              <a:rPr lang="en-GB" smtClean="0"/>
              <a:pPr/>
              <a:t>23/03/2021</a:t>
            </a:fld>
            <a:endParaRPr lang="en-GB" dirty="0"/>
          </a:p>
        </p:txBody>
      </p:sp>
      <p:sp>
        <p:nvSpPr>
          <p:cNvPr id="4" name="Footer Placeholder 3"/>
          <p:cNvSpPr>
            <a:spLocks noGrp="1"/>
          </p:cNvSpPr>
          <p:nvPr>
            <p:ph type="ftr" sz="quarter" idx="2"/>
          </p:nvPr>
        </p:nvSpPr>
        <p:spPr>
          <a:xfrm>
            <a:off x="0" y="9427075"/>
            <a:ext cx="2945659" cy="496253"/>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50443" y="9427075"/>
            <a:ext cx="2945659" cy="496253"/>
          </a:xfrm>
          <a:prstGeom prst="rect">
            <a:avLst/>
          </a:prstGeom>
        </p:spPr>
        <p:txBody>
          <a:bodyPr vert="horz" lIns="91440" tIns="45720" rIns="91440" bIns="45720" rtlCol="0" anchor="b"/>
          <a:lstStyle>
            <a:lvl1pPr algn="r">
              <a:defRPr sz="1200"/>
            </a:lvl1pPr>
          </a:lstStyle>
          <a:p>
            <a:fld id="{99489E6E-CBB7-49F2-A722-8D1DB933389F}" type="slidenum">
              <a:rPr lang="en-GB" smtClean="0"/>
              <a:pPr/>
              <a:t>‹#›</a:t>
            </a:fld>
            <a:endParaRPr lang="en-GB" dirty="0"/>
          </a:p>
        </p:txBody>
      </p:sp>
    </p:spTree>
    <p:extLst>
      <p:ext uri="{BB962C8B-B14F-4D97-AF65-F5344CB8AC3E}">
        <p14:creationId xmlns:p14="http://schemas.microsoft.com/office/powerpoint/2010/main" val="1498590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253"/>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850443" y="0"/>
            <a:ext cx="2945659" cy="496253"/>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99949CAE-1AB1-44B3-8E9E-7AEA386918F7}" type="datetimeFigureOut">
              <a:rPr lang="en-GB"/>
              <a:pPr>
                <a:defRPr/>
              </a:pPr>
              <a:t>23/03/2021</a:t>
            </a:fld>
            <a:endParaRPr lang="en-GB" dirty="0"/>
          </a:p>
        </p:txBody>
      </p:sp>
      <p:sp>
        <p:nvSpPr>
          <p:cNvPr id="4" name="Slide Image Placeholder 3"/>
          <p:cNvSpPr>
            <a:spLocks noGrp="1" noRot="1" noChangeAspect="1"/>
          </p:cNvSpPr>
          <p:nvPr>
            <p:ph type="sldImg" idx="2"/>
          </p:nvPr>
        </p:nvSpPr>
        <p:spPr>
          <a:xfrm>
            <a:off x="422275" y="744538"/>
            <a:ext cx="5953125" cy="37211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768" y="4714399"/>
            <a:ext cx="5438140" cy="4466273"/>
          </a:xfrm>
          <a:prstGeom prst="rect">
            <a:avLst/>
          </a:prstGeom>
        </p:spPr>
        <p:txBody>
          <a:bodyPr vert="horz" wrap="square" lIns="91440" tIns="45720" rIns="91440" bIns="45720" numCol="1" anchor="t" anchorCtr="0" compatLnSpc="1">
            <a:prstTxWarp prst="textNoShape">
              <a:avLst/>
            </a:prstTxWarp>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427075"/>
            <a:ext cx="2945659" cy="496253"/>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850443" y="9427075"/>
            <a:ext cx="2945659" cy="496253"/>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2A31B990-BC87-41FB-965D-9590EB3617D3}" type="slidenum">
              <a:rPr lang="en-GB"/>
              <a:pPr>
                <a:defRPr/>
              </a:pPr>
              <a:t>‹#›</a:t>
            </a:fld>
            <a:endParaRPr lang="en-GB" dirty="0"/>
          </a:p>
        </p:txBody>
      </p:sp>
    </p:spTree>
    <p:extLst>
      <p:ext uri="{BB962C8B-B14F-4D97-AF65-F5344CB8AC3E}">
        <p14:creationId xmlns:p14="http://schemas.microsoft.com/office/powerpoint/2010/main" val="123791594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www.burohappold.com/"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1: White (no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67836" y="1945148"/>
            <a:ext cx="5206578" cy="1825267"/>
          </a:xfrm>
          <a:prstGeom prst="rect">
            <a:avLst/>
          </a:prstGeom>
        </p:spPr>
      </p:pic>
      <p:sp>
        <p:nvSpPr>
          <p:cNvPr id="2" name="Title 1"/>
          <p:cNvSpPr>
            <a:spLocks noGrp="1"/>
          </p:cNvSpPr>
          <p:nvPr>
            <p:ph type="title" hasCustomPrompt="1"/>
          </p:nvPr>
        </p:nvSpPr>
        <p:spPr>
          <a:xfrm>
            <a:off x="2339752" y="398800"/>
            <a:ext cx="4464495" cy="857272"/>
          </a:xfrm>
          <a:prstGeom prst="rect">
            <a:avLst/>
          </a:prstGeom>
        </p:spPr>
        <p:txBody>
          <a:bodyPr lIns="0" tIns="0" rIns="0" bIns="0" anchor="t"/>
          <a:lstStyle>
            <a:lvl1pPr>
              <a:defRPr sz="1800" b="0" i="0" cap="all" spc="280" baseline="0">
                <a:solidFill>
                  <a:srgbClr val="968C83"/>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dirty="0"/>
              <a:t>CLICK TO ADD PRESENTATION TITLE IN CAPS </a:t>
            </a:r>
            <a:br>
              <a:rPr lang="en-US" dirty="0"/>
            </a:br>
            <a:r>
              <a:rPr lang="en-US" dirty="0"/>
              <a:t>THREE LINE MAXIMUM</a:t>
            </a:r>
            <a:endParaRPr lang="en-GB" dirty="0"/>
          </a:p>
        </p:txBody>
      </p:sp>
      <p:sp>
        <p:nvSpPr>
          <p:cNvPr id="5" name="Text Placeholder 4"/>
          <p:cNvSpPr>
            <a:spLocks noGrp="1"/>
          </p:cNvSpPr>
          <p:nvPr>
            <p:ph type="body" sz="quarter" idx="10" hasCustomPrompt="1"/>
          </p:nvPr>
        </p:nvSpPr>
        <p:spPr>
          <a:xfrm>
            <a:off x="2484438" y="4917156"/>
            <a:ext cx="4175125" cy="244600"/>
          </a:xfrm>
          <a:prstGeom prst="rect">
            <a:avLst/>
          </a:prstGeom>
        </p:spPr>
        <p:txBody>
          <a:bodyPr lIns="0" tIns="0" rIns="0" bIns="0"/>
          <a:lstStyle>
            <a:lvl1pPr marL="0" indent="0" algn="ctr">
              <a:buNone/>
              <a:defRPr sz="1400" b="0" i="0" cap="none" spc="0" baseline="0">
                <a:solidFill>
                  <a:srgbClr val="968C83"/>
                </a:solidFill>
                <a:latin typeface="Segoe UI Semibold" panose="020B0702040204020203" pitchFamily="34" charset="0"/>
                <a:cs typeface="Segoe UI" panose="020B0502040204020203" pitchFamily="34" charset="0"/>
              </a:defRPr>
            </a:lvl1pPr>
          </a:lstStyle>
          <a:p>
            <a:pPr lvl="0"/>
            <a:r>
              <a:rPr lang="en-US" dirty="0"/>
              <a:t>Click to add date in full</a:t>
            </a:r>
            <a:endParaRPr lang="en-GB" dirty="0"/>
          </a:p>
        </p:txBody>
      </p:sp>
      <p:sp>
        <p:nvSpPr>
          <p:cNvPr id="6" name="TextBox 5"/>
          <p:cNvSpPr txBox="1"/>
          <p:nvPr userDrawn="1"/>
        </p:nvSpPr>
        <p:spPr>
          <a:xfrm>
            <a:off x="2484437" y="5340197"/>
            <a:ext cx="4175125" cy="76944"/>
          </a:xfrm>
          <a:prstGeom prst="rect">
            <a:avLst/>
          </a:prstGeom>
          <a:noFill/>
        </p:spPr>
        <p:txBody>
          <a:bodyPr wrap="square" lIns="0" tIns="0" rIns="0" bIns="0" rtlCol="0">
            <a:spAutoFit/>
          </a:bodyPr>
          <a:lstStyle/>
          <a:p>
            <a:pPr algn="ctr"/>
            <a:r>
              <a:rPr lang="en-US" sz="500" cap="all" dirty="0">
                <a:solidFill>
                  <a:srgbClr val="968C83"/>
                </a:solidFill>
                <a:latin typeface="Segoe UI" panose="020B0502040204020203" pitchFamily="34" charset="0"/>
                <a:ea typeface="Segoe UI" panose="020B0502040204020203" pitchFamily="34" charset="0"/>
                <a:cs typeface="Segoe UI" panose="020B0502040204020203" pitchFamily="34" charset="0"/>
              </a:rPr>
              <a:t>COPYRIGHT © 1976-2016 BUROHAPPOLD ENGINEERING. ALL RIGHTS RESERVED</a:t>
            </a:r>
            <a:endParaRPr lang="en-GB" sz="500" cap="all" dirty="0">
              <a:solidFill>
                <a:srgbClr val="968C83"/>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84838901"/>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sp>
        <p:nvSpPr>
          <p:cNvPr id="5" name="Picture Placeholder 11"/>
          <p:cNvSpPr>
            <a:spLocks noGrp="1"/>
          </p:cNvSpPr>
          <p:nvPr>
            <p:ph type="pic" sz="quarter" idx="15"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11" name="Picture Placeholder 5"/>
          <p:cNvSpPr>
            <a:spLocks noGrp="1" noChangeAspect="1"/>
          </p:cNvSpPr>
          <p:nvPr>
            <p:ph type="pic" sz="quarter" idx="10"/>
          </p:nvPr>
        </p:nvSpPr>
        <p:spPr>
          <a:xfrm>
            <a:off x="0" y="461964"/>
            <a:ext cx="7048500" cy="4552164"/>
          </a:xfrm>
          <a:prstGeom prst="rect">
            <a:avLst/>
          </a:prstGeom>
        </p:spPr>
        <p:txBody>
          <a:bodyPr/>
          <a:lstStyle>
            <a:lvl1pPr marL="0" indent="0" algn="ctr">
              <a:buNone/>
              <a:tabLst>
                <a:tab pos="3140075" algn="l"/>
              </a:tabLst>
              <a:defRPr baseline="0"/>
            </a:lvl1pPr>
          </a:lstStyle>
          <a:p>
            <a:r>
              <a:rPr lang="en-US" dirty="0"/>
              <a:t>Click icon to add picture</a:t>
            </a:r>
            <a:endParaRPr lang="en-GB" dirty="0"/>
          </a:p>
        </p:txBody>
      </p:sp>
      <p:sp>
        <p:nvSpPr>
          <p:cNvPr id="17" name="Content Placeholder 2"/>
          <p:cNvSpPr>
            <a:spLocks noGrp="1"/>
          </p:cNvSpPr>
          <p:nvPr>
            <p:ph idx="1" hasCustomPrompt="1"/>
          </p:nvPr>
        </p:nvSpPr>
        <p:spPr>
          <a:xfrm>
            <a:off x="7049150" y="887972"/>
            <a:ext cx="2094850" cy="1603548"/>
          </a:xfrm>
          <a:prstGeom prst="rect">
            <a:avLst/>
          </a:prstGeom>
          <a:noFill/>
        </p:spPr>
        <p:txBody>
          <a:bodyPr wrap="square" lIns="180000" tIns="180000" rIns="180000" bIns="72000" anchor="t" anchorCtr="0">
            <a:spAutoFit/>
          </a:bodyPr>
          <a:lstStyle>
            <a:lvl1pPr marL="180000" marR="0" indent="-180000" defTabSz="0" rtl="0" eaLnBrk="1" fontAlgn="auto" latinLnBrk="0" hangingPunct="1">
              <a:lnSpc>
                <a:spcPct val="100000"/>
              </a:lnSpc>
              <a:spcBef>
                <a:spcPts val="0"/>
              </a:spcBef>
              <a:spcAft>
                <a:spcPts val="400"/>
              </a:spcAft>
              <a:buClr>
                <a:srgbClr val="C4D600"/>
              </a:buClr>
              <a:buSzTx/>
              <a:buFont typeface="Wingdings" panose="05000000000000000000" pitchFamily="2" charset="2"/>
              <a:buChar char="§"/>
              <a:tabLst>
                <a:tab pos="288000" algn="l"/>
                <a:tab pos="594000" algn="l"/>
                <a:tab pos="936000" algn="l"/>
                <a:tab pos="1224000" algn="l"/>
              </a:tabLst>
              <a:defRPr sz="9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360000" marR="0" indent="-180000" defTabSz="0" rtl="0" eaLnBrk="1" fontAlgn="auto" latinLnBrk="0" hangingPunct="1">
              <a:lnSpc>
                <a:spcPct val="1000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9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360000" marR="0" indent="0" defTabSz="0" rtl="0" eaLnBrk="1" fontAlgn="auto" latinLnBrk="0" hangingPunct="1">
              <a:lnSpc>
                <a:spcPct val="100000"/>
              </a:lnSpc>
              <a:spcBef>
                <a:spcPts val="0"/>
              </a:spcBef>
              <a:spcAft>
                <a:spcPts val="400"/>
              </a:spcAft>
              <a:buClr>
                <a:srgbClr val="C4D600"/>
              </a:buClr>
              <a:buSzTx/>
              <a:buFont typeface="Arial" panose="020B0604020202020204" pitchFamily="34" charset="0"/>
              <a:buNone/>
              <a:tabLst>
                <a:tab pos="288000" algn="l"/>
                <a:tab pos="594000" algn="l"/>
                <a:tab pos="936000" algn="l"/>
                <a:tab pos="1224000" algn="l"/>
              </a:tabLst>
              <a:defRPr sz="10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720000" indent="-180000" defTabSz="0">
              <a:lnSpc>
                <a:spcPct val="100000"/>
              </a:lnSpc>
              <a:spcBef>
                <a:spcPts val="0"/>
              </a:spcBef>
              <a:spcAft>
                <a:spcPts val="400"/>
              </a:spcAft>
              <a:buClr>
                <a:srgbClr val="C4D600"/>
              </a:buClr>
              <a:buFont typeface="Arial" panose="020B0604020202020204" pitchFamily="34" charset="0"/>
              <a:buChar char="•"/>
              <a:tabLst>
                <a:tab pos="288000" algn="l"/>
                <a:tab pos="594000" algn="l"/>
                <a:tab pos="936000" algn="l"/>
                <a:tab pos="1224000" algn="l"/>
              </a:tabLst>
              <a:defRPr sz="10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756000" indent="0" defTabSz="0">
              <a:lnSpc>
                <a:spcPct val="100000"/>
              </a:lnSpc>
              <a:spcBef>
                <a:spcPts val="0"/>
              </a:spcBef>
              <a:spcAft>
                <a:spcPts val="400"/>
              </a:spcAft>
              <a:buClr>
                <a:srgbClr val="C4D600"/>
              </a:buClr>
              <a:buFont typeface="Arial" pitchFamily="34" charset="0"/>
              <a:buNone/>
              <a:tabLst>
                <a:tab pos="288000" algn="l"/>
                <a:tab pos="594000" algn="l"/>
                <a:tab pos="936000" algn="l"/>
                <a:tab pos="1224000" algn="l"/>
              </a:tabLst>
              <a:defRPr sz="10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1512000" indent="-288000">
              <a:spcBef>
                <a:spcPts val="0"/>
              </a:spcBef>
              <a:spcAft>
                <a:spcPts val="400"/>
              </a:spcAft>
              <a:buClr>
                <a:srgbClr val="C00000"/>
              </a:buClr>
              <a:buFont typeface="Wingdings" pitchFamily="2" charset="2"/>
              <a:buNone/>
              <a:defRPr sz="1800" baseline="0">
                <a:solidFill>
                  <a:srgbClr val="3C3C3C"/>
                </a:solidFill>
                <a:latin typeface="Arial" pitchFamily="34" charset="0"/>
                <a:cs typeface="Arial" pitchFamily="34" charset="0"/>
              </a:defRPr>
            </a:lvl6pPr>
            <a:lvl7pPr>
              <a:buNone/>
              <a:defRPr/>
            </a:lvl7pPr>
          </a:lstStyle>
          <a:p>
            <a:pPr lvl="0"/>
            <a:r>
              <a:rPr lang="en-US" dirty="0"/>
              <a:t>Click to add project information: client, architect, image credit, </a:t>
            </a:r>
            <a:r>
              <a:rPr lang="en-US" dirty="0" err="1"/>
              <a:t>etc</a:t>
            </a:r>
            <a:endParaRPr lang="en-US" dirty="0"/>
          </a:p>
          <a:p>
            <a:pPr lvl="0"/>
            <a:r>
              <a:rPr lang="en-US" dirty="0"/>
              <a:t>Use bullets button in paragraph tool bar on home tab to turn off bullets</a:t>
            </a:r>
          </a:p>
          <a:p>
            <a:pPr lvl="1"/>
            <a:r>
              <a:rPr lang="en-US" dirty="0"/>
              <a:t>Move text box down if project title is more than three lines</a:t>
            </a:r>
          </a:p>
        </p:txBody>
      </p:sp>
      <p:sp>
        <p:nvSpPr>
          <p:cNvPr id="10" name="Text Placeholder 9"/>
          <p:cNvSpPr>
            <a:spLocks noGrp="1"/>
          </p:cNvSpPr>
          <p:nvPr>
            <p:ph type="body" sz="quarter" idx="14" hasCustomPrompt="1"/>
          </p:nvPr>
        </p:nvSpPr>
        <p:spPr>
          <a:xfrm>
            <a:off x="7049150" y="435327"/>
            <a:ext cx="2094849" cy="461665"/>
          </a:xfrm>
          <a:prstGeom prst="rect">
            <a:avLst/>
          </a:prstGeom>
          <a:noFill/>
        </p:spPr>
        <p:txBody>
          <a:bodyPr wrap="square" lIns="180000" tIns="0" rIns="180000" bIns="0" anchor="t" anchorCtr="0">
            <a:spAutoFit/>
          </a:bodyPr>
          <a:lstStyle>
            <a:lvl1pPr marL="0" indent="0">
              <a:lnSpc>
                <a:spcPts val="1200"/>
              </a:lnSpc>
              <a:buNone/>
              <a:defRPr sz="1050" b="0" i="0" cap="all" spc="200" baseline="0">
                <a:solidFill>
                  <a:srgbClr val="000000"/>
                </a:solidFill>
                <a:latin typeface="Segoe UI Semibold" panose="020B0702040204020203" pitchFamily="34" charset="0"/>
                <a:cs typeface="Segoe UI" panose="020B0502040204020203" pitchFamily="34" charset="0"/>
              </a:defRPr>
            </a:lvl1pPr>
          </a:lstStyle>
          <a:p>
            <a:pPr lvl="0"/>
            <a:r>
              <a:rPr lang="en-US" dirty="0"/>
              <a:t>CLICK TO Add PROJECT TITLE </a:t>
            </a:r>
            <a:br>
              <a:rPr lang="en-US" dirty="0"/>
            </a:br>
            <a:r>
              <a:rPr lang="en-US" dirty="0"/>
              <a:t>AND LOCATION</a:t>
            </a:r>
            <a:endParaRPr lang="en-GB" dirty="0"/>
          </a:p>
        </p:txBody>
      </p:sp>
      <p:sp>
        <p:nvSpPr>
          <p:cNvPr id="6"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4124561599"/>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slide - option 1">
    <p:spTree>
      <p:nvGrpSpPr>
        <p:cNvPr id="1" name=""/>
        <p:cNvGrpSpPr/>
        <p:nvPr/>
      </p:nvGrpSpPr>
      <p:grpSpPr>
        <a:xfrm>
          <a:off x="0" y="0"/>
          <a:ext cx="0" cy="0"/>
          <a:chOff x="0" y="0"/>
          <a:chExt cx="0" cy="0"/>
        </a:xfrm>
      </p:grpSpPr>
      <p:sp>
        <p:nvSpPr>
          <p:cNvPr id="4" name="Picture Placeholder 11"/>
          <p:cNvSpPr>
            <a:spLocks noGrp="1"/>
          </p:cNvSpPr>
          <p:nvPr>
            <p:ph type="pic" sz="quarter" idx="1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5" name="Picture Placeholder 14"/>
          <p:cNvSpPr>
            <a:spLocks noGrp="1"/>
          </p:cNvSpPr>
          <p:nvPr>
            <p:ph type="pic" sz="quarter" idx="11" hasCustomPrompt="1"/>
          </p:nvPr>
        </p:nvSpPr>
        <p:spPr>
          <a:xfrm>
            <a:off x="0" y="1010954"/>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3" name="Title 1"/>
          <p:cNvSpPr>
            <a:spLocks noGrp="1"/>
          </p:cNvSpPr>
          <p:nvPr>
            <p:ph type="title" hasCustomPrompt="1"/>
          </p:nvPr>
        </p:nvSpPr>
        <p:spPr>
          <a:xfrm>
            <a:off x="467546" y="409677"/>
            <a:ext cx="5472605" cy="738664"/>
          </a:xfrm>
          <a:prstGeom prst="rect">
            <a:avLst/>
          </a:prstGeom>
          <a:noFill/>
        </p:spPr>
        <p:txBody>
          <a:bodyPr wrap="square" lIns="0" tIns="0" rIns="0" bIns="0">
            <a:spAutoFit/>
          </a:bodyPr>
          <a:lstStyle>
            <a:lvl1pPr algn="l">
              <a:defRPr sz="1600" b="0" i="0" cap="all" spc="240" baseline="0">
                <a:solidFill>
                  <a:srgbClr val="000000"/>
                </a:solidFill>
                <a:latin typeface="Segoe UI Semibold" panose="020B0702040204020203" pitchFamily="34" charset="0"/>
                <a:cs typeface="Segoe UI" panose="020B0502040204020203" pitchFamily="34" charset="0"/>
              </a:defRPr>
            </a:lvl1pPr>
          </a:lstStyle>
          <a:p>
            <a:r>
              <a:rPr lang="en-US" dirty="0"/>
              <a:t>CLICK TO ADD HEADING (CAPS) </a:t>
            </a:r>
            <a:br>
              <a:rPr lang="en-US" dirty="0"/>
            </a:br>
            <a:r>
              <a:rPr lang="en-GB" dirty="0"/>
              <a:t>THREE LINES MAX. EXTEND TEXT BOX WIDTH IF </a:t>
            </a:r>
            <a:r>
              <a:rPr lang="en-GB" dirty="0" err="1"/>
              <a:t>REQ</a:t>
            </a:r>
            <a:r>
              <a:rPr lang="en-GB" dirty="0"/>
              <a:t> BUT DO NOT MOVE POSITION</a:t>
            </a:r>
          </a:p>
        </p:txBody>
      </p:sp>
      <p:cxnSp>
        <p:nvCxnSpPr>
          <p:cNvPr id="6" name="Straight Connector 5"/>
          <p:cNvCxnSpPr/>
          <p:nvPr userDrawn="1"/>
        </p:nvCxnSpPr>
        <p:spPr>
          <a:xfrm>
            <a:off x="-108520" y="1336448"/>
            <a:ext cx="331468" cy="0"/>
          </a:xfrm>
          <a:prstGeom prst="line">
            <a:avLst/>
          </a:prstGeom>
          <a:ln w="6350" cap="sq">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2" hasCustomPrompt="1"/>
          </p:nvPr>
        </p:nvSpPr>
        <p:spPr>
          <a:xfrm>
            <a:off x="467544" y="1295708"/>
            <a:ext cx="2592288" cy="3710632"/>
          </a:xfrm>
          <a:prstGeom prst="rect">
            <a:avLst/>
          </a:prstGeom>
        </p:spPr>
        <p:txBody>
          <a:bodyPr lIns="0" tIns="0" rIns="0" bIns="108000">
            <a:noAutofit/>
          </a:bodyPr>
          <a:lstStyle>
            <a:lvl1pPr marL="180000" marR="0" indent="-180000" defTabSz="0" rtl="0" eaLnBrk="1" fontAlgn="auto" latinLnBrk="0" hangingPunct="1">
              <a:lnSpc>
                <a:spcPts val="1800"/>
              </a:lnSpc>
              <a:spcBef>
                <a:spcPct val="20000"/>
              </a:spcBef>
              <a:spcAft>
                <a:spcPts val="400"/>
              </a:spcAft>
              <a:buClr>
                <a:srgbClr val="C4D600"/>
              </a:buClr>
              <a:buSzTx/>
              <a:buFont typeface="Wingdings" panose="05000000000000000000" pitchFamily="2" charset="2"/>
              <a:buChar char="§"/>
              <a:tabLst>
                <a:tab pos="288000" algn="l"/>
                <a:tab pos="594000" algn="l"/>
                <a:tab pos="936000" algn="l"/>
                <a:tab pos="1224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360000" marR="0" indent="-180000" defTabSz="0" rtl="0" eaLnBrk="1" fontAlgn="auto" latinLnBrk="0" hangingPunct="1">
              <a:lnSpc>
                <a:spcPts val="18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540000" marR="0" indent="-180000" defTabSz="0" rtl="0" eaLnBrk="1" fontAlgn="auto" latinLnBrk="0" hangingPunct="1">
              <a:lnSpc>
                <a:spcPts val="18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40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720000" indent="-180000" defTabSz="0">
              <a:lnSpc>
                <a:spcPts val="1800"/>
              </a:lnSpc>
              <a:spcBef>
                <a:spcPts val="0"/>
              </a:spcBef>
              <a:spcAft>
                <a:spcPts val="400"/>
              </a:spcAft>
              <a:buClr>
                <a:srgbClr val="C4D600"/>
              </a:buClr>
              <a:buFont typeface="Arial" panose="020B0604020202020204" pitchFamily="34" charset="0"/>
              <a:buChar char="•"/>
              <a:tabLst>
                <a:tab pos="288000" algn="l"/>
                <a:tab pos="594000" algn="l"/>
                <a:tab pos="936000" algn="l"/>
                <a:tab pos="1224000" algn="l"/>
              </a:tabLst>
              <a:defRPr sz="14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900000" indent="-180000" defTabSz="0">
              <a:lnSpc>
                <a:spcPts val="1800"/>
              </a:lnSpc>
              <a:spcBef>
                <a:spcPts val="0"/>
              </a:spcBef>
              <a:spcAft>
                <a:spcPts val="400"/>
              </a:spcAft>
              <a:buClr>
                <a:srgbClr val="C4D600"/>
              </a:buClr>
              <a:buFont typeface="Arial" pitchFamily="34" charset="0"/>
              <a:buChar char="•"/>
              <a:tabLst>
                <a:tab pos="288000" algn="l"/>
                <a:tab pos="594000" algn="l"/>
                <a:tab pos="936000" algn="l"/>
                <a:tab pos="1224000" algn="l"/>
              </a:tabLst>
              <a:defRPr sz="14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marL="1512000" indent="-288000">
              <a:spcBef>
                <a:spcPts val="0"/>
              </a:spcBef>
              <a:spcAft>
                <a:spcPts val="400"/>
              </a:spcAft>
              <a:buClr>
                <a:srgbClr val="C00000"/>
              </a:buClr>
              <a:buFont typeface="Wingdings" pitchFamily="2" charset="2"/>
              <a:buNone/>
              <a:defRPr sz="1800" baseline="0">
                <a:solidFill>
                  <a:srgbClr val="3C3C3C"/>
                </a:solidFill>
                <a:latin typeface="Arial" pitchFamily="34" charset="0"/>
                <a:cs typeface="Arial" pitchFamily="34" charset="0"/>
              </a:defRPr>
            </a:lvl6pPr>
            <a:lvl7pPr>
              <a:buNone/>
              <a:defRPr/>
            </a:lvl7pPr>
          </a:lstStyle>
          <a:p>
            <a:pPr lvl="0"/>
            <a:r>
              <a:rPr lang="en-US" dirty="0"/>
              <a:t>Click to add supporting bullet points. To turn bullet points on and off use bullets button in paragraph tool bar on home tab</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sp>
        <p:nvSpPr>
          <p:cNvPr id="10" name="Content Placeholder 9"/>
          <p:cNvSpPr>
            <a:spLocks noGrp="1"/>
          </p:cNvSpPr>
          <p:nvPr>
            <p:ph sz="quarter" idx="13" hasCustomPrompt="1"/>
          </p:nvPr>
        </p:nvSpPr>
        <p:spPr>
          <a:xfrm>
            <a:off x="3271329" y="1296943"/>
            <a:ext cx="5399832" cy="3712411"/>
          </a:xfrm>
          <a:prstGeom prst="rect">
            <a:avLst/>
          </a:prstGeom>
        </p:spPr>
        <p:txBody>
          <a:bodyPr/>
          <a:lstStyle>
            <a:lvl1pPr marL="0" indent="0" algn="ctr">
              <a:buNone/>
              <a:defRPr sz="1800" baseline="0"/>
            </a:lvl1pPr>
          </a:lstStyle>
          <a:p>
            <a:pPr lvl="0"/>
            <a:r>
              <a:rPr lang="en-GB" dirty="0"/>
              <a:t>Click to add chart or table</a:t>
            </a:r>
          </a:p>
        </p:txBody>
      </p:sp>
      <p:sp>
        <p:nvSpPr>
          <p:cNvPr id="8"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68322613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slide - option 2">
    <p:spTree>
      <p:nvGrpSpPr>
        <p:cNvPr id="1" name=""/>
        <p:cNvGrpSpPr/>
        <p:nvPr/>
      </p:nvGrpSpPr>
      <p:grpSpPr>
        <a:xfrm>
          <a:off x="0" y="0"/>
          <a:ext cx="0" cy="0"/>
          <a:chOff x="0" y="0"/>
          <a:chExt cx="0" cy="0"/>
        </a:xfrm>
      </p:grpSpPr>
      <p:sp>
        <p:nvSpPr>
          <p:cNvPr id="4" name="Picture Placeholder 11"/>
          <p:cNvSpPr>
            <a:spLocks noGrp="1"/>
          </p:cNvSpPr>
          <p:nvPr>
            <p:ph type="pic" sz="quarter" idx="1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5" name="Picture Placeholder 14"/>
          <p:cNvSpPr>
            <a:spLocks noGrp="1"/>
          </p:cNvSpPr>
          <p:nvPr>
            <p:ph type="pic" sz="quarter" idx="11" hasCustomPrompt="1"/>
          </p:nvPr>
        </p:nvSpPr>
        <p:spPr>
          <a:xfrm>
            <a:off x="0" y="1002873"/>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3" name="Title 1"/>
          <p:cNvSpPr>
            <a:spLocks noGrp="1"/>
          </p:cNvSpPr>
          <p:nvPr>
            <p:ph type="title" hasCustomPrompt="1"/>
          </p:nvPr>
        </p:nvSpPr>
        <p:spPr>
          <a:xfrm>
            <a:off x="467547" y="414946"/>
            <a:ext cx="5472605" cy="738664"/>
          </a:xfrm>
          <a:prstGeom prst="rect">
            <a:avLst/>
          </a:prstGeom>
          <a:noFill/>
        </p:spPr>
        <p:txBody>
          <a:bodyPr wrap="square" lIns="0" tIns="0" rIns="0" bIns="0">
            <a:spAutoFit/>
          </a:bodyPr>
          <a:lstStyle>
            <a:lvl1pPr algn="l">
              <a:defRPr sz="1600" b="0" i="0" cap="all" spc="240" baseline="0">
                <a:solidFill>
                  <a:srgbClr val="000000"/>
                </a:solidFill>
                <a:latin typeface="Segoe UI Semibold" panose="020B0702040204020203" pitchFamily="34" charset="0"/>
                <a:cs typeface="Segoe UI" panose="020B0502040204020203" pitchFamily="34" charset="0"/>
              </a:defRPr>
            </a:lvl1pPr>
          </a:lstStyle>
          <a:p>
            <a:r>
              <a:rPr lang="en-US" dirty="0"/>
              <a:t>CLICK TO ADD HEADING (CAPS) </a:t>
            </a:r>
            <a:br>
              <a:rPr lang="en-US" dirty="0"/>
            </a:br>
            <a:r>
              <a:rPr lang="en-GB" dirty="0"/>
              <a:t>THREE LINES MAX. EXTEND TEXT BOX WIDTH IF </a:t>
            </a:r>
            <a:r>
              <a:rPr lang="en-GB" dirty="0" err="1"/>
              <a:t>REQ</a:t>
            </a:r>
            <a:r>
              <a:rPr lang="en-GB" dirty="0"/>
              <a:t> BUT DO NOT MOVE POSITION</a:t>
            </a:r>
          </a:p>
        </p:txBody>
      </p:sp>
      <p:sp>
        <p:nvSpPr>
          <p:cNvPr id="8" name="Content Placeholder 2"/>
          <p:cNvSpPr>
            <a:spLocks noGrp="1"/>
          </p:cNvSpPr>
          <p:nvPr>
            <p:ph idx="13" hasCustomPrompt="1"/>
          </p:nvPr>
        </p:nvSpPr>
        <p:spPr>
          <a:xfrm>
            <a:off x="467544" y="4164892"/>
            <a:ext cx="8208144" cy="852848"/>
          </a:xfrm>
          <a:prstGeom prst="rect">
            <a:avLst/>
          </a:prstGeom>
        </p:spPr>
        <p:txBody>
          <a:bodyPr wrap="square" lIns="0" tIns="0" rIns="0" bIns="108000" anchor="b" anchorCtr="0">
            <a:spAutoFit/>
          </a:bodyPr>
          <a:lstStyle>
            <a:lvl1pPr marL="180000" marR="0" indent="-180000" defTabSz="0" rtl="0" eaLnBrk="1" fontAlgn="auto" latinLnBrk="0" hangingPunct="1">
              <a:lnSpc>
                <a:spcPts val="1800"/>
              </a:lnSpc>
              <a:spcBef>
                <a:spcPct val="20000"/>
              </a:spcBef>
              <a:spcAft>
                <a:spcPts val="400"/>
              </a:spcAft>
              <a:buClr>
                <a:srgbClr val="C4D600"/>
              </a:buClr>
              <a:buSzTx/>
              <a:buFont typeface="Wingdings" panose="05000000000000000000" pitchFamily="2" charset="2"/>
              <a:buChar char="§"/>
              <a:tabLst>
                <a:tab pos="288000" algn="l"/>
                <a:tab pos="594000" algn="l"/>
                <a:tab pos="936000" algn="l"/>
                <a:tab pos="1224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360000" marR="0" indent="-180000" defTabSz="0" rtl="0" eaLnBrk="1" fontAlgn="auto" latinLnBrk="0" hangingPunct="1">
              <a:lnSpc>
                <a:spcPts val="18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360000" marR="0" indent="0" defTabSz="0" rtl="0" eaLnBrk="1" fontAlgn="auto" latinLnBrk="0" hangingPunct="1">
              <a:lnSpc>
                <a:spcPts val="1600"/>
              </a:lnSpc>
              <a:spcBef>
                <a:spcPts val="0"/>
              </a:spcBef>
              <a:spcAft>
                <a:spcPts val="400"/>
              </a:spcAft>
              <a:buClr>
                <a:srgbClr val="C4D600"/>
              </a:buClr>
              <a:buSzTx/>
              <a:buFont typeface="Arial" panose="020B0604020202020204"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540000" indent="0" defTabSz="0">
              <a:lnSpc>
                <a:spcPts val="1600"/>
              </a:lnSpc>
              <a:spcBef>
                <a:spcPts val="0"/>
              </a:spcBef>
              <a:spcAft>
                <a:spcPts val="400"/>
              </a:spcAft>
              <a:buClr>
                <a:srgbClr val="C4D600"/>
              </a:buClr>
              <a:buFont typeface="Arial" panose="020B0604020202020204"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720000" indent="0" defTabSz="0">
              <a:lnSpc>
                <a:spcPts val="1600"/>
              </a:lnSpc>
              <a:spcBef>
                <a:spcPts val="0"/>
              </a:spcBef>
              <a:spcAft>
                <a:spcPts val="400"/>
              </a:spcAft>
              <a:buClr>
                <a:srgbClr val="C4D600"/>
              </a:buClr>
              <a:buFont typeface="Arial"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marL="1512000" indent="-288000">
              <a:spcBef>
                <a:spcPts val="0"/>
              </a:spcBef>
              <a:spcAft>
                <a:spcPts val="400"/>
              </a:spcAft>
              <a:buClr>
                <a:srgbClr val="C00000"/>
              </a:buClr>
              <a:buFont typeface="Wingdings" pitchFamily="2" charset="2"/>
              <a:buNone/>
              <a:defRPr sz="1800" baseline="0">
                <a:solidFill>
                  <a:srgbClr val="3C3C3C"/>
                </a:solidFill>
                <a:latin typeface="Arial" pitchFamily="34" charset="0"/>
                <a:cs typeface="Arial" pitchFamily="34" charset="0"/>
              </a:defRPr>
            </a:lvl6pPr>
            <a:lvl7pPr>
              <a:buNone/>
              <a:defRPr/>
            </a:lvl7pPr>
          </a:lstStyle>
          <a:p>
            <a:pPr lvl="0"/>
            <a:r>
              <a:rPr lang="en-US" dirty="0"/>
              <a:t>Click to add supporting bullet points. To turn bullet points on and off use bullets button in paragraph tool bar on home tab</a:t>
            </a:r>
          </a:p>
          <a:p>
            <a:pPr lvl="1"/>
            <a:r>
              <a:rPr lang="en-US" dirty="0"/>
              <a:t>Second level</a:t>
            </a:r>
          </a:p>
        </p:txBody>
      </p:sp>
      <p:sp>
        <p:nvSpPr>
          <p:cNvPr id="6" name="Content Placeholder 5"/>
          <p:cNvSpPr>
            <a:spLocks noGrp="1"/>
          </p:cNvSpPr>
          <p:nvPr>
            <p:ph sz="quarter" idx="14" hasCustomPrompt="1"/>
          </p:nvPr>
        </p:nvSpPr>
        <p:spPr>
          <a:xfrm>
            <a:off x="468313" y="1417638"/>
            <a:ext cx="8207375" cy="2519362"/>
          </a:xfrm>
          <a:prstGeom prst="rect">
            <a:avLst/>
          </a:prstGeom>
        </p:spPr>
        <p:txBody>
          <a:bodyPr/>
          <a:lstStyle>
            <a:lvl1pPr marL="0" indent="0" algn="ctr">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chart or table </a:t>
            </a:r>
            <a:br>
              <a:rPr lang="en-US" dirty="0"/>
            </a:br>
            <a:r>
              <a:rPr lang="en-US" dirty="0"/>
              <a:t>(if pasting in info from Excel this box must be selected first)</a:t>
            </a:r>
          </a:p>
        </p:txBody>
      </p:sp>
      <p:sp>
        <p:nvSpPr>
          <p:cNvPr id="7"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357271828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 image slide - 2 pictures">
    <p:spTree>
      <p:nvGrpSpPr>
        <p:cNvPr id="1" name=""/>
        <p:cNvGrpSpPr/>
        <p:nvPr/>
      </p:nvGrpSpPr>
      <p:grpSpPr>
        <a:xfrm>
          <a:off x="0" y="0"/>
          <a:ext cx="0" cy="0"/>
          <a:chOff x="0" y="0"/>
          <a:chExt cx="0" cy="0"/>
        </a:xfrm>
      </p:grpSpPr>
      <p:sp>
        <p:nvSpPr>
          <p:cNvPr id="8" name="Picture Placeholder 11"/>
          <p:cNvSpPr>
            <a:spLocks noGrp="1"/>
          </p:cNvSpPr>
          <p:nvPr>
            <p:ph type="pic" sz="quarter" idx="17"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10" name="Picture Placeholder 14"/>
          <p:cNvSpPr>
            <a:spLocks noGrp="1"/>
          </p:cNvSpPr>
          <p:nvPr>
            <p:ph type="pic" sz="quarter" idx="11" hasCustomPrompt="1"/>
          </p:nvPr>
        </p:nvSpPr>
        <p:spPr>
          <a:xfrm>
            <a:off x="0" y="1005286"/>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9" name="Picture Placeholder 8"/>
          <p:cNvSpPr>
            <a:spLocks noGrp="1" noChangeAspect="1"/>
          </p:cNvSpPr>
          <p:nvPr>
            <p:ph type="pic" sz="quarter" idx="10"/>
          </p:nvPr>
        </p:nvSpPr>
        <p:spPr>
          <a:xfrm>
            <a:off x="0" y="1934492"/>
            <a:ext cx="5940152" cy="18002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6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11" name="Rectangle 8"/>
          <p:cNvSpPr>
            <a:spLocks noGrp="1" noChangeAspect="1"/>
          </p:cNvSpPr>
          <p:nvPr>
            <p:ph type="pic" sz="quarter" idx="12"/>
          </p:nvPr>
        </p:nvSpPr>
        <p:spPr>
          <a:xfrm>
            <a:off x="6072444" y="1934493"/>
            <a:ext cx="3071555" cy="18002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6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12" name="Rectangle 6"/>
          <p:cNvSpPr>
            <a:spLocks noGrp="1"/>
          </p:cNvSpPr>
          <p:nvPr>
            <p:ph type="body" sz="quarter" idx="13" hasCustomPrompt="1"/>
          </p:nvPr>
        </p:nvSpPr>
        <p:spPr>
          <a:xfrm>
            <a:off x="467544" y="3817457"/>
            <a:ext cx="2456672" cy="336187"/>
          </a:xfrm>
          <a:prstGeom prst="rect">
            <a:avLst/>
          </a:prstGeom>
        </p:spPr>
        <p:txBody>
          <a:bodyPr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0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caption</a:t>
            </a:r>
          </a:p>
        </p:txBody>
      </p:sp>
      <p:sp>
        <p:nvSpPr>
          <p:cNvPr id="14" name="Rectangle 6"/>
          <p:cNvSpPr>
            <a:spLocks noGrp="1"/>
          </p:cNvSpPr>
          <p:nvPr>
            <p:ph type="body" sz="quarter" idx="15" hasCustomPrompt="1"/>
          </p:nvPr>
        </p:nvSpPr>
        <p:spPr>
          <a:xfrm>
            <a:off x="6078539" y="3817457"/>
            <a:ext cx="2519362" cy="335443"/>
          </a:xfrm>
          <a:prstGeom prst="rect">
            <a:avLst/>
          </a:prstGeom>
        </p:spPr>
        <p:txBody>
          <a:bodyPr lIns="0" tIns="0" rIns="0" bIns="0" anchor="t" anchorCtr="0">
            <a:noAutofit/>
          </a:bodyPr>
          <a:lstStyle>
            <a:lvl1pPr marL="0" marR="0" indent="0" algn="l" rtl="0" latinLnBrk="0">
              <a:spcBef>
                <a:spcPts val="0"/>
              </a:spcBef>
              <a:buFontTx/>
              <a:buNone/>
              <a:defRPr sz="1000" b="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caption</a:t>
            </a:r>
          </a:p>
        </p:txBody>
      </p:sp>
      <p:sp>
        <p:nvSpPr>
          <p:cNvPr id="15" name="Title 1"/>
          <p:cNvSpPr>
            <a:spLocks noGrp="1"/>
          </p:cNvSpPr>
          <p:nvPr>
            <p:ph type="title" hasCustomPrompt="1"/>
          </p:nvPr>
        </p:nvSpPr>
        <p:spPr>
          <a:xfrm>
            <a:off x="467996" y="414889"/>
            <a:ext cx="5472605" cy="738664"/>
          </a:xfrm>
          <a:prstGeom prst="rect">
            <a:avLst/>
          </a:prstGeom>
          <a:noFill/>
        </p:spPr>
        <p:txBody>
          <a:bodyPr wrap="square" lIns="0" tIns="0" rIns="0" bIns="0">
            <a:spAutoFit/>
          </a:bodyPr>
          <a:lstStyle>
            <a:lvl1pPr algn="l">
              <a:defRPr sz="1600" b="0" i="0" cap="all" spc="240" baseline="0">
                <a:solidFill>
                  <a:schemeClr val="tx1"/>
                </a:solidFill>
                <a:latin typeface="Segoe UI Semibold" panose="020B0702040204020203" pitchFamily="34" charset="0"/>
                <a:cs typeface="Segoe UI" panose="020B0502040204020203" pitchFamily="34" charset="0"/>
              </a:defRPr>
            </a:lvl1pPr>
          </a:lstStyle>
          <a:p>
            <a:r>
              <a:rPr lang="en-US" dirty="0"/>
              <a:t>CLICK TO ADD HEADING (CAPS) </a:t>
            </a:r>
            <a:br>
              <a:rPr lang="en-US" dirty="0"/>
            </a:br>
            <a:r>
              <a:rPr lang="en-GB" dirty="0"/>
              <a:t>THREE LINES MAX. EXTEND TEXT BOX WIDTH IF </a:t>
            </a:r>
            <a:r>
              <a:rPr lang="en-GB" dirty="0" err="1"/>
              <a:t>REQ</a:t>
            </a:r>
            <a:r>
              <a:rPr lang="en-GB" dirty="0"/>
              <a:t> BUT DO NOT MOVE POSITION</a:t>
            </a:r>
          </a:p>
        </p:txBody>
      </p:sp>
      <p:sp>
        <p:nvSpPr>
          <p:cNvPr id="17" name="Content Placeholder 2"/>
          <p:cNvSpPr>
            <a:spLocks noGrp="1"/>
          </p:cNvSpPr>
          <p:nvPr>
            <p:ph idx="19" hasCustomPrompt="1"/>
          </p:nvPr>
        </p:nvSpPr>
        <p:spPr>
          <a:xfrm>
            <a:off x="467993" y="1298737"/>
            <a:ext cx="8199744" cy="570720"/>
          </a:xfrm>
          <a:prstGeom prst="rect">
            <a:avLst/>
          </a:prstGeom>
        </p:spPr>
        <p:txBody>
          <a:bodyPr wrap="square" lIns="0" tIns="0" rIns="0" bIns="108000" anchor="t" anchorCtr="0">
            <a:spAutoFit/>
          </a:bodyPr>
          <a:lstStyle>
            <a:lvl1pPr marL="180000" marR="0" indent="-180000" defTabSz="0" rtl="0" eaLnBrk="1" fontAlgn="auto" latinLnBrk="0" hangingPunct="1">
              <a:lnSpc>
                <a:spcPts val="1800"/>
              </a:lnSpc>
              <a:spcBef>
                <a:spcPct val="20000"/>
              </a:spcBef>
              <a:spcAft>
                <a:spcPts val="400"/>
              </a:spcAft>
              <a:buClr>
                <a:srgbClr val="C4D600"/>
              </a:buClr>
              <a:buSzTx/>
              <a:buFont typeface="Wingdings" panose="05000000000000000000" pitchFamily="2" charset="2"/>
              <a:buChar char="§"/>
              <a:tabLst>
                <a:tab pos="288000" algn="l"/>
                <a:tab pos="594000" algn="l"/>
                <a:tab pos="936000" algn="l"/>
                <a:tab pos="1224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360000" marR="0" indent="-180000" defTabSz="0" rtl="0" eaLnBrk="1" fontAlgn="auto" latinLnBrk="0" hangingPunct="1">
              <a:lnSpc>
                <a:spcPts val="16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2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360000" marR="0" indent="0" defTabSz="0" rtl="0" eaLnBrk="1" fontAlgn="auto" latinLnBrk="0" hangingPunct="1">
              <a:lnSpc>
                <a:spcPts val="1600"/>
              </a:lnSpc>
              <a:spcBef>
                <a:spcPts val="0"/>
              </a:spcBef>
              <a:spcAft>
                <a:spcPts val="400"/>
              </a:spcAft>
              <a:buClr>
                <a:srgbClr val="C4D600"/>
              </a:buClr>
              <a:buSzTx/>
              <a:buFont typeface="Arial" panose="020B0604020202020204"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540000" indent="0" defTabSz="0">
              <a:lnSpc>
                <a:spcPts val="1600"/>
              </a:lnSpc>
              <a:spcBef>
                <a:spcPts val="0"/>
              </a:spcBef>
              <a:spcAft>
                <a:spcPts val="400"/>
              </a:spcAft>
              <a:buClr>
                <a:srgbClr val="C4D600"/>
              </a:buClr>
              <a:buFont typeface="Arial" panose="020B0604020202020204"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720000" indent="0" defTabSz="0">
              <a:lnSpc>
                <a:spcPts val="1600"/>
              </a:lnSpc>
              <a:spcBef>
                <a:spcPts val="0"/>
              </a:spcBef>
              <a:spcAft>
                <a:spcPts val="400"/>
              </a:spcAft>
              <a:buClr>
                <a:srgbClr val="C4D600"/>
              </a:buClr>
              <a:buFont typeface="Arial"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marL="1512000" indent="-288000">
              <a:spcBef>
                <a:spcPts val="0"/>
              </a:spcBef>
              <a:spcAft>
                <a:spcPts val="400"/>
              </a:spcAft>
              <a:buClr>
                <a:srgbClr val="C00000"/>
              </a:buClr>
              <a:buFont typeface="Wingdings" pitchFamily="2" charset="2"/>
              <a:buNone/>
              <a:defRPr sz="1800" baseline="0">
                <a:solidFill>
                  <a:srgbClr val="3C3C3C"/>
                </a:solidFill>
                <a:latin typeface="Arial" pitchFamily="34" charset="0"/>
                <a:cs typeface="Arial" pitchFamily="34" charset="0"/>
              </a:defRPr>
            </a:lvl6pPr>
            <a:lvl7pPr>
              <a:buNone/>
              <a:defRPr/>
            </a:lvl7pPr>
          </a:lstStyle>
          <a:p>
            <a:pPr lvl="0"/>
            <a:r>
              <a:rPr lang="en-US" dirty="0"/>
              <a:t>Click to add text if required – keep to a two line maximum. To turn bullet points on and off, use bullets button in paragraph tool bar on home tab</a:t>
            </a:r>
          </a:p>
        </p:txBody>
      </p:sp>
      <p:sp>
        <p:nvSpPr>
          <p:cNvPr id="13"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3511215413"/>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 image slide - 3 pictures">
    <p:spTree>
      <p:nvGrpSpPr>
        <p:cNvPr id="1" name=""/>
        <p:cNvGrpSpPr/>
        <p:nvPr/>
      </p:nvGrpSpPr>
      <p:grpSpPr>
        <a:xfrm>
          <a:off x="0" y="0"/>
          <a:ext cx="0" cy="0"/>
          <a:chOff x="0" y="0"/>
          <a:chExt cx="0" cy="0"/>
        </a:xfrm>
      </p:grpSpPr>
      <p:sp>
        <p:nvSpPr>
          <p:cNvPr id="16" name="Picture Placeholder 11"/>
          <p:cNvSpPr>
            <a:spLocks noGrp="1"/>
          </p:cNvSpPr>
          <p:nvPr>
            <p:ph type="pic" sz="quarter" idx="17"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9" name="Picture Placeholder 8"/>
          <p:cNvSpPr>
            <a:spLocks noGrp="1" noChangeAspect="1"/>
          </p:cNvSpPr>
          <p:nvPr>
            <p:ph type="pic" sz="quarter" idx="10"/>
          </p:nvPr>
        </p:nvSpPr>
        <p:spPr>
          <a:xfrm>
            <a:off x="-1" y="1934492"/>
            <a:ext cx="3057526" cy="18002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6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10" name="Rectangle 8"/>
          <p:cNvSpPr>
            <a:spLocks noGrp="1" noChangeAspect="1"/>
          </p:cNvSpPr>
          <p:nvPr>
            <p:ph type="pic" sz="quarter" idx="11"/>
          </p:nvPr>
        </p:nvSpPr>
        <p:spPr>
          <a:xfrm>
            <a:off x="3203848" y="1934493"/>
            <a:ext cx="2736304" cy="18002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6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11" name="Rectangle 8"/>
          <p:cNvSpPr>
            <a:spLocks noGrp="1" noChangeAspect="1"/>
          </p:cNvSpPr>
          <p:nvPr>
            <p:ph type="pic" sz="quarter" idx="12"/>
          </p:nvPr>
        </p:nvSpPr>
        <p:spPr>
          <a:xfrm>
            <a:off x="6072444" y="1934493"/>
            <a:ext cx="3071555" cy="18002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6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12" name="Rectangle 6"/>
          <p:cNvSpPr>
            <a:spLocks noGrp="1"/>
          </p:cNvSpPr>
          <p:nvPr>
            <p:ph type="body" sz="quarter" idx="13" hasCustomPrompt="1"/>
          </p:nvPr>
        </p:nvSpPr>
        <p:spPr>
          <a:xfrm>
            <a:off x="459592" y="3817457"/>
            <a:ext cx="2601659" cy="334800"/>
          </a:xfrm>
          <a:prstGeom prst="rect">
            <a:avLst/>
          </a:prstGeom>
        </p:spPr>
        <p:txBody>
          <a:bodyPr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0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caption</a:t>
            </a:r>
          </a:p>
          <a:p>
            <a:pPr lvl="0"/>
            <a:endParaRPr lang="en-US" dirty="0"/>
          </a:p>
        </p:txBody>
      </p:sp>
      <p:sp>
        <p:nvSpPr>
          <p:cNvPr id="13" name="Rectangle 6"/>
          <p:cNvSpPr>
            <a:spLocks noGrp="1"/>
          </p:cNvSpPr>
          <p:nvPr>
            <p:ph type="body" sz="quarter" idx="14" hasCustomPrompt="1"/>
          </p:nvPr>
        </p:nvSpPr>
        <p:spPr>
          <a:xfrm>
            <a:off x="3203848" y="3817457"/>
            <a:ext cx="2736303" cy="334800"/>
          </a:xfrm>
          <a:prstGeom prst="rect">
            <a:avLst/>
          </a:prstGeom>
        </p:spPr>
        <p:txBody>
          <a:bodyPr lIns="0" tIns="0" rIns="0" bIns="0" anchor="t" anchorCtr="0">
            <a:noAutofit/>
          </a:bodyPr>
          <a:lstStyle>
            <a:lvl1pPr marL="0" marR="0" indent="0" algn="l" rtl="0" latinLnBrk="0">
              <a:spcBef>
                <a:spcPts val="0"/>
              </a:spcBef>
              <a:buFontTx/>
              <a:buNone/>
              <a:defRPr sz="10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caption</a:t>
            </a:r>
          </a:p>
        </p:txBody>
      </p:sp>
      <p:sp>
        <p:nvSpPr>
          <p:cNvPr id="14" name="Rectangle 6"/>
          <p:cNvSpPr>
            <a:spLocks noGrp="1"/>
          </p:cNvSpPr>
          <p:nvPr>
            <p:ph type="body" sz="quarter" idx="15" hasCustomPrompt="1"/>
          </p:nvPr>
        </p:nvSpPr>
        <p:spPr>
          <a:xfrm>
            <a:off x="6075365" y="3817457"/>
            <a:ext cx="2519362" cy="334800"/>
          </a:xfrm>
          <a:prstGeom prst="rect">
            <a:avLst/>
          </a:prstGeom>
        </p:spPr>
        <p:txBody>
          <a:bodyPr lIns="0" tIns="0" rIns="0" bIns="0" anchor="t" anchorCtr="0">
            <a:noAutofit/>
          </a:bodyPr>
          <a:lstStyle>
            <a:lvl1pPr marL="0" marR="0" indent="0" algn="l" rtl="0" latinLnBrk="0">
              <a:spcBef>
                <a:spcPts val="0"/>
              </a:spcBef>
              <a:buFontTx/>
              <a:buNone/>
              <a:defRPr sz="1000" b="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caption</a:t>
            </a:r>
          </a:p>
        </p:txBody>
      </p:sp>
      <p:sp>
        <p:nvSpPr>
          <p:cNvPr id="17" name="Picture Placeholder 14"/>
          <p:cNvSpPr>
            <a:spLocks noGrp="1"/>
          </p:cNvSpPr>
          <p:nvPr>
            <p:ph type="pic" sz="quarter" idx="18" hasCustomPrompt="1"/>
          </p:nvPr>
        </p:nvSpPr>
        <p:spPr>
          <a:xfrm>
            <a:off x="0" y="1005286"/>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19" name="Title 1"/>
          <p:cNvSpPr>
            <a:spLocks noGrp="1"/>
          </p:cNvSpPr>
          <p:nvPr>
            <p:ph type="title" hasCustomPrompt="1"/>
          </p:nvPr>
        </p:nvSpPr>
        <p:spPr>
          <a:xfrm>
            <a:off x="467996" y="414889"/>
            <a:ext cx="5472605" cy="738664"/>
          </a:xfrm>
          <a:prstGeom prst="rect">
            <a:avLst/>
          </a:prstGeom>
          <a:noFill/>
        </p:spPr>
        <p:txBody>
          <a:bodyPr wrap="square" lIns="0" tIns="0" rIns="0" bIns="0">
            <a:spAutoFit/>
          </a:bodyPr>
          <a:lstStyle>
            <a:lvl1pPr algn="l">
              <a:defRPr sz="1600" b="0" i="0" cap="all" spc="240" baseline="0">
                <a:solidFill>
                  <a:schemeClr val="tx1"/>
                </a:solidFill>
                <a:latin typeface="Segoe UI Semibold" panose="020B0702040204020203" pitchFamily="34" charset="0"/>
                <a:cs typeface="Segoe UI" panose="020B0502040204020203" pitchFamily="34" charset="0"/>
              </a:defRPr>
            </a:lvl1pPr>
          </a:lstStyle>
          <a:p>
            <a:r>
              <a:rPr lang="en-US" dirty="0"/>
              <a:t>CLICK TO ADD HEADING (CAPS) </a:t>
            </a:r>
            <a:br>
              <a:rPr lang="en-US" dirty="0"/>
            </a:br>
            <a:r>
              <a:rPr lang="en-GB" dirty="0"/>
              <a:t>THREE LINES MAX. EXTEND TEXT BOX WIDTH IF </a:t>
            </a:r>
            <a:r>
              <a:rPr lang="en-GB" dirty="0" err="1"/>
              <a:t>REQ</a:t>
            </a:r>
            <a:r>
              <a:rPr lang="en-GB" dirty="0"/>
              <a:t> BUT DO NOT MOVE POSITION</a:t>
            </a:r>
          </a:p>
        </p:txBody>
      </p:sp>
      <p:sp>
        <p:nvSpPr>
          <p:cNvPr id="21" name="Content Placeholder 2"/>
          <p:cNvSpPr>
            <a:spLocks noGrp="1"/>
          </p:cNvSpPr>
          <p:nvPr>
            <p:ph idx="19" hasCustomPrompt="1"/>
          </p:nvPr>
        </p:nvSpPr>
        <p:spPr>
          <a:xfrm>
            <a:off x="467993" y="1298737"/>
            <a:ext cx="8207695" cy="570720"/>
          </a:xfrm>
          <a:prstGeom prst="rect">
            <a:avLst/>
          </a:prstGeom>
        </p:spPr>
        <p:txBody>
          <a:bodyPr wrap="square" lIns="0" tIns="0" rIns="0" bIns="108000" anchor="t" anchorCtr="0">
            <a:spAutoFit/>
          </a:bodyPr>
          <a:lstStyle>
            <a:lvl1pPr marL="180000" marR="0" indent="-180000" defTabSz="0" rtl="0" eaLnBrk="1" fontAlgn="auto" latinLnBrk="0" hangingPunct="1">
              <a:lnSpc>
                <a:spcPts val="1800"/>
              </a:lnSpc>
              <a:spcBef>
                <a:spcPct val="20000"/>
              </a:spcBef>
              <a:spcAft>
                <a:spcPts val="400"/>
              </a:spcAft>
              <a:buClr>
                <a:srgbClr val="C4D600"/>
              </a:buClr>
              <a:buSzTx/>
              <a:buFont typeface="Wingdings" panose="05000000000000000000" pitchFamily="2" charset="2"/>
              <a:buChar char="§"/>
              <a:tabLst>
                <a:tab pos="288000" algn="l"/>
                <a:tab pos="594000" algn="l"/>
                <a:tab pos="936000" algn="l"/>
                <a:tab pos="1224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360000" marR="0" indent="-180000" defTabSz="0" rtl="0" eaLnBrk="1" fontAlgn="auto" latinLnBrk="0" hangingPunct="1">
              <a:lnSpc>
                <a:spcPts val="16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2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360000" marR="0" indent="0" defTabSz="0" rtl="0" eaLnBrk="1" fontAlgn="auto" latinLnBrk="0" hangingPunct="1">
              <a:lnSpc>
                <a:spcPts val="1600"/>
              </a:lnSpc>
              <a:spcBef>
                <a:spcPts val="0"/>
              </a:spcBef>
              <a:spcAft>
                <a:spcPts val="400"/>
              </a:spcAft>
              <a:buClr>
                <a:srgbClr val="C4D600"/>
              </a:buClr>
              <a:buSzTx/>
              <a:buFont typeface="Arial" panose="020B0604020202020204"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540000" indent="0" defTabSz="0">
              <a:lnSpc>
                <a:spcPts val="1600"/>
              </a:lnSpc>
              <a:spcBef>
                <a:spcPts val="0"/>
              </a:spcBef>
              <a:spcAft>
                <a:spcPts val="400"/>
              </a:spcAft>
              <a:buClr>
                <a:srgbClr val="C4D600"/>
              </a:buClr>
              <a:buFont typeface="Arial" panose="020B0604020202020204"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720000" indent="0" defTabSz="0">
              <a:lnSpc>
                <a:spcPts val="1600"/>
              </a:lnSpc>
              <a:spcBef>
                <a:spcPts val="0"/>
              </a:spcBef>
              <a:spcAft>
                <a:spcPts val="400"/>
              </a:spcAft>
              <a:buClr>
                <a:srgbClr val="C4D600"/>
              </a:buClr>
              <a:buFont typeface="Arial"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marL="1512000" indent="-288000">
              <a:spcBef>
                <a:spcPts val="0"/>
              </a:spcBef>
              <a:spcAft>
                <a:spcPts val="400"/>
              </a:spcAft>
              <a:buClr>
                <a:srgbClr val="C00000"/>
              </a:buClr>
              <a:buFont typeface="Wingdings" pitchFamily="2" charset="2"/>
              <a:buNone/>
              <a:defRPr sz="1800" baseline="0">
                <a:solidFill>
                  <a:srgbClr val="3C3C3C"/>
                </a:solidFill>
                <a:latin typeface="Arial" pitchFamily="34" charset="0"/>
                <a:cs typeface="Arial" pitchFamily="34" charset="0"/>
              </a:defRPr>
            </a:lvl6pPr>
            <a:lvl7pPr>
              <a:buNone/>
              <a:defRPr/>
            </a:lvl7pPr>
          </a:lstStyle>
          <a:p>
            <a:pPr lvl="0"/>
            <a:r>
              <a:rPr lang="en-US" dirty="0"/>
              <a:t>Click to add text if required – keep to a two line maximum. To turn bullet points on and off, use bullets button in paragraph tool bar on home tab</a:t>
            </a:r>
          </a:p>
        </p:txBody>
      </p:sp>
      <p:sp>
        <p:nvSpPr>
          <p:cNvPr id="15"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2326792442"/>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 image slide - 4 pictures">
    <p:spTree>
      <p:nvGrpSpPr>
        <p:cNvPr id="1" name=""/>
        <p:cNvGrpSpPr/>
        <p:nvPr/>
      </p:nvGrpSpPr>
      <p:grpSpPr>
        <a:xfrm>
          <a:off x="0" y="0"/>
          <a:ext cx="0" cy="0"/>
          <a:chOff x="0" y="0"/>
          <a:chExt cx="0" cy="0"/>
        </a:xfrm>
      </p:grpSpPr>
      <p:sp>
        <p:nvSpPr>
          <p:cNvPr id="20" name="Picture Placeholder 11"/>
          <p:cNvSpPr>
            <a:spLocks noGrp="1"/>
          </p:cNvSpPr>
          <p:nvPr>
            <p:ph type="pic" sz="quarter" idx="2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9" name="Picture Placeholder 8"/>
          <p:cNvSpPr>
            <a:spLocks noGrp="1" noChangeAspect="1"/>
          </p:cNvSpPr>
          <p:nvPr>
            <p:ph type="pic" sz="quarter" idx="10"/>
          </p:nvPr>
        </p:nvSpPr>
        <p:spPr>
          <a:xfrm>
            <a:off x="0" y="1934492"/>
            <a:ext cx="3296328" cy="18002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2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10" name="Rectangle 8"/>
          <p:cNvSpPr>
            <a:spLocks noGrp="1"/>
          </p:cNvSpPr>
          <p:nvPr>
            <p:ph type="pic" sz="quarter" idx="11"/>
          </p:nvPr>
        </p:nvSpPr>
        <p:spPr>
          <a:xfrm>
            <a:off x="3437488" y="1933200"/>
            <a:ext cx="1800000" cy="18000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l" rtl="0" latinLnBrk="0">
              <a:spcBef>
                <a:spcPct val="20000"/>
              </a:spcBef>
              <a:buFontTx/>
              <a:buNone/>
              <a:defRPr sz="11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12" name="Rectangle 6"/>
          <p:cNvSpPr>
            <a:spLocks noGrp="1"/>
          </p:cNvSpPr>
          <p:nvPr>
            <p:ph type="body" sz="quarter" idx="13" hasCustomPrompt="1"/>
          </p:nvPr>
        </p:nvSpPr>
        <p:spPr>
          <a:xfrm>
            <a:off x="459591" y="3817457"/>
            <a:ext cx="2840200" cy="334800"/>
          </a:xfrm>
          <a:prstGeom prst="rect">
            <a:avLst/>
          </a:prstGeom>
        </p:spPr>
        <p:txBody>
          <a:bodyPr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0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caption</a:t>
            </a:r>
          </a:p>
          <a:p>
            <a:pPr lvl="0"/>
            <a:endParaRPr lang="en-US" dirty="0"/>
          </a:p>
        </p:txBody>
      </p:sp>
      <p:sp>
        <p:nvSpPr>
          <p:cNvPr id="13" name="Rectangle 6"/>
          <p:cNvSpPr>
            <a:spLocks noGrp="1"/>
          </p:cNvSpPr>
          <p:nvPr>
            <p:ph type="body" sz="quarter" idx="14" hasCustomPrompt="1"/>
          </p:nvPr>
        </p:nvSpPr>
        <p:spPr>
          <a:xfrm>
            <a:off x="3435865" y="3817457"/>
            <a:ext cx="1800000" cy="334800"/>
          </a:xfrm>
          <a:prstGeom prst="rect">
            <a:avLst/>
          </a:prstGeom>
        </p:spPr>
        <p:txBody>
          <a:bodyPr lIns="0" tIns="0" rIns="0" bIns="0" anchor="t" anchorCtr="0">
            <a:noAutofit/>
          </a:bodyPr>
          <a:lstStyle>
            <a:lvl1pPr marL="0" marR="0" indent="0" algn="l" rtl="0" latinLnBrk="0">
              <a:spcBef>
                <a:spcPts val="0"/>
              </a:spcBef>
              <a:buFontTx/>
              <a:buNone/>
              <a:defRPr sz="10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caption</a:t>
            </a:r>
          </a:p>
        </p:txBody>
      </p:sp>
      <p:sp>
        <p:nvSpPr>
          <p:cNvPr id="14" name="Rectangle 6"/>
          <p:cNvSpPr>
            <a:spLocks noGrp="1"/>
          </p:cNvSpPr>
          <p:nvPr>
            <p:ph type="body" sz="quarter" idx="15" hasCustomPrompt="1"/>
          </p:nvPr>
        </p:nvSpPr>
        <p:spPr>
          <a:xfrm>
            <a:off x="5396070" y="3817457"/>
            <a:ext cx="1800000" cy="334800"/>
          </a:xfrm>
          <a:prstGeom prst="rect">
            <a:avLst/>
          </a:prstGeom>
        </p:spPr>
        <p:txBody>
          <a:bodyPr lIns="0" tIns="0" rIns="0" bIns="0" anchor="t" anchorCtr="0">
            <a:noAutofit/>
          </a:bodyPr>
          <a:lstStyle>
            <a:lvl1pPr marL="0" marR="0" indent="0" algn="l" rtl="0" latinLnBrk="0">
              <a:spcBef>
                <a:spcPts val="0"/>
              </a:spcBef>
              <a:buFontTx/>
              <a:buNone/>
              <a:defRPr sz="1000" b="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caption</a:t>
            </a:r>
          </a:p>
        </p:txBody>
      </p:sp>
      <p:sp>
        <p:nvSpPr>
          <p:cNvPr id="16" name="Rectangle 8"/>
          <p:cNvSpPr>
            <a:spLocks noGrp="1"/>
          </p:cNvSpPr>
          <p:nvPr>
            <p:ph type="pic" sz="quarter" idx="16"/>
          </p:nvPr>
        </p:nvSpPr>
        <p:spPr>
          <a:xfrm>
            <a:off x="5393728" y="1934369"/>
            <a:ext cx="1800000" cy="18002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1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17" name="Rectangle 8"/>
          <p:cNvSpPr>
            <a:spLocks noGrp="1"/>
          </p:cNvSpPr>
          <p:nvPr>
            <p:ph type="pic" sz="quarter" idx="17"/>
          </p:nvPr>
        </p:nvSpPr>
        <p:spPr>
          <a:xfrm>
            <a:off x="7353216" y="1933200"/>
            <a:ext cx="1800000" cy="18000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1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18" name="Rectangle 6"/>
          <p:cNvSpPr>
            <a:spLocks noGrp="1"/>
          </p:cNvSpPr>
          <p:nvPr>
            <p:ph type="body" sz="quarter" idx="18" hasCustomPrompt="1"/>
          </p:nvPr>
        </p:nvSpPr>
        <p:spPr>
          <a:xfrm>
            <a:off x="7355828" y="3817457"/>
            <a:ext cx="1529509" cy="334800"/>
          </a:xfrm>
          <a:prstGeom prst="rect">
            <a:avLst/>
          </a:prstGeom>
        </p:spPr>
        <p:txBody>
          <a:bodyPr lIns="0" tIns="0" rIns="0" bIns="0" anchor="t" anchorCtr="0">
            <a:noAutofit/>
          </a:bodyPr>
          <a:lstStyle>
            <a:lvl1pPr marL="0" marR="0" indent="0" algn="l" rtl="0" latinLnBrk="0">
              <a:spcBef>
                <a:spcPts val="0"/>
              </a:spcBef>
              <a:buFontTx/>
              <a:buNone/>
              <a:defRPr sz="1000" b="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caption</a:t>
            </a:r>
          </a:p>
        </p:txBody>
      </p:sp>
      <p:sp>
        <p:nvSpPr>
          <p:cNvPr id="19" name="Picture Placeholder 14"/>
          <p:cNvSpPr>
            <a:spLocks noGrp="1"/>
          </p:cNvSpPr>
          <p:nvPr>
            <p:ph type="pic" sz="quarter" idx="21" hasCustomPrompt="1"/>
          </p:nvPr>
        </p:nvSpPr>
        <p:spPr>
          <a:xfrm>
            <a:off x="0" y="1005286"/>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22" name="Title 1"/>
          <p:cNvSpPr>
            <a:spLocks noGrp="1"/>
          </p:cNvSpPr>
          <p:nvPr>
            <p:ph type="title" hasCustomPrompt="1"/>
          </p:nvPr>
        </p:nvSpPr>
        <p:spPr>
          <a:xfrm>
            <a:off x="467996" y="414889"/>
            <a:ext cx="5472605" cy="738664"/>
          </a:xfrm>
          <a:prstGeom prst="rect">
            <a:avLst/>
          </a:prstGeom>
          <a:noFill/>
        </p:spPr>
        <p:txBody>
          <a:bodyPr wrap="square" lIns="0" tIns="0" rIns="0" bIns="0">
            <a:spAutoFit/>
          </a:bodyPr>
          <a:lstStyle>
            <a:lvl1pPr algn="l">
              <a:defRPr sz="1600" b="0" i="0" cap="all" spc="240" baseline="0">
                <a:solidFill>
                  <a:schemeClr val="tx1"/>
                </a:solidFill>
                <a:latin typeface="Segoe UI Semibold" panose="020B0702040204020203" pitchFamily="34" charset="0"/>
                <a:cs typeface="Segoe UI" panose="020B0502040204020203" pitchFamily="34" charset="0"/>
              </a:defRPr>
            </a:lvl1pPr>
          </a:lstStyle>
          <a:p>
            <a:r>
              <a:rPr lang="en-US" dirty="0"/>
              <a:t>CLICK TO ADD HEADING (CAPS) </a:t>
            </a:r>
            <a:br>
              <a:rPr lang="en-US" dirty="0"/>
            </a:br>
            <a:r>
              <a:rPr lang="en-GB" dirty="0"/>
              <a:t>THREE LINES MAX. EXTEND TEXT BOX WIDTH IF </a:t>
            </a:r>
            <a:r>
              <a:rPr lang="en-GB" dirty="0" err="1"/>
              <a:t>REQ</a:t>
            </a:r>
            <a:r>
              <a:rPr lang="en-GB" dirty="0"/>
              <a:t> BUT DO NOT MOVE POSITION</a:t>
            </a:r>
          </a:p>
        </p:txBody>
      </p:sp>
      <p:sp>
        <p:nvSpPr>
          <p:cNvPr id="24" name="Content Placeholder 2"/>
          <p:cNvSpPr>
            <a:spLocks noGrp="1"/>
          </p:cNvSpPr>
          <p:nvPr>
            <p:ph idx="19" hasCustomPrompt="1"/>
          </p:nvPr>
        </p:nvSpPr>
        <p:spPr>
          <a:xfrm>
            <a:off x="467993" y="1298737"/>
            <a:ext cx="8207695" cy="570720"/>
          </a:xfrm>
          <a:prstGeom prst="rect">
            <a:avLst/>
          </a:prstGeom>
        </p:spPr>
        <p:txBody>
          <a:bodyPr wrap="square" lIns="0" tIns="0" rIns="0" bIns="108000" anchor="t" anchorCtr="0">
            <a:spAutoFit/>
          </a:bodyPr>
          <a:lstStyle>
            <a:lvl1pPr marL="180000" marR="0" indent="-180000" defTabSz="0" rtl="0" eaLnBrk="1" fontAlgn="auto" latinLnBrk="0" hangingPunct="1">
              <a:lnSpc>
                <a:spcPts val="1800"/>
              </a:lnSpc>
              <a:spcBef>
                <a:spcPct val="20000"/>
              </a:spcBef>
              <a:spcAft>
                <a:spcPts val="400"/>
              </a:spcAft>
              <a:buClr>
                <a:srgbClr val="C4D600"/>
              </a:buClr>
              <a:buSzTx/>
              <a:buFont typeface="Wingdings" panose="05000000000000000000" pitchFamily="2" charset="2"/>
              <a:buChar char="§"/>
              <a:tabLst>
                <a:tab pos="288000" algn="l"/>
                <a:tab pos="594000" algn="l"/>
                <a:tab pos="936000" algn="l"/>
                <a:tab pos="1224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360000" marR="0" indent="-180000" defTabSz="0" rtl="0" eaLnBrk="1" fontAlgn="auto" latinLnBrk="0" hangingPunct="1">
              <a:lnSpc>
                <a:spcPts val="16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2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360000" marR="0" indent="0" defTabSz="0" rtl="0" eaLnBrk="1" fontAlgn="auto" latinLnBrk="0" hangingPunct="1">
              <a:lnSpc>
                <a:spcPts val="1600"/>
              </a:lnSpc>
              <a:spcBef>
                <a:spcPts val="0"/>
              </a:spcBef>
              <a:spcAft>
                <a:spcPts val="400"/>
              </a:spcAft>
              <a:buClr>
                <a:srgbClr val="C4D600"/>
              </a:buClr>
              <a:buSzTx/>
              <a:buFont typeface="Arial" panose="020B0604020202020204"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540000" indent="0" defTabSz="0">
              <a:lnSpc>
                <a:spcPts val="1600"/>
              </a:lnSpc>
              <a:spcBef>
                <a:spcPts val="0"/>
              </a:spcBef>
              <a:spcAft>
                <a:spcPts val="400"/>
              </a:spcAft>
              <a:buClr>
                <a:srgbClr val="C4D600"/>
              </a:buClr>
              <a:buFont typeface="Arial" panose="020B0604020202020204"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720000" indent="0" defTabSz="0">
              <a:lnSpc>
                <a:spcPts val="1600"/>
              </a:lnSpc>
              <a:spcBef>
                <a:spcPts val="0"/>
              </a:spcBef>
              <a:spcAft>
                <a:spcPts val="400"/>
              </a:spcAft>
              <a:buClr>
                <a:srgbClr val="C4D600"/>
              </a:buClr>
              <a:buFont typeface="Arial" pitchFamily="34" charset="0"/>
              <a:buNone/>
              <a:tabLst>
                <a:tab pos="288000" algn="l"/>
                <a:tab pos="594000" algn="l"/>
                <a:tab pos="936000" algn="l"/>
                <a:tab pos="1224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marL="1512000" indent="-288000">
              <a:spcBef>
                <a:spcPts val="0"/>
              </a:spcBef>
              <a:spcAft>
                <a:spcPts val="400"/>
              </a:spcAft>
              <a:buClr>
                <a:srgbClr val="C00000"/>
              </a:buClr>
              <a:buFont typeface="Wingdings" pitchFamily="2" charset="2"/>
              <a:buNone/>
              <a:defRPr sz="1800" baseline="0">
                <a:solidFill>
                  <a:srgbClr val="3C3C3C"/>
                </a:solidFill>
                <a:latin typeface="Arial" pitchFamily="34" charset="0"/>
                <a:cs typeface="Arial" pitchFamily="34" charset="0"/>
              </a:defRPr>
            </a:lvl6pPr>
            <a:lvl7pPr>
              <a:buNone/>
              <a:defRPr/>
            </a:lvl7pPr>
          </a:lstStyle>
          <a:p>
            <a:pPr lvl="0"/>
            <a:r>
              <a:rPr lang="en-US" dirty="0"/>
              <a:t>Click to add text if required – keep to a two line maximum. To turn bullet points on and off, use bullets button in paragraph tool bar on home tab</a:t>
            </a:r>
          </a:p>
        </p:txBody>
      </p:sp>
      <p:sp>
        <p:nvSpPr>
          <p:cNvPr id="15"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3276630170"/>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ulti image slide - portrait">
    <p:spTree>
      <p:nvGrpSpPr>
        <p:cNvPr id="1" name=""/>
        <p:cNvGrpSpPr/>
        <p:nvPr/>
      </p:nvGrpSpPr>
      <p:grpSpPr>
        <a:xfrm>
          <a:off x="0" y="0"/>
          <a:ext cx="0" cy="0"/>
          <a:chOff x="0" y="0"/>
          <a:chExt cx="0" cy="0"/>
        </a:xfrm>
      </p:grpSpPr>
      <p:sp>
        <p:nvSpPr>
          <p:cNvPr id="21" name="Picture Placeholder 14"/>
          <p:cNvSpPr>
            <a:spLocks noGrp="1"/>
          </p:cNvSpPr>
          <p:nvPr>
            <p:ph type="pic" sz="quarter" idx="21" hasCustomPrompt="1"/>
          </p:nvPr>
        </p:nvSpPr>
        <p:spPr>
          <a:xfrm>
            <a:off x="0" y="373450"/>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14" name="Rectangle 6"/>
          <p:cNvSpPr>
            <a:spLocks noGrp="1"/>
          </p:cNvSpPr>
          <p:nvPr>
            <p:ph type="body" sz="quarter" idx="15" hasCustomPrompt="1"/>
          </p:nvPr>
        </p:nvSpPr>
        <p:spPr>
          <a:xfrm>
            <a:off x="467740" y="4682940"/>
            <a:ext cx="2362919" cy="326900"/>
          </a:xfrm>
          <a:prstGeom prst="rect">
            <a:avLst/>
          </a:prstGeom>
        </p:spPr>
        <p:txBody>
          <a:bodyPr lIns="0" tIns="0" rIns="0" bIns="72000" anchor="b" anchorCtr="0">
            <a:noAutofit/>
          </a:bodyPr>
          <a:lstStyle>
            <a:lvl1pPr marL="0" marR="0" indent="0" algn="l" rtl="0" latinLnBrk="0">
              <a:spcBef>
                <a:spcPts val="0"/>
              </a:spcBef>
              <a:buFontTx/>
              <a:buNone/>
              <a:defRPr sz="1000" b="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image caption</a:t>
            </a:r>
          </a:p>
        </p:txBody>
      </p:sp>
      <p:sp>
        <p:nvSpPr>
          <p:cNvPr id="17" name="Rectangle 8"/>
          <p:cNvSpPr>
            <a:spLocks noGrp="1"/>
          </p:cNvSpPr>
          <p:nvPr>
            <p:ph type="pic" sz="quarter" idx="17"/>
          </p:nvPr>
        </p:nvSpPr>
        <p:spPr>
          <a:xfrm>
            <a:off x="6194064" y="465749"/>
            <a:ext cx="2949936" cy="454320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1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24" name="Rectangle 8"/>
          <p:cNvSpPr>
            <a:spLocks noGrp="1"/>
          </p:cNvSpPr>
          <p:nvPr>
            <p:ph type="pic" sz="quarter" idx="22"/>
          </p:nvPr>
        </p:nvSpPr>
        <p:spPr>
          <a:xfrm>
            <a:off x="3087128" y="465750"/>
            <a:ext cx="2952000" cy="4544090"/>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1100" i="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picture</a:t>
            </a:r>
          </a:p>
        </p:txBody>
      </p:sp>
      <p:sp>
        <p:nvSpPr>
          <p:cNvPr id="20" name="Picture Placeholder 11"/>
          <p:cNvSpPr>
            <a:spLocks noGrp="1"/>
          </p:cNvSpPr>
          <p:nvPr>
            <p:ph type="pic" sz="quarter" idx="2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15" name="Title 1"/>
          <p:cNvSpPr>
            <a:spLocks noGrp="1"/>
          </p:cNvSpPr>
          <p:nvPr>
            <p:ph type="title" hasCustomPrompt="1"/>
          </p:nvPr>
        </p:nvSpPr>
        <p:spPr>
          <a:xfrm>
            <a:off x="467546" y="417179"/>
            <a:ext cx="2363118" cy="738664"/>
          </a:xfrm>
          <a:prstGeom prst="rect">
            <a:avLst/>
          </a:prstGeom>
          <a:noFill/>
        </p:spPr>
        <p:txBody>
          <a:bodyPr wrap="square" lIns="0" tIns="0" rIns="0" bIns="0">
            <a:spAutoFit/>
          </a:bodyPr>
          <a:lstStyle>
            <a:lvl1pPr algn="l">
              <a:defRPr sz="1600" b="0" i="0" cap="all" spc="240" baseline="0">
                <a:solidFill>
                  <a:schemeClr val="tx1"/>
                </a:solidFill>
                <a:latin typeface="Segoe UI Semibold" panose="020B0702040204020203" pitchFamily="34" charset="0"/>
                <a:cs typeface="Segoe UI" panose="020B0502040204020203" pitchFamily="34" charset="0"/>
              </a:defRPr>
            </a:lvl1pPr>
          </a:lstStyle>
          <a:p>
            <a:r>
              <a:rPr lang="en-US" dirty="0"/>
              <a:t>CLICK TO ADD </a:t>
            </a:r>
            <a:br>
              <a:rPr lang="en-US" dirty="0"/>
            </a:br>
            <a:r>
              <a:rPr lang="en-US" dirty="0"/>
              <a:t>short HEADING three</a:t>
            </a:r>
            <a:r>
              <a:rPr lang="en-GB" dirty="0"/>
              <a:t> LINES MAX.</a:t>
            </a:r>
          </a:p>
        </p:txBody>
      </p:sp>
      <p:sp>
        <p:nvSpPr>
          <p:cNvPr id="10" name="Content Placeholder 2"/>
          <p:cNvSpPr>
            <a:spLocks noGrp="1"/>
          </p:cNvSpPr>
          <p:nvPr>
            <p:ph idx="12" hasCustomPrompt="1"/>
          </p:nvPr>
        </p:nvSpPr>
        <p:spPr>
          <a:xfrm>
            <a:off x="467544" y="1297093"/>
            <a:ext cx="2363120" cy="3288599"/>
          </a:xfrm>
          <a:prstGeom prst="rect">
            <a:avLst/>
          </a:prstGeom>
        </p:spPr>
        <p:txBody>
          <a:bodyPr lIns="0" tIns="0" rIns="0" bIns="108000">
            <a:noAutofit/>
          </a:bodyPr>
          <a:lstStyle>
            <a:lvl1pPr marL="180000" marR="0" indent="-180000" defTabSz="0" rtl="0" eaLnBrk="1" fontAlgn="auto" latinLnBrk="0" hangingPunct="1">
              <a:lnSpc>
                <a:spcPts val="1800"/>
              </a:lnSpc>
              <a:spcBef>
                <a:spcPct val="20000"/>
              </a:spcBef>
              <a:spcAft>
                <a:spcPts val="400"/>
              </a:spcAft>
              <a:buClr>
                <a:srgbClr val="C4D600"/>
              </a:buClr>
              <a:buSzTx/>
              <a:buFont typeface="Wingdings" panose="05000000000000000000" pitchFamily="2" charset="2"/>
              <a:buChar char="§"/>
              <a:tabLst>
                <a:tab pos="288000" algn="l"/>
                <a:tab pos="594000" algn="l"/>
                <a:tab pos="936000" algn="l"/>
                <a:tab pos="1224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360000" marR="0" indent="-180000" defTabSz="0" rtl="0" eaLnBrk="1" fontAlgn="auto" latinLnBrk="0" hangingPunct="1">
              <a:lnSpc>
                <a:spcPts val="18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540000" marR="0" indent="-180000" defTabSz="0" rtl="0" eaLnBrk="1" fontAlgn="auto" latinLnBrk="0" hangingPunct="1">
              <a:lnSpc>
                <a:spcPts val="18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40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720000" indent="-180000" defTabSz="0">
              <a:lnSpc>
                <a:spcPts val="1800"/>
              </a:lnSpc>
              <a:spcBef>
                <a:spcPts val="0"/>
              </a:spcBef>
              <a:spcAft>
                <a:spcPts val="400"/>
              </a:spcAft>
              <a:buClr>
                <a:srgbClr val="C4D600"/>
              </a:buClr>
              <a:buFont typeface="Arial" panose="020B0604020202020204" pitchFamily="34" charset="0"/>
              <a:buChar char="•"/>
              <a:tabLst>
                <a:tab pos="288000" algn="l"/>
                <a:tab pos="594000" algn="l"/>
                <a:tab pos="936000" algn="l"/>
                <a:tab pos="1224000" algn="l"/>
              </a:tabLst>
              <a:defRPr sz="14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900000" indent="-180000" defTabSz="0">
              <a:lnSpc>
                <a:spcPts val="1800"/>
              </a:lnSpc>
              <a:spcBef>
                <a:spcPts val="0"/>
              </a:spcBef>
              <a:spcAft>
                <a:spcPts val="400"/>
              </a:spcAft>
              <a:buClr>
                <a:srgbClr val="C4D600"/>
              </a:buClr>
              <a:buFont typeface="Arial" pitchFamily="34" charset="0"/>
              <a:buChar char="•"/>
              <a:tabLst>
                <a:tab pos="288000" algn="l"/>
                <a:tab pos="594000" algn="l"/>
                <a:tab pos="936000" algn="l"/>
                <a:tab pos="1224000" algn="l"/>
              </a:tabLst>
              <a:defRPr sz="14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marL="1512000" indent="-288000">
              <a:spcBef>
                <a:spcPts val="0"/>
              </a:spcBef>
              <a:spcAft>
                <a:spcPts val="400"/>
              </a:spcAft>
              <a:buClr>
                <a:srgbClr val="C00000"/>
              </a:buClr>
              <a:buFont typeface="Wingdings" pitchFamily="2" charset="2"/>
              <a:buNone/>
              <a:defRPr sz="1800" baseline="0">
                <a:solidFill>
                  <a:srgbClr val="3C3C3C"/>
                </a:solidFill>
                <a:latin typeface="Arial" pitchFamily="34" charset="0"/>
                <a:cs typeface="Arial" pitchFamily="34" charset="0"/>
              </a:defRPr>
            </a:lvl6pPr>
            <a:lvl7pPr>
              <a:buNone/>
              <a:defRPr/>
            </a:lvl7pPr>
          </a:lstStyle>
          <a:p>
            <a:pPr lvl="0"/>
            <a:r>
              <a:rPr lang="en-US" dirty="0"/>
              <a:t>Click to add supporting bullet points. To turn bullet points on and off use bullets button in paragraph tool bar on the home tab</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sp>
        <p:nvSpPr>
          <p:cNvPr id="9"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1668689100"/>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eople organogram slide - no headshots">
    <p:spTree>
      <p:nvGrpSpPr>
        <p:cNvPr id="1" name=""/>
        <p:cNvGrpSpPr/>
        <p:nvPr/>
      </p:nvGrpSpPr>
      <p:grpSpPr>
        <a:xfrm>
          <a:off x="0" y="0"/>
          <a:ext cx="0" cy="0"/>
          <a:chOff x="0" y="0"/>
          <a:chExt cx="0" cy="0"/>
        </a:xfrm>
      </p:grpSpPr>
      <p:sp>
        <p:nvSpPr>
          <p:cNvPr id="20" name="Picture Placeholder 11"/>
          <p:cNvSpPr>
            <a:spLocks noGrp="1"/>
          </p:cNvSpPr>
          <p:nvPr>
            <p:ph type="pic" sz="quarter" idx="2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21" name="Picture Placeholder 14"/>
          <p:cNvSpPr>
            <a:spLocks noGrp="1"/>
          </p:cNvSpPr>
          <p:nvPr>
            <p:ph type="pic" sz="quarter" idx="21" hasCustomPrompt="1"/>
          </p:nvPr>
        </p:nvSpPr>
        <p:spPr>
          <a:xfrm>
            <a:off x="0" y="375062"/>
            <a:ext cx="9144000" cy="83093"/>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15" name="Title 1"/>
          <p:cNvSpPr>
            <a:spLocks noGrp="1"/>
          </p:cNvSpPr>
          <p:nvPr>
            <p:ph type="title" hasCustomPrompt="1"/>
          </p:nvPr>
        </p:nvSpPr>
        <p:spPr>
          <a:xfrm>
            <a:off x="467544" y="416098"/>
            <a:ext cx="2736301" cy="738664"/>
          </a:xfrm>
          <a:prstGeom prst="rect">
            <a:avLst/>
          </a:prstGeom>
          <a:noFill/>
        </p:spPr>
        <p:txBody>
          <a:bodyPr wrap="square" lIns="0" tIns="0" rIns="0" bIns="0">
            <a:spAutoFit/>
          </a:bodyPr>
          <a:lstStyle>
            <a:lvl1pPr algn="l">
              <a:defRPr sz="1600" b="0" i="0" cap="all" spc="240" baseline="0">
                <a:solidFill>
                  <a:schemeClr val="tx1"/>
                </a:solidFill>
                <a:latin typeface="Segoe UI Semibold" panose="020B0702040204020203" pitchFamily="34" charset="0"/>
                <a:cs typeface="Segoe UI" panose="020B0502040204020203" pitchFamily="34" charset="0"/>
              </a:defRPr>
            </a:lvl1pPr>
          </a:lstStyle>
          <a:p>
            <a:r>
              <a:rPr lang="en-US" dirty="0"/>
              <a:t>CLICK TO ADD short HEADING (CAPS) </a:t>
            </a:r>
            <a:br>
              <a:rPr lang="en-US" dirty="0"/>
            </a:br>
            <a:r>
              <a:rPr lang="en-GB" dirty="0"/>
              <a:t>Three LINES MAX.</a:t>
            </a:r>
          </a:p>
        </p:txBody>
      </p:sp>
      <p:sp>
        <p:nvSpPr>
          <p:cNvPr id="10" name="SmartArt Placeholder 2057"/>
          <p:cNvSpPr>
            <a:spLocks noGrp="1"/>
          </p:cNvSpPr>
          <p:nvPr>
            <p:ph type="dgm" sz="quarter" idx="49" hasCustomPrompt="1"/>
          </p:nvPr>
        </p:nvSpPr>
        <p:spPr>
          <a:xfrm>
            <a:off x="3780197" y="2507135"/>
            <a:ext cx="71438" cy="720725"/>
          </a:xfrm>
          <a:prstGeom prst="rect">
            <a:avLst/>
          </a:prstGeom>
          <a:solidFill>
            <a:srgbClr val="D30C55"/>
          </a:solidFill>
        </p:spPr>
        <p:txBody>
          <a:bodyPr/>
          <a:lstStyle>
            <a:lvl1pPr marL="0" indent="0">
              <a:buNone/>
              <a:defRPr sz="200"/>
            </a:lvl1pPr>
          </a:lstStyle>
          <a:p>
            <a:r>
              <a:rPr lang="en-GB" dirty="0"/>
              <a:t> </a:t>
            </a:r>
          </a:p>
        </p:txBody>
      </p:sp>
      <p:sp>
        <p:nvSpPr>
          <p:cNvPr id="11" name="SmartArt Placeholder 2057"/>
          <p:cNvSpPr>
            <a:spLocks noGrp="1"/>
          </p:cNvSpPr>
          <p:nvPr>
            <p:ph type="dgm" sz="quarter" idx="52" hasCustomPrompt="1"/>
          </p:nvPr>
        </p:nvSpPr>
        <p:spPr>
          <a:xfrm>
            <a:off x="3780482" y="475654"/>
            <a:ext cx="71438" cy="720725"/>
          </a:xfrm>
          <a:prstGeom prst="rect">
            <a:avLst/>
          </a:prstGeom>
          <a:solidFill>
            <a:srgbClr val="C4D600"/>
          </a:solidFill>
        </p:spPr>
        <p:txBody>
          <a:bodyPr/>
          <a:lstStyle>
            <a:lvl1pPr marL="0" indent="0">
              <a:buNone/>
              <a:defRPr sz="200"/>
            </a:lvl1pPr>
          </a:lstStyle>
          <a:p>
            <a:r>
              <a:rPr lang="en-GB" dirty="0"/>
              <a:t> </a:t>
            </a:r>
          </a:p>
        </p:txBody>
      </p:sp>
      <p:sp>
        <p:nvSpPr>
          <p:cNvPr id="12" name="SmartArt Placeholder 2057"/>
          <p:cNvSpPr>
            <a:spLocks noGrp="1"/>
          </p:cNvSpPr>
          <p:nvPr>
            <p:ph type="dgm" sz="quarter" idx="50" hasCustomPrompt="1"/>
          </p:nvPr>
        </p:nvSpPr>
        <p:spPr>
          <a:xfrm>
            <a:off x="3779912" y="1499023"/>
            <a:ext cx="71438" cy="720725"/>
          </a:xfrm>
          <a:prstGeom prst="rect">
            <a:avLst/>
          </a:prstGeom>
          <a:solidFill>
            <a:srgbClr val="252379"/>
          </a:solidFill>
        </p:spPr>
        <p:txBody>
          <a:bodyPr/>
          <a:lstStyle>
            <a:lvl1pPr marL="0" indent="0">
              <a:buNone/>
              <a:defRPr sz="200"/>
            </a:lvl1pPr>
          </a:lstStyle>
          <a:p>
            <a:r>
              <a:rPr lang="en-GB" dirty="0"/>
              <a:t> </a:t>
            </a:r>
          </a:p>
        </p:txBody>
      </p:sp>
      <p:sp>
        <p:nvSpPr>
          <p:cNvPr id="13" name="SmartArt Placeholder 2057"/>
          <p:cNvSpPr>
            <a:spLocks noGrp="1"/>
          </p:cNvSpPr>
          <p:nvPr>
            <p:ph type="dgm" sz="quarter" idx="48" hasCustomPrompt="1"/>
          </p:nvPr>
        </p:nvSpPr>
        <p:spPr>
          <a:xfrm>
            <a:off x="1260847" y="2507135"/>
            <a:ext cx="71438" cy="720725"/>
          </a:xfrm>
          <a:prstGeom prst="rect">
            <a:avLst/>
          </a:prstGeom>
          <a:solidFill>
            <a:srgbClr val="D30C55"/>
          </a:solidFill>
        </p:spPr>
        <p:txBody>
          <a:bodyPr/>
          <a:lstStyle>
            <a:lvl1pPr marL="0" indent="0">
              <a:buNone/>
              <a:defRPr sz="200"/>
            </a:lvl1pPr>
          </a:lstStyle>
          <a:p>
            <a:r>
              <a:rPr lang="en-GB" dirty="0"/>
              <a:t> </a:t>
            </a:r>
          </a:p>
        </p:txBody>
      </p:sp>
      <p:sp>
        <p:nvSpPr>
          <p:cNvPr id="16" name="SmartArt Placeholder 2057"/>
          <p:cNvSpPr>
            <a:spLocks noGrp="1"/>
          </p:cNvSpPr>
          <p:nvPr>
            <p:ph type="dgm" sz="quarter" idx="47" hasCustomPrompt="1"/>
          </p:nvPr>
        </p:nvSpPr>
        <p:spPr>
          <a:xfrm>
            <a:off x="2339876" y="3504927"/>
            <a:ext cx="71438" cy="720725"/>
          </a:xfrm>
          <a:prstGeom prst="rect">
            <a:avLst/>
          </a:prstGeom>
          <a:solidFill>
            <a:srgbClr val="85BACE"/>
          </a:solidFill>
        </p:spPr>
        <p:txBody>
          <a:bodyPr/>
          <a:lstStyle>
            <a:lvl1pPr marL="0" indent="0">
              <a:buNone/>
              <a:defRPr sz="200"/>
            </a:lvl1pPr>
          </a:lstStyle>
          <a:p>
            <a:r>
              <a:rPr lang="en-GB" dirty="0"/>
              <a:t> </a:t>
            </a:r>
          </a:p>
        </p:txBody>
      </p:sp>
      <p:sp>
        <p:nvSpPr>
          <p:cNvPr id="19" name="SmartArt Placeholder 2057"/>
          <p:cNvSpPr>
            <a:spLocks noGrp="1"/>
          </p:cNvSpPr>
          <p:nvPr>
            <p:ph type="dgm" sz="quarter" idx="46" hasCustomPrompt="1"/>
          </p:nvPr>
        </p:nvSpPr>
        <p:spPr>
          <a:xfrm>
            <a:off x="4860602" y="3504927"/>
            <a:ext cx="71438" cy="720725"/>
          </a:xfrm>
          <a:prstGeom prst="rect">
            <a:avLst/>
          </a:prstGeom>
          <a:solidFill>
            <a:srgbClr val="85BACE"/>
          </a:solidFill>
        </p:spPr>
        <p:txBody>
          <a:bodyPr/>
          <a:lstStyle>
            <a:lvl1pPr marL="0" indent="0">
              <a:buNone/>
              <a:defRPr sz="200"/>
            </a:lvl1pPr>
          </a:lstStyle>
          <a:p>
            <a:r>
              <a:rPr lang="en-GB" dirty="0"/>
              <a:t> </a:t>
            </a:r>
          </a:p>
        </p:txBody>
      </p:sp>
      <p:sp>
        <p:nvSpPr>
          <p:cNvPr id="22" name="Text Placeholder 5"/>
          <p:cNvSpPr>
            <a:spLocks noGrp="1"/>
          </p:cNvSpPr>
          <p:nvPr>
            <p:ph type="body" sz="quarter" idx="23" hasCustomPrompt="1"/>
          </p:nvPr>
        </p:nvSpPr>
        <p:spPr>
          <a:xfrm>
            <a:off x="3851920" y="1417340"/>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25" name="Text Placeholder 5"/>
          <p:cNvSpPr>
            <a:spLocks noGrp="1"/>
          </p:cNvSpPr>
          <p:nvPr>
            <p:ph type="body" sz="quarter" idx="25"/>
          </p:nvPr>
        </p:nvSpPr>
        <p:spPr>
          <a:xfrm>
            <a:off x="3851920" y="393326"/>
            <a:ext cx="1584622" cy="730400"/>
          </a:xfrm>
          <a:prstGeom prst="rect">
            <a:avLst/>
          </a:prstGeom>
        </p:spPr>
        <p:txBody>
          <a:bodyPr/>
          <a:lstStyle>
            <a:lvl1pPr marL="0" indent="0">
              <a:buNone/>
              <a:defRPr sz="900" b="0">
                <a:latin typeface="+mj-lt"/>
              </a:defRPr>
            </a:lvl1pPr>
            <a:lvl2pPr>
              <a:defRPr sz="800"/>
            </a:lvl2pPr>
            <a:lvl3pPr>
              <a:defRPr sz="800"/>
            </a:lvl3pPr>
            <a:lvl4pPr>
              <a:defRPr sz="800"/>
            </a:lvl4pPr>
            <a:lvl5pPr>
              <a:defRPr sz="800"/>
            </a:lvl5pPr>
          </a:lstStyle>
          <a:p>
            <a:pPr lvl="0"/>
            <a:r>
              <a:rPr lang="en-US"/>
              <a:t>Edit Master text styles</a:t>
            </a:r>
          </a:p>
          <a:p>
            <a:pPr lvl="1"/>
            <a:r>
              <a:rPr lang="en-US"/>
              <a:t>Second level</a:t>
            </a:r>
          </a:p>
        </p:txBody>
      </p:sp>
      <p:sp>
        <p:nvSpPr>
          <p:cNvPr id="26" name="Text Placeholder 5"/>
          <p:cNvSpPr>
            <a:spLocks noGrp="1"/>
          </p:cNvSpPr>
          <p:nvPr>
            <p:ph type="body" sz="quarter" idx="27" hasCustomPrompt="1"/>
          </p:nvPr>
        </p:nvSpPr>
        <p:spPr>
          <a:xfrm>
            <a:off x="1331640" y="1417340"/>
            <a:ext cx="1583977"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27" name="Text Placeholder 5"/>
          <p:cNvSpPr>
            <a:spLocks noGrp="1"/>
          </p:cNvSpPr>
          <p:nvPr>
            <p:ph type="body" sz="quarter" idx="31" hasCustomPrompt="1"/>
          </p:nvPr>
        </p:nvSpPr>
        <p:spPr>
          <a:xfrm>
            <a:off x="3851920" y="2425452"/>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28" name="Text Placeholder 5"/>
          <p:cNvSpPr>
            <a:spLocks noGrp="1"/>
          </p:cNvSpPr>
          <p:nvPr>
            <p:ph type="body" sz="quarter" idx="33" hasCustomPrompt="1"/>
          </p:nvPr>
        </p:nvSpPr>
        <p:spPr>
          <a:xfrm>
            <a:off x="1331640" y="2425452"/>
            <a:ext cx="1583977"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29" name="Text Placeholder 5"/>
          <p:cNvSpPr>
            <a:spLocks noGrp="1"/>
          </p:cNvSpPr>
          <p:nvPr>
            <p:ph type="body" sz="quarter" idx="35" hasCustomPrompt="1"/>
          </p:nvPr>
        </p:nvSpPr>
        <p:spPr>
          <a:xfrm>
            <a:off x="6228184" y="2425452"/>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30" name="Text Placeholder 5"/>
          <p:cNvSpPr>
            <a:spLocks noGrp="1"/>
          </p:cNvSpPr>
          <p:nvPr>
            <p:ph type="body" sz="quarter" idx="37" hasCustomPrompt="1"/>
          </p:nvPr>
        </p:nvSpPr>
        <p:spPr>
          <a:xfrm>
            <a:off x="2411760" y="3423244"/>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31" name="Text Placeholder 5"/>
          <p:cNvSpPr>
            <a:spLocks noGrp="1"/>
          </p:cNvSpPr>
          <p:nvPr>
            <p:ph type="body" sz="quarter" idx="39" hasCustomPrompt="1"/>
          </p:nvPr>
        </p:nvSpPr>
        <p:spPr>
          <a:xfrm>
            <a:off x="4932040" y="3423244"/>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32" name="Text Placeholder 5"/>
          <p:cNvSpPr>
            <a:spLocks noGrp="1"/>
          </p:cNvSpPr>
          <p:nvPr>
            <p:ph type="body" sz="quarter" idx="41" hasCustomPrompt="1"/>
          </p:nvPr>
        </p:nvSpPr>
        <p:spPr>
          <a:xfrm>
            <a:off x="2411760" y="4215332"/>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33" name="Text Placeholder 5"/>
          <p:cNvSpPr>
            <a:spLocks noGrp="1"/>
          </p:cNvSpPr>
          <p:nvPr>
            <p:ph type="body" sz="quarter" idx="43" hasCustomPrompt="1"/>
          </p:nvPr>
        </p:nvSpPr>
        <p:spPr>
          <a:xfrm>
            <a:off x="4932040" y="4215332"/>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34" name="SmartArt Placeholder 2057"/>
          <p:cNvSpPr>
            <a:spLocks noGrp="1"/>
          </p:cNvSpPr>
          <p:nvPr>
            <p:ph type="dgm" sz="quarter" idx="44" hasCustomPrompt="1"/>
          </p:nvPr>
        </p:nvSpPr>
        <p:spPr>
          <a:xfrm>
            <a:off x="2339306" y="4297660"/>
            <a:ext cx="71438" cy="720725"/>
          </a:xfrm>
          <a:prstGeom prst="rect">
            <a:avLst/>
          </a:prstGeom>
          <a:solidFill>
            <a:srgbClr val="F18C21"/>
          </a:solidFill>
        </p:spPr>
        <p:txBody>
          <a:bodyPr/>
          <a:lstStyle>
            <a:lvl1pPr marL="0" indent="0">
              <a:buNone/>
              <a:defRPr sz="200"/>
            </a:lvl1pPr>
          </a:lstStyle>
          <a:p>
            <a:r>
              <a:rPr lang="en-GB" dirty="0"/>
              <a:t> </a:t>
            </a:r>
          </a:p>
        </p:txBody>
      </p:sp>
      <p:sp>
        <p:nvSpPr>
          <p:cNvPr id="35" name="SmartArt Placeholder 2057"/>
          <p:cNvSpPr>
            <a:spLocks noGrp="1"/>
          </p:cNvSpPr>
          <p:nvPr>
            <p:ph type="dgm" sz="quarter" idx="45" hasCustomPrompt="1"/>
          </p:nvPr>
        </p:nvSpPr>
        <p:spPr>
          <a:xfrm>
            <a:off x="4860602" y="4297660"/>
            <a:ext cx="71438" cy="720725"/>
          </a:xfrm>
          <a:prstGeom prst="rect">
            <a:avLst/>
          </a:prstGeom>
          <a:solidFill>
            <a:srgbClr val="F18C21"/>
          </a:solidFill>
        </p:spPr>
        <p:txBody>
          <a:bodyPr/>
          <a:lstStyle>
            <a:lvl1pPr marL="0" indent="0">
              <a:buNone/>
              <a:defRPr sz="200"/>
            </a:lvl1pPr>
          </a:lstStyle>
          <a:p>
            <a:r>
              <a:rPr lang="en-GB" dirty="0"/>
              <a:t> </a:t>
            </a:r>
          </a:p>
        </p:txBody>
      </p:sp>
      <p:sp>
        <p:nvSpPr>
          <p:cNvPr id="36" name="SmartArt Placeholder 2057"/>
          <p:cNvSpPr>
            <a:spLocks noGrp="1"/>
          </p:cNvSpPr>
          <p:nvPr>
            <p:ph type="dgm" sz="quarter" idx="51" hasCustomPrompt="1"/>
          </p:nvPr>
        </p:nvSpPr>
        <p:spPr>
          <a:xfrm>
            <a:off x="1259632" y="1499668"/>
            <a:ext cx="71438" cy="720725"/>
          </a:xfrm>
          <a:prstGeom prst="rect">
            <a:avLst/>
          </a:prstGeom>
          <a:solidFill>
            <a:srgbClr val="252379"/>
          </a:solidFill>
        </p:spPr>
        <p:txBody>
          <a:bodyPr/>
          <a:lstStyle>
            <a:lvl1pPr marL="0" indent="0">
              <a:buNone/>
              <a:defRPr sz="200"/>
            </a:lvl1pPr>
          </a:lstStyle>
          <a:p>
            <a:r>
              <a:rPr lang="en-GB" dirty="0"/>
              <a:t> </a:t>
            </a:r>
          </a:p>
        </p:txBody>
      </p:sp>
      <p:sp>
        <p:nvSpPr>
          <p:cNvPr id="37" name="SmartArt Placeholder 2057"/>
          <p:cNvSpPr>
            <a:spLocks noGrp="1"/>
          </p:cNvSpPr>
          <p:nvPr>
            <p:ph type="dgm" sz="quarter" idx="55" hasCustomPrompt="1"/>
          </p:nvPr>
        </p:nvSpPr>
        <p:spPr>
          <a:xfrm>
            <a:off x="6156176" y="2507135"/>
            <a:ext cx="71438" cy="720725"/>
          </a:xfrm>
          <a:prstGeom prst="rect">
            <a:avLst/>
          </a:prstGeom>
          <a:solidFill>
            <a:srgbClr val="D30C55"/>
          </a:solidFill>
        </p:spPr>
        <p:txBody>
          <a:bodyPr/>
          <a:lstStyle>
            <a:lvl1pPr marL="0" indent="0">
              <a:buNone/>
              <a:defRPr sz="200"/>
            </a:lvl1pPr>
          </a:lstStyle>
          <a:p>
            <a:r>
              <a:rPr lang="en-GB" dirty="0"/>
              <a:t> </a:t>
            </a:r>
          </a:p>
        </p:txBody>
      </p:sp>
      <p:sp>
        <p:nvSpPr>
          <p:cNvPr id="38" name="SmartArt Placeholder 2057"/>
          <p:cNvSpPr>
            <a:spLocks noGrp="1"/>
          </p:cNvSpPr>
          <p:nvPr>
            <p:ph type="dgm" sz="quarter" idx="56" hasCustomPrompt="1"/>
          </p:nvPr>
        </p:nvSpPr>
        <p:spPr>
          <a:xfrm>
            <a:off x="6149039" y="1499023"/>
            <a:ext cx="71438" cy="720725"/>
          </a:xfrm>
          <a:prstGeom prst="rect">
            <a:avLst/>
          </a:prstGeom>
          <a:solidFill>
            <a:srgbClr val="252379"/>
          </a:solidFill>
        </p:spPr>
        <p:txBody>
          <a:bodyPr/>
          <a:lstStyle>
            <a:lvl1pPr marL="0" indent="0">
              <a:buNone/>
              <a:defRPr sz="200"/>
            </a:lvl1pPr>
          </a:lstStyle>
          <a:p>
            <a:r>
              <a:rPr lang="en-GB" dirty="0"/>
              <a:t> </a:t>
            </a:r>
          </a:p>
        </p:txBody>
      </p:sp>
      <p:sp>
        <p:nvSpPr>
          <p:cNvPr id="39" name="Text Placeholder 5"/>
          <p:cNvSpPr>
            <a:spLocks noGrp="1"/>
          </p:cNvSpPr>
          <p:nvPr>
            <p:ph type="body" sz="quarter" idx="58" hasCustomPrompt="1"/>
          </p:nvPr>
        </p:nvSpPr>
        <p:spPr>
          <a:xfrm>
            <a:off x="6228184" y="1417340"/>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40"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4056103446"/>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eople organogram slide - with headshots">
    <p:spTree>
      <p:nvGrpSpPr>
        <p:cNvPr id="1" name=""/>
        <p:cNvGrpSpPr/>
        <p:nvPr/>
      </p:nvGrpSpPr>
      <p:grpSpPr>
        <a:xfrm>
          <a:off x="0" y="0"/>
          <a:ext cx="0" cy="0"/>
          <a:chOff x="0" y="0"/>
          <a:chExt cx="0" cy="0"/>
        </a:xfrm>
      </p:grpSpPr>
      <p:sp>
        <p:nvSpPr>
          <p:cNvPr id="20" name="Picture Placeholder 11"/>
          <p:cNvSpPr>
            <a:spLocks noGrp="1"/>
          </p:cNvSpPr>
          <p:nvPr>
            <p:ph type="pic" sz="quarter" idx="2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21" name="Picture Placeholder 14"/>
          <p:cNvSpPr>
            <a:spLocks noGrp="1"/>
          </p:cNvSpPr>
          <p:nvPr>
            <p:ph type="pic" sz="quarter" idx="21" hasCustomPrompt="1"/>
          </p:nvPr>
        </p:nvSpPr>
        <p:spPr>
          <a:xfrm>
            <a:off x="0" y="374742"/>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15" name="Title 1"/>
          <p:cNvSpPr>
            <a:spLocks noGrp="1"/>
          </p:cNvSpPr>
          <p:nvPr>
            <p:ph type="title" hasCustomPrompt="1"/>
          </p:nvPr>
        </p:nvSpPr>
        <p:spPr>
          <a:xfrm>
            <a:off x="467544" y="414946"/>
            <a:ext cx="2952325" cy="738664"/>
          </a:xfrm>
          <a:prstGeom prst="rect">
            <a:avLst/>
          </a:prstGeom>
          <a:noFill/>
        </p:spPr>
        <p:txBody>
          <a:bodyPr wrap="square" lIns="0" tIns="0" rIns="0" bIns="0">
            <a:spAutoFit/>
          </a:bodyPr>
          <a:lstStyle>
            <a:lvl1pPr algn="l">
              <a:defRPr sz="1600" b="0" i="0" cap="all" spc="240" baseline="0">
                <a:solidFill>
                  <a:schemeClr val="tx1"/>
                </a:solidFill>
                <a:latin typeface="Segoe UI Semibold" panose="020B0702040204020203" pitchFamily="34" charset="0"/>
                <a:cs typeface="Segoe UI" panose="020B0502040204020203" pitchFamily="34" charset="0"/>
              </a:defRPr>
            </a:lvl1pPr>
          </a:lstStyle>
          <a:p>
            <a:r>
              <a:rPr lang="en-US" dirty="0"/>
              <a:t>CLICK TO ADD short HEADING (CAPS) </a:t>
            </a:r>
            <a:br>
              <a:rPr lang="en-US" dirty="0"/>
            </a:br>
            <a:r>
              <a:rPr lang="en-GB" dirty="0"/>
              <a:t>Three LINES MAX.</a:t>
            </a:r>
          </a:p>
        </p:txBody>
      </p:sp>
      <p:sp>
        <p:nvSpPr>
          <p:cNvPr id="40" name="SmartArt Placeholder 2057"/>
          <p:cNvSpPr>
            <a:spLocks noGrp="1"/>
          </p:cNvSpPr>
          <p:nvPr>
            <p:ph type="dgm" sz="quarter" idx="49" hasCustomPrompt="1"/>
          </p:nvPr>
        </p:nvSpPr>
        <p:spPr>
          <a:xfrm>
            <a:off x="3780197" y="2507135"/>
            <a:ext cx="71438" cy="720725"/>
          </a:xfrm>
          <a:prstGeom prst="rect">
            <a:avLst/>
          </a:prstGeom>
          <a:solidFill>
            <a:srgbClr val="D30C55"/>
          </a:solidFill>
        </p:spPr>
        <p:txBody>
          <a:bodyPr/>
          <a:lstStyle>
            <a:lvl1pPr marL="0" indent="0">
              <a:buNone/>
              <a:defRPr sz="200"/>
            </a:lvl1pPr>
          </a:lstStyle>
          <a:p>
            <a:r>
              <a:rPr lang="en-GB" dirty="0"/>
              <a:t> </a:t>
            </a:r>
          </a:p>
        </p:txBody>
      </p:sp>
      <p:sp>
        <p:nvSpPr>
          <p:cNvPr id="41" name="SmartArt Placeholder 2057"/>
          <p:cNvSpPr>
            <a:spLocks noGrp="1"/>
          </p:cNvSpPr>
          <p:nvPr>
            <p:ph type="dgm" sz="quarter" idx="52" hasCustomPrompt="1"/>
          </p:nvPr>
        </p:nvSpPr>
        <p:spPr>
          <a:xfrm>
            <a:off x="3780482" y="467028"/>
            <a:ext cx="71438" cy="720725"/>
          </a:xfrm>
          <a:prstGeom prst="rect">
            <a:avLst/>
          </a:prstGeom>
          <a:solidFill>
            <a:srgbClr val="C4D600"/>
          </a:solidFill>
        </p:spPr>
        <p:txBody>
          <a:bodyPr/>
          <a:lstStyle>
            <a:lvl1pPr marL="0" indent="0">
              <a:buNone/>
              <a:defRPr sz="200"/>
            </a:lvl1pPr>
          </a:lstStyle>
          <a:p>
            <a:r>
              <a:rPr lang="en-GB" dirty="0"/>
              <a:t> </a:t>
            </a:r>
          </a:p>
        </p:txBody>
      </p:sp>
      <p:sp>
        <p:nvSpPr>
          <p:cNvPr id="42" name="SmartArt Placeholder 2057"/>
          <p:cNvSpPr>
            <a:spLocks noGrp="1"/>
          </p:cNvSpPr>
          <p:nvPr>
            <p:ph type="dgm" sz="quarter" idx="50" hasCustomPrompt="1"/>
          </p:nvPr>
        </p:nvSpPr>
        <p:spPr>
          <a:xfrm>
            <a:off x="3779912" y="1499023"/>
            <a:ext cx="71438" cy="720725"/>
          </a:xfrm>
          <a:prstGeom prst="rect">
            <a:avLst/>
          </a:prstGeom>
          <a:solidFill>
            <a:srgbClr val="252379"/>
          </a:solidFill>
        </p:spPr>
        <p:txBody>
          <a:bodyPr/>
          <a:lstStyle>
            <a:lvl1pPr marL="0" indent="0">
              <a:buNone/>
              <a:defRPr sz="200"/>
            </a:lvl1pPr>
          </a:lstStyle>
          <a:p>
            <a:r>
              <a:rPr lang="en-GB" dirty="0"/>
              <a:t> </a:t>
            </a:r>
          </a:p>
        </p:txBody>
      </p:sp>
      <p:sp>
        <p:nvSpPr>
          <p:cNvPr id="43" name="SmartArt Placeholder 2057"/>
          <p:cNvSpPr>
            <a:spLocks noGrp="1"/>
          </p:cNvSpPr>
          <p:nvPr>
            <p:ph type="dgm" sz="quarter" idx="48" hasCustomPrompt="1"/>
          </p:nvPr>
        </p:nvSpPr>
        <p:spPr>
          <a:xfrm>
            <a:off x="1260847" y="2517678"/>
            <a:ext cx="71438" cy="720725"/>
          </a:xfrm>
          <a:prstGeom prst="rect">
            <a:avLst/>
          </a:prstGeom>
          <a:solidFill>
            <a:srgbClr val="D30C55"/>
          </a:solidFill>
        </p:spPr>
        <p:txBody>
          <a:bodyPr/>
          <a:lstStyle>
            <a:lvl1pPr marL="0" indent="0">
              <a:buNone/>
              <a:defRPr sz="200"/>
            </a:lvl1pPr>
          </a:lstStyle>
          <a:p>
            <a:r>
              <a:rPr lang="en-GB" dirty="0"/>
              <a:t> </a:t>
            </a:r>
          </a:p>
        </p:txBody>
      </p:sp>
      <p:sp>
        <p:nvSpPr>
          <p:cNvPr id="44" name="SmartArt Placeholder 2057"/>
          <p:cNvSpPr>
            <a:spLocks noGrp="1"/>
          </p:cNvSpPr>
          <p:nvPr>
            <p:ph type="dgm" sz="quarter" idx="47" hasCustomPrompt="1"/>
          </p:nvPr>
        </p:nvSpPr>
        <p:spPr>
          <a:xfrm>
            <a:off x="2339876" y="3479049"/>
            <a:ext cx="71438" cy="720725"/>
          </a:xfrm>
          <a:prstGeom prst="rect">
            <a:avLst/>
          </a:prstGeom>
          <a:solidFill>
            <a:srgbClr val="85BACE"/>
          </a:solidFill>
        </p:spPr>
        <p:txBody>
          <a:bodyPr/>
          <a:lstStyle>
            <a:lvl1pPr marL="0" indent="0">
              <a:buNone/>
              <a:defRPr sz="200"/>
            </a:lvl1pPr>
          </a:lstStyle>
          <a:p>
            <a:r>
              <a:rPr lang="en-GB" dirty="0"/>
              <a:t> </a:t>
            </a:r>
          </a:p>
        </p:txBody>
      </p:sp>
      <p:sp>
        <p:nvSpPr>
          <p:cNvPr id="45" name="SmartArt Placeholder 2057"/>
          <p:cNvSpPr>
            <a:spLocks noGrp="1"/>
          </p:cNvSpPr>
          <p:nvPr>
            <p:ph type="dgm" sz="quarter" idx="46" hasCustomPrompt="1"/>
          </p:nvPr>
        </p:nvSpPr>
        <p:spPr>
          <a:xfrm>
            <a:off x="4860602" y="3479049"/>
            <a:ext cx="71438" cy="720725"/>
          </a:xfrm>
          <a:prstGeom prst="rect">
            <a:avLst/>
          </a:prstGeom>
          <a:solidFill>
            <a:srgbClr val="85BACE"/>
          </a:solidFill>
        </p:spPr>
        <p:txBody>
          <a:bodyPr/>
          <a:lstStyle>
            <a:lvl1pPr marL="0" indent="0">
              <a:buNone/>
              <a:defRPr sz="200"/>
            </a:lvl1pPr>
          </a:lstStyle>
          <a:p>
            <a:r>
              <a:rPr lang="en-GB" dirty="0"/>
              <a:t> </a:t>
            </a:r>
          </a:p>
        </p:txBody>
      </p:sp>
      <p:sp>
        <p:nvSpPr>
          <p:cNvPr id="46" name="Picture Placeholder 2"/>
          <p:cNvSpPr>
            <a:spLocks noGrp="1"/>
          </p:cNvSpPr>
          <p:nvPr>
            <p:ph type="pic" sz="quarter" idx="22" hasCustomPrompt="1"/>
          </p:nvPr>
        </p:nvSpPr>
        <p:spPr>
          <a:xfrm>
            <a:off x="3851275" y="1499891"/>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47" name="Text Placeholder 5"/>
          <p:cNvSpPr>
            <a:spLocks noGrp="1"/>
          </p:cNvSpPr>
          <p:nvPr>
            <p:ph type="body" sz="quarter" idx="23" hasCustomPrompt="1"/>
          </p:nvPr>
        </p:nvSpPr>
        <p:spPr>
          <a:xfrm>
            <a:off x="4427538" y="1417340"/>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48" name="Picture Placeholder 2"/>
          <p:cNvSpPr>
            <a:spLocks noGrp="1"/>
          </p:cNvSpPr>
          <p:nvPr>
            <p:ph type="pic" sz="quarter" idx="24" hasCustomPrompt="1"/>
          </p:nvPr>
        </p:nvSpPr>
        <p:spPr>
          <a:xfrm>
            <a:off x="3851275" y="467251"/>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49" name="Text Placeholder 5"/>
          <p:cNvSpPr>
            <a:spLocks noGrp="1"/>
          </p:cNvSpPr>
          <p:nvPr>
            <p:ph type="body" sz="quarter" idx="25"/>
          </p:nvPr>
        </p:nvSpPr>
        <p:spPr>
          <a:xfrm>
            <a:off x="4427538" y="384700"/>
            <a:ext cx="1584622" cy="730400"/>
          </a:xfrm>
          <a:prstGeom prst="rect">
            <a:avLst/>
          </a:prstGeom>
        </p:spPr>
        <p:txBody>
          <a:bodyPr/>
          <a:lstStyle>
            <a:lvl1pPr marL="0" indent="0">
              <a:buNone/>
              <a:defRPr sz="900" b="0">
                <a:latin typeface="+mj-lt"/>
              </a:defRPr>
            </a:lvl1pPr>
            <a:lvl2pPr>
              <a:defRPr sz="800"/>
            </a:lvl2pPr>
            <a:lvl3pPr>
              <a:defRPr sz="800"/>
            </a:lvl3pPr>
            <a:lvl4pPr>
              <a:defRPr sz="800"/>
            </a:lvl4pPr>
            <a:lvl5pPr>
              <a:defRPr sz="800"/>
            </a:lvl5pPr>
          </a:lstStyle>
          <a:p>
            <a:pPr lvl="0"/>
            <a:r>
              <a:rPr lang="en-US"/>
              <a:t>Edit Master text styles</a:t>
            </a:r>
          </a:p>
          <a:p>
            <a:pPr lvl="1"/>
            <a:r>
              <a:rPr lang="en-US"/>
              <a:t>Second level</a:t>
            </a:r>
          </a:p>
        </p:txBody>
      </p:sp>
      <p:sp>
        <p:nvSpPr>
          <p:cNvPr id="50" name="Picture Placeholder 2"/>
          <p:cNvSpPr>
            <a:spLocks noGrp="1"/>
          </p:cNvSpPr>
          <p:nvPr>
            <p:ph type="pic" sz="quarter" idx="26" hasCustomPrompt="1"/>
          </p:nvPr>
        </p:nvSpPr>
        <p:spPr>
          <a:xfrm>
            <a:off x="1331640" y="1499891"/>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51" name="Text Placeholder 5"/>
          <p:cNvSpPr>
            <a:spLocks noGrp="1"/>
          </p:cNvSpPr>
          <p:nvPr>
            <p:ph type="body" sz="quarter" idx="27" hasCustomPrompt="1"/>
          </p:nvPr>
        </p:nvSpPr>
        <p:spPr>
          <a:xfrm>
            <a:off x="1907903" y="1417340"/>
            <a:ext cx="1583977"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52" name="Picture Placeholder 2"/>
          <p:cNvSpPr>
            <a:spLocks noGrp="1"/>
          </p:cNvSpPr>
          <p:nvPr>
            <p:ph type="pic" sz="quarter" idx="30" hasCustomPrompt="1"/>
          </p:nvPr>
        </p:nvSpPr>
        <p:spPr>
          <a:xfrm>
            <a:off x="3851275" y="2508003"/>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53" name="Text Placeholder 5"/>
          <p:cNvSpPr>
            <a:spLocks noGrp="1"/>
          </p:cNvSpPr>
          <p:nvPr>
            <p:ph type="body" sz="quarter" idx="31" hasCustomPrompt="1"/>
          </p:nvPr>
        </p:nvSpPr>
        <p:spPr>
          <a:xfrm>
            <a:off x="4427538" y="2425452"/>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54" name="Picture Placeholder 2"/>
          <p:cNvSpPr>
            <a:spLocks noGrp="1"/>
          </p:cNvSpPr>
          <p:nvPr>
            <p:ph type="pic" sz="quarter" idx="32" hasCustomPrompt="1"/>
          </p:nvPr>
        </p:nvSpPr>
        <p:spPr>
          <a:xfrm>
            <a:off x="1331640" y="2508003"/>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55" name="Text Placeholder 5"/>
          <p:cNvSpPr>
            <a:spLocks noGrp="1"/>
          </p:cNvSpPr>
          <p:nvPr>
            <p:ph type="body" sz="quarter" idx="33" hasCustomPrompt="1"/>
          </p:nvPr>
        </p:nvSpPr>
        <p:spPr>
          <a:xfrm>
            <a:off x="1907903" y="2425452"/>
            <a:ext cx="1583977"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56" name="Picture Placeholder 2"/>
          <p:cNvSpPr>
            <a:spLocks noGrp="1"/>
          </p:cNvSpPr>
          <p:nvPr>
            <p:ph type="pic" sz="quarter" idx="34" hasCustomPrompt="1"/>
          </p:nvPr>
        </p:nvSpPr>
        <p:spPr>
          <a:xfrm>
            <a:off x="6227985" y="2508003"/>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57" name="Text Placeholder 5"/>
          <p:cNvSpPr>
            <a:spLocks noGrp="1"/>
          </p:cNvSpPr>
          <p:nvPr>
            <p:ph type="body" sz="quarter" idx="35" hasCustomPrompt="1"/>
          </p:nvPr>
        </p:nvSpPr>
        <p:spPr>
          <a:xfrm>
            <a:off x="6804248" y="2425452"/>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58" name="Picture Placeholder 2"/>
          <p:cNvSpPr>
            <a:spLocks noGrp="1"/>
          </p:cNvSpPr>
          <p:nvPr>
            <p:ph type="pic" sz="quarter" idx="36" hasCustomPrompt="1"/>
          </p:nvPr>
        </p:nvSpPr>
        <p:spPr>
          <a:xfrm>
            <a:off x="2410669" y="3479917"/>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59" name="Text Placeholder 5"/>
          <p:cNvSpPr>
            <a:spLocks noGrp="1"/>
          </p:cNvSpPr>
          <p:nvPr>
            <p:ph type="body" sz="quarter" idx="37" hasCustomPrompt="1"/>
          </p:nvPr>
        </p:nvSpPr>
        <p:spPr>
          <a:xfrm>
            <a:off x="2986932" y="3397366"/>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60" name="Picture Placeholder 2"/>
          <p:cNvSpPr>
            <a:spLocks noGrp="1"/>
          </p:cNvSpPr>
          <p:nvPr>
            <p:ph type="pic" sz="quarter" idx="38" hasCustomPrompt="1"/>
          </p:nvPr>
        </p:nvSpPr>
        <p:spPr>
          <a:xfrm>
            <a:off x="4931841" y="3479917"/>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61" name="Text Placeholder 5"/>
          <p:cNvSpPr>
            <a:spLocks noGrp="1"/>
          </p:cNvSpPr>
          <p:nvPr>
            <p:ph type="body" sz="quarter" idx="39" hasCustomPrompt="1"/>
          </p:nvPr>
        </p:nvSpPr>
        <p:spPr>
          <a:xfrm>
            <a:off x="5507658" y="3397366"/>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62" name="Picture Placeholder 2"/>
          <p:cNvSpPr>
            <a:spLocks noGrp="1"/>
          </p:cNvSpPr>
          <p:nvPr>
            <p:ph type="pic" sz="quarter" idx="40" hasCustomPrompt="1"/>
          </p:nvPr>
        </p:nvSpPr>
        <p:spPr>
          <a:xfrm>
            <a:off x="2410868" y="4285586"/>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63" name="Text Placeholder 5"/>
          <p:cNvSpPr>
            <a:spLocks noGrp="1"/>
          </p:cNvSpPr>
          <p:nvPr>
            <p:ph type="body" sz="quarter" idx="41" hasCustomPrompt="1"/>
          </p:nvPr>
        </p:nvSpPr>
        <p:spPr>
          <a:xfrm>
            <a:off x="2987131" y="4207562"/>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64" name="Picture Placeholder 2"/>
          <p:cNvSpPr>
            <a:spLocks noGrp="1"/>
          </p:cNvSpPr>
          <p:nvPr>
            <p:ph type="pic" sz="quarter" idx="42" hasCustomPrompt="1"/>
          </p:nvPr>
        </p:nvSpPr>
        <p:spPr>
          <a:xfrm>
            <a:off x="4932040" y="4294640"/>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65" name="Text Placeholder 5"/>
          <p:cNvSpPr>
            <a:spLocks noGrp="1"/>
          </p:cNvSpPr>
          <p:nvPr>
            <p:ph type="body" sz="quarter" idx="43" hasCustomPrompt="1"/>
          </p:nvPr>
        </p:nvSpPr>
        <p:spPr>
          <a:xfrm>
            <a:off x="5507857" y="4207562"/>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66" name="SmartArt Placeholder 2057"/>
          <p:cNvSpPr>
            <a:spLocks noGrp="1"/>
          </p:cNvSpPr>
          <p:nvPr>
            <p:ph type="dgm" sz="quarter" idx="44" hasCustomPrompt="1"/>
          </p:nvPr>
        </p:nvSpPr>
        <p:spPr>
          <a:xfrm>
            <a:off x="2339306" y="4285363"/>
            <a:ext cx="71438" cy="720725"/>
          </a:xfrm>
          <a:prstGeom prst="rect">
            <a:avLst/>
          </a:prstGeom>
          <a:solidFill>
            <a:srgbClr val="F18C21"/>
          </a:solidFill>
        </p:spPr>
        <p:txBody>
          <a:bodyPr/>
          <a:lstStyle>
            <a:lvl1pPr marL="0" indent="0">
              <a:buNone/>
              <a:defRPr sz="200"/>
            </a:lvl1pPr>
          </a:lstStyle>
          <a:p>
            <a:r>
              <a:rPr lang="en-GB" dirty="0"/>
              <a:t> </a:t>
            </a:r>
          </a:p>
        </p:txBody>
      </p:sp>
      <p:sp>
        <p:nvSpPr>
          <p:cNvPr id="67" name="SmartArt Placeholder 2057"/>
          <p:cNvSpPr>
            <a:spLocks noGrp="1"/>
          </p:cNvSpPr>
          <p:nvPr>
            <p:ph type="dgm" sz="quarter" idx="45" hasCustomPrompt="1"/>
          </p:nvPr>
        </p:nvSpPr>
        <p:spPr>
          <a:xfrm>
            <a:off x="4860602" y="4293133"/>
            <a:ext cx="71438" cy="720725"/>
          </a:xfrm>
          <a:prstGeom prst="rect">
            <a:avLst/>
          </a:prstGeom>
          <a:solidFill>
            <a:srgbClr val="F18C21"/>
          </a:solidFill>
        </p:spPr>
        <p:txBody>
          <a:bodyPr/>
          <a:lstStyle>
            <a:lvl1pPr marL="0" indent="0">
              <a:buNone/>
              <a:defRPr sz="200"/>
            </a:lvl1pPr>
          </a:lstStyle>
          <a:p>
            <a:r>
              <a:rPr lang="en-GB" dirty="0"/>
              <a:t> </a:t>
            </a:r>
          </a:p>
        </p:txBody>
      </p:sp>
      <p:sp>
        <p:nvSpPr>
          <p:cNvPr id="68" name="SmartArt Placeholder 2057"/>
          <p:cNvSpPr>
            <a:spLocks noGrp="1"/>
          </p:cNvSpPr>
          <p:nvPr>
            <p:ph type="dgm" sz="quarter" idx="51" hasCustomPrompt="1"/>
          </p:nvPr>
        </p:nvSpPr>
        <p:spPr>
          <a:xfrm>
            <a:off x="1259632" y="1499668"/>
            <a:ext cx="71438" cy="720725"/>
          </a:xfrm>
          <a:prstGeom prst="rect">
            <a:avLst/>
          </a:prstGeom>
          <a:solidFill>
            <a:srgbClr val="252379"/>
          </a:solidFill>
        </p:spPr>
        <p:txBody>
          <a:bodyPr/>
          <a:lstStyle>
            <a:lvl1pPr marL="0" indent="0">
              <a:buNone/>
              <a:defRPr sz="200"/>
            </a:lvl1pPr>
          </a:lstStyle>
          <a:p>
            <a:r>
              <a:rPr lang="en-GB" dirty="0"/>
              <a:t> </a:t>
            </a:r>
          </a:p>
        </p:txBody>
      </p:sp>
      <p:sp>
        <p:nvSpPr>
          <p:cNvPr id="69" name="SmartArt Placeholder 2057"/>
          <p:cNvSpPr>
            <a:spLocks noGrp="1"/>
          </p:cNvSpPr>
          <p:nvPr>
            <p:ph type="dgm" sz="quarter" idx="55" hasCustomPrompt="1"/>
          </p:nvPr>
        </p:nvSpPr>
        <p:spPr>
          <a:xfrm>
            <a:off x="6156176" y="2507135"/>
            <a:ext cx="71438" cy="720725"/>
          </a:xfrm>
          <a:prstGeom prst="rect">
            <a:avLst/>
          </a:prstGeom>
          <a:solidFill>
            <a:srgbClr val="D30C55"/>
          </a:solidFill>
        </p:spPr>
        <p:txBody>
          <a:bodyPr/>
          <a:lstStyle>
            <a:lvl1pPr marL="0" indent="0">
              <a:buNone/>
              <a:defRPr sz="200"/>
            </a:lvl1pPr>
          </a:lstStyle>
          <a:p>
            <a:r>
              <a:rPr lang="en-GB" dirty="0"/>
              <a:t> </a:t>
            </a:r>
          </a:p>
        </p:txBody>
      </p:sp>
      <p:sp>
        <p:nvSpPr>
          <p:cNvPr id="70" name="SmartArt Placeholder 2057"/>
          <p:cNvSpPr>
            <a:spLocks noGrp="1"/>
          </p:cNvSpPr>
          <p:nvPr>
            <p:ph type="dgm" sz="quarter" idx="56" hasCustomPrompt="1"/>
          </p:nvPr>
        </p:nvSpPr>
        <p:spPr>
          <a:xfrm>
            <a:off x="6149039" y="1499023"/>
            <a:ext cx="71438" cy="720725"/>
          </a:xfrm>
          <a:prstGeom prst="rect">
            <a:avLst/>
          </a:prstGeom>
          <a:solidFill>
            <a:srgbClr val="252379"/>
          </a:solidFill>
        </p:spPr>
        <p:txBody>
          <a:bodyPr/>
          <a:lstStyle>
            <a:lvl1pPr marL="0" indent="0">
              <a:buNone/>
              <a:defRPr sz="200"/>
            </a:lvl1pPr>
          </a:lstStyle>
          <a:p>
            <a:r>
              <a:rPr lang="en-GB" dirty="0"/>
              <a:t> </a:t>
            </a:r>
          </a:p>
        </p:txBody>
      </p:sp>
      <p:sp>
        <p:nvSpPr>
          <p:cNvPr id="71" name="Picture Placeholder 2"/>
          <p:cNvSpPr>
            <a:spLocks noGrp="1"/>
          </p:cNvSpPr>
          <p:nvPr>
            <p:ph type="pic" sz="quarter" idx="57" hasCustomPrompt="1"/>
          </p:nvPr>
        </p:nvSpPr>
        <p:spPr>
          <a:xfrm>
            <a:off x="6220402" y="1499891"/>
            <a:ext cx="576263" cy="719138"/>
          </a:xfrm>
          <a:prstGeom prst="rect">
            <a:avLst/>
          </a:prstGeom>
        </p:spPr>
        <p:txBody>
          <a:bodyPr/>
          <a:lstStyle>
            <a:lvl1pPr marL="0" indent="0">
              <a:buNone/>
              <a:defRPr sz="600">
                <a:latin typeface="+mn-lt"/>
                <a:ea typeface="A030" pitchFamily="2" charset="0"/>
              </a:defRPr>
            </a:lvl1pPr>
          </a:lstStyle>
          <a:p>
            <a:r>
              <a:rPr lang="en-GB" dirty="0"/>
              <a:t>Headshot</a:t>
            </a:r>
          </a:p>
        </p:txBody>
      </p:sp>
      <p:sp>
        <p:nvSpPr>
          <p:cNvPr id="72" name="Text Placeholder 5"/>
          <p:cNvSpPr>
            <a:spLocks noGrp="1"/>
          </p:cNvSpPr>
          <p:nvPr>
            <p:ph type="body" sz="quarter" idx="58" hasCustomPrompt="1"/>
          </p:nvPr>
        </p:nvSpPr>
        <p:spPr>
          <a:xfrm>
            <a:off x="6796665" y="1417340"/>
            <a:ext cx="1584622" cy="730400"/>
          </a:xfrm>
          <a:prstGeom prst="rect">
            <a:avLst/>
          </a:prstGeom>
        </p:spPr>
        <p:txBody>
          <a:bodyPr/>
          <a:lstStyle>
            <a:lvl1pPr marL="0" indent="0">
              <a:buNone/>
              <a:defRPr sz="900">
                <a:latin typeface="+mj-lt"/>
              </a:defRPr>
            </a:lvl1pPr>
            <a:lvl2pPr>
              <a:defRPr sz="800"/>
            </a:lvl2pPr>
            <a:lvl3pPr>
              <a:defRPr sz="800"/>
            </a:lvl3pPr>
            <a:lvl4pPr>
              <a:defRPr sz="800"/>
            </a:lvl4pPr>
            <a:lvl5pPr>
              <a:defRPr sz="800"/>
            </a:lvl5pPr>
          </a:lstStyle>
          <a:p>
            <a:pPr lvl="0"/>
            <a:r>
              <a:rPr lang="en-US" dirty="0"/>
              <a:t>Click to edit Master text Second level</a:t>
            </a:r>
          </a:p>
        </p:txBody>
      </p:sp>
      <p:sp>
        <p:nvSpPr>
          <p:cNvPr id="38"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1922561960"/>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ject timeline slide - 5 years">
    <p:spTree>
      <p:nvGrpSpPr>
        <p:cNvPr id="1" name=""/>
        <p:cNvGrpSpPr/>
        <p:nvPr/>
      </p:nvGrpSpPr>
      <p:grpSpPr>
        <a:xfrm>
          <a:off x="0" y="0"/>
          <a:ext cx="0" cy="0"/>
          <a:chOff x="0" y="0"/>
          <a:chExt cx="0" cy="0"/>
        </a:xfrm>
      </p:grpSpPr>
      <p:sp>
        <p:nvSpPr>
          <p:cNvPr id="10" name="Rectangle 8"/>
          <p:cNvSpPr>
            <a:spLocks noGrp="1"/>
          </p:cNvSpPr>
          <p:nvPr>
            <p:ph type="pic" sz="quarter" idx="11" hasCustomPrompt="1"/>
          </p:nvPr>
        </p:nvSpPr>
        <p:spPr>
          <a:xfrm>
            <a:off x="3763594" y="2033159"/>
            <a:ext cx="1630800" cy="1631586"/>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lIns="0" rIns="0" anchor="t">
            <a:normAutofit/>
          </a:bodyPr>
          <a:lstStyle>
            <a:lvl1pPr marL="0" marR="0" indent="1588" algn="ctr" rtl="0" latinLnBrk="0">
              <a:spcBef>
                <a:spcPct val="20000"/>
              </a:spcBef>
              <a:buFontTx/>
              <a:buNone/>
              <a:defRPr sz="1100" i="0" baseline="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timeline project three</a:t>
            </a:r>
          </a:p>
        </p:txBody>
      </p:sp>
      <p:sp>
        <p:nvSpPr>
          <p:cNvPr id="16" name="Rectangle 8"/>
          <p:cNvSpPr>
            <a:spLocks noGrp="1"/>
          </p:cNvSpPr>
          <p:nvPr>
            <p:ph type="pic" sz="quarter" idx="16" hasCustomPrompt="1"/>
          </p:nvPr>
        </p:nvSpPr>
        <p:spPr>
          <a:xfrm>
            <a:off x="5404336" y="2034122"/>
            <a:ext cx="1630800" cy="1631586"/>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lIns="0" rIns="0" anchor="t">
            <a:normAutofit/>
          </a:bodyPr>
          <a:lstStyle>
            <a:lvl1pPr marL="0" marR="0" indent="1588" algn="ctr" rtl="0" latinLnBrk="0">
              <a:spcBef>
                <a:spcPct val="20000"/>
              </a:spcBef>
              <a:buFontTx/>
              <a:buNone/>
              <a:defRPr sz="1100" i="0" baseline="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timeline project four</a:t>
            </a:r>
          </a:p>
        </p:txBody>
      </p:sp>
      <p:sp>
        <p:nvSpPr>
          <p:cNvPr id="17" name="Rectangle 8"/>
          <p:cNvSpPr>
            <a:spLocks noGrp="1"/>
          </p:cNvSpPr>
          <p:nvPr>
            <p:ph type="pic" sz="quarter" idx="17" hasCustomPrompt="1"/>
          </p:nvPr>
        </p:nvSpPr>
        <p:spPr>
          <a:xfrm>
            <a:off x="7045428" y="2033159"/>
            <a:ext cx="1639905" cy="1631586"/>
          </a:xfrm>
          <a:prstGeom prst="rect">
            <a:avLst/>
          </a:prstGeo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lIns="0" rIns="0" anchor="t">
            <a:normAutofit/>
          </a:bodyPr>
          <a:lstStyle>
            <a:lvl1pPr marL="0" marR="0" indent="1588" algn="ctr" rtl="0" latinLnBrk="0">
              <a:spcBef>
                <a:spcPct val="20000"/>
              </a:spcBef>
              <a:buFontTx/>
              <a:buNone/>
              <a:defRPr sz="1100" i="0" baseline="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timeline project five</a:t>
            </a:r>
          </a:p>
        </p:txBody>
      </p:sp>
      <p:sp>
        <p:nvSpPr>
          <p:cNvPr id="15" name="Rectangle 8"/>
          <p:cNvSpPr>
            <a:spLocks noGrp="1"/>
          </p:cNvSpPr>
          <p:nvPr>
            <p:ph type="pic" sz="quarter" idx="22" hasCustomPrompt="1"/>
          </p:nvPr>
        </p:nvSpPr>
        <p:spPr>
          <a:xfrm>
            <a:off x="2122294" y="2033159"/>
            <a:ext cx="1630800" cy="1631586"/>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lIns="0" rIns="0" anchor="t">
            <a:normAutofit/>
          </a:bodyPr>
          <a:lstStyle>
            <a:lvl1pPr marL="0" marR="0" indent="1588" algn="ctr" rtl="0" latinLnBrk="0">
              <a:spcBef>
                <a:spcPct val="20000"/>
              </a:spcBef>
              <a:buFontTx/>
              <a:buNone/>
              <a:defRPr sz="1100" i="0" baseline="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timeline project two</a:t>
            </a:r>
          </a:p>
        </p:txBody>
      </p:sp>
      <p:sp>
        <p:nvSpPr>
          <p:cNvPr id="23" name="Rectangle 8"/>
          <p:cNvSpPr>
            <a:spLocks noGrp="1"/>
          </p:cNvSpPr>
          <p:nvPr>
            <p:ph type="pic" sz="quarter" idx="24" hasCustomPrompt="1"/>
          </p:nvPr>
        </p:nvSpPr>
        <p:spPr>
          <a:xfrm>
            <a:off x="478891" y="2033159"/>
            <a:ext cx="1630800" cy="1631586"/>
          </a:xfrm>
          <a:prstGeom prst="rect">
            <a:avLst/>
          </a:prstGeom>
          <a:solidFill>
            <a:schemeClr val="bg1"/>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lIns="0" rIns="0" anchor="t">
            <a:normAutofit/>
          </a:bodyPr>
          <a:lstStyle>
            <a:lvl1pPr marL="0" marR="0" indent="1588" algn="ctr" rtl="0" latinLnBrk="0">
              <a:spcBef>
                <a:spcPct val="20000"/>
              </a:spcBef>
              <a:buFontTx/>
              <a:buNone/>
              <a:defRPr sz="1100" i="0" baseline="0">
                <a:solidFill>
                  <a:srgbClr val="3C3C3C"/>
                </a:solidFill>
                <a:latin typeface="Segoe UI" panose="020B0502040204020203" pitchFamily="34" charset="0"/>
                <a:ea typeface="Segoe UI" panose="020B0502040204020203" pitchFamily="34" charset="0"/>
                <a:cs typeface="Segoe UI" panose="020B0502040204020203" pitchFamily="34" charset="0"/>
              </a:defRPr>
            </a:lvl1pPr>
            <a:extLst/>
          </a:lstStyle>
          <a:p>
            <a:pPr marL="342900" indent="-342900" algn="ctr" rtl="0" latinLnBrk="0">
              <a:spcBef>
                <a:spcPct val="20000"/>
              </a:spcBef>
              <a:buClr>
                <a:srgbClr val="438086"/>
              </a:buClr>
              <a:buSzPct val="60000"/>
              <a:buFontTx/>
              <a:buNone/>
            </a:pPr>
            <a:r>
              <a:rPr lang="en-US" dirty="0"/>
              <a:t>Click icon to add timeline project one</a:t>
            </a:r>
          </a:p>
        </p:txBody>
      </p:sp>
      <p:sp>
        <p:nvSpPr>
          <p:cNvPr id="20" name="Picture Placeholder 11"/>
          <p:cNvSpPr>
            <a:spLocks noGrp="1"/>
          </p:cNvSpPr>
          <p:nvPr>
            <p:ph type="pic" sz="quarter" idx="2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13" name="Rectangle 6"/>
          <p:cNvSpPr>
            <a:spLocks noGrp="1"/>
          </p:cNvSpPr>
          <p:nvPr>
            <p:ph type="body" sz="quarter" idx="14" hasCustomPrompt="1"/>
          </p:nvPr>
        </p:nvSpPr>
        <p:spPr>
          <a:xfrm>
            <a:off x="3766258" y="3793604"/>
            <a:ext cx="1481277" cy="144016"/>
          </a:xfrm>
          <a:prstGeom prst="rect">
            <a:avLst/>
          </a:prstGeom>
        </p:spPr>
        <p:txBody>
          <a:bodyPr lIns="0" tIns="0" rIns="0" bIns="0" anchor="t" anchorCtr="0">
            <a:noAutofit/>
          </a:bodyPr>
          <a:lstStyle>
            <a:lvl1pPr marL="0" marR="0" indent="0" algn="l" rtl="0" latinLnBrk="0">
              <a:spcBef>
                <a:spcPts val="0"/>
              </a:spcBef>
              <a:buFontTx/>
              <a:buNone/>
              <a:defRPr sz="900" baseline="0">
                <a:solidFill>
                  <a:srgbClr val="000000"/>
                </a:solidFill>
                <a:latin typeface="Segoe UI Semibold" panose="020B0702040204020203" pitchFamily="34" charset="0"/>
                <a:ea typeface="Segoe UI" panose="020B0502040204020203" pitchFamily="34" charset="0"/>
                <a:cs typeface="Segoe UI" panose="020B0502040204020203" pitchFamily="34" charset="0"/>
              </a:defRPr>
            </a:lvl1pPr>
            <a:extLst/>
          </a:lstStyle>
          <a:p>
            <a:pPr lvl="0"/>
            <a:r>
              <a:rPr lang="en-US" dirty="0"/>
              <a:t>Click to add project name</a:t>
            </a:r>
          </a:p>
        </p:txBody>
      </p:sp>
      <p:sp>
        <p:nvSpPr>
          <p:cNvPr id="14" name="Rectangle 6"/>
          <p:cNvSpPr>
            <a:spLocks noGrp="1"/>
          </p:cNvSpPr>
          <p:nvPr>
            <p:ph type="body" sz="quarter" idx="15" hasCustomPrompt="1"/>
          </p:nvPr>
        </p:nvSpPr>
        <p:spPr>
          <a:xfrm>
            <a:off x="5406619" y="3793604"/>
            <a:ext cx="1494719" cy="144016"/>
          </a:xfrm>
          <a:prstGeom prst="rect">
            <a:avLst/>
          </a:prstGeom>
        </p:spPr>
        <p:txBody>
          <a:bodyPr lIns="0" tIns="0" rIns="0" bIns="0" anchor="t" anchorCtr="0">
            <a:noAutofit/>
          </a:bodyPr>
          <a:lstStyle>
            <a:lvl1pPr marL="0" marR="0" indent="0" algn="l" rtl="0" latinLnBrk="0">
              <a:spcBef>
                <a:spcPts val="0"/>
              </a:spcBef>
              <a:buFontTx/>
              <a:buNone/>
              <a:defRPr sz="900" b="0" baseline="0">
                <a:solidFill>
                  <a:srgbClr val="000000"/>
                </a:solidFill>
                <a:latin typeface="Segoe UI Semibold" panose="020B0702040204020203" pitchFamily="34" charset="0"/>
                <a:ea typeface="Segoe UI" panose="020B0502040204020203" pitchFamily="34" charset="0"/>
                <a:cs typeface="Segoe UI" panose="020B0502040204020203" pitchFamily="34" charset="0"/>
              </a:defRPr>
            </a:lvl1pPr>
            <a:extLst/>
          </a:lstStyle>
          <a:p>
            <a:pPr lvl="0"/>
            <a:r>
              <a:rPr lang="en-US" dirty="0"/>
              <a:t>Click to add project name</a:t>
            </a:r>
          </a:p>
        </p:txBody>
      </p:sp>
      <p:sp>
        <p:nvSpPr>
          <p:cNvPr id="18" name="Rectangle 6"/>
          <p:cNvSpPr>
            <a:spLocks noGrp="1"/>
          </p:cNvSpPr>
          <p:nvPr>
            <p:ph type="body" sz="quarter" idx="18" hasCustomPrompt="1"/>
          </p:nvPr>
        </p:nvSpPr>
        <p:spPr>
          <a:xfrm>
            <a:off x="7046224" y="3793604"/>
            <a:ext cx="1528976" cy="144016"/>
          </a:xfrm>
          <a:prstGeom prst="rect">
            <a:avLst/>
          </a:prstGeom>
        </p:spPr>
        <p:txBody>
          <a:bodyPr lIns="0" tIns="0" rIns="0" bIns="0" anchor="t" anchorCtr="0">
            <a:noAutofit/>
          </a:bodyPr>
          <a:lstStyle>
            <a:lvl1pPr marL="0" marR="0" indent="0" algn="l" rtl="0" latinLnBrk="0">
              <a:spcBef>
                <a:spcPts val="0"/>
              </a:spcBef>
              <a:buFontTx/>
              <a:buNone/>
              <a:defRPr sz="900" b="0" baseline="0">
                <a:solidFill>
                  <a:srgbClr val="000000"/>
                </a:solidFill>
                <a:latin typeface="Segoe UI Semibold" panose="020B0702040204020203" pitchFamily="34" charset="0"/>
                <a:ea typeface="Segoe UI" panose="020B0502040204020203" pitchFamily="34" charset="0"/>
                <a:cs typeface="Segoe UI" panose="020B0502040204020203" pitchFamily="34" charset="0"/>
              </a:defRPr>
            </a:lvl1pPr>
            <a:extLst/>
          </a:lstStyle>
          <a:p>
            <a:pPr lvl="0"/>
            <a:r>
              <a:rPr lang="en-US" dirty="0"/>
              <a:t>Click to add project name</a:t>
            </a:r>
          </a:p>
        </p:txBody>
      </p:sp>
      <p:sp>
        <p:nvSpPr>
          <p:cNvPr id="19" name="Picture Placeholder 14"/>
          <p:cNvSpPr>
            <a:spLocks noGrp="1"/>
          </p:cNvSpPr>
          <p:nvPr>
            <p:ph type="pic" sz="quarter" idx="21" hasCustomPrompt="1"/>
          </p:nvPr>
        </p:nvSpPr>
        <p:spPr>
          <a:xfrm>
            <a:off x="0" y="1005286"/>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22" name="Title 1"/>
          <p:cNvSpPr>
            <a:spLocks noGrp="1"/>
          </p:cNvSpPr>
          <p:nvPr>
            <p:ph type="title" hasCustomPrompt="1"/>
          </p:nvPr>
        </p:nvSpPr>
        <p:spPr>
          <a:xfrm>
            <a:off x="467996" y="414889"/>
            <a:ext cx="5472605" cy="738664"/>
          </a:xfrm>
          <a:prstGeom prst="rect">
            <a:avLst/>
          </a:prstGeom>
          <a:noFill/>
        </p:spPr>
        <p:txBody>
          <a:bodyPr wrap="square" lIns="0" tIns="0" rIns="0" bIns="0">
            <a:spAutoFit/>
          </a:bodyPr>
          <a:lstStyle>
            <a:lvl1pPr algn="l">
              <a:defRPr sz="1600" b="0" i="0" cap="all" spc="240" baseline="0">
                <a:solidFill>
                  <a:schemeClr val="tx1"/>
                </a:solidFill>
                <a:latin typeface="Segoe UI Semibold" panose="020B0702040204020203" pitchFamily="34" charset="0"/>
                <a:cs typeface="Segoe UI" panose="020B0502040204020203" pitchFamily="34" charset="0"/>
              </a:defRPr>
            </a:lvl1pPr>
          </a:lstStyle>
          <a:p>
            <a:r>
              <a:rPr lang="en-US" dirty="0"/>
              <a:t>CLICK TO ADD HEADING (CAPS) </a:t>
            </a:r>
            <a:br>
              <a:rPr lang="en-US" dirty="0"/>
            </a:br>
            <a:r>
              <a:rPr lang="en-GB" dirty="0"/>
              <a:t>THREE LINES MAX. EXTEND TEXT BOX WIDTH IF </a:t>
            </a:r>
            <a:r>
              <a:rPr lang="en-GB" dirty="0" err="1"/>
              <a:t>REQ</a:t>
            </a:r>
            <a:r>
              <a:rPr lang="en-GB" dirty="0"/>
              <a:t> BUT DO NOT MOVE POSITION</a:t>
            </a:r>
          </a:p>
        </p:txBody>
      </p:sp>
      <p:sp>
        <p:nvSpPr>
          <p:cNvPr id="21" name="Rectangle 6"/>
          <p:cNvSpPr>
            <a:spLocks noGrp="1"/>
          </p:cNvSpPr>
          <p:nvPr>
            <p:ph type="body" sz="quarter" idx="23" hasCustomPrompt="1"/>
          </p:nvPr>
        </p:nvSpPr>
        <p:spPr>
          <a:xfrm>
            <a:off x="2125116" y="3793604"/>
            <a:ext cx="1501891" cy="144016"/>
          </a:xfrm>
          <a:prstGeom prst="rect">
            <a:avLst/>
          </a:prstGeom>
        </p:spPr>
        <p:txBody>
          <a:bodyPr lIns="0" tIns="0" rIns="0" bIns="0" anchor="t" anchorCtr="0">
            <a:noAutofit/>
          </a:bodyPr>
          <a:lstStyle>
            <a:lvl1pPr marL="0" marR="0" indent="0" algn="l" rtl="0" latinLnBrk="0">
              <a:spcBef>
                <a:spcPts val="0"/>
              </a:spcBef>
              <a:buFontTx/>
              <a:buNone/>
              <a:defRPr sz="900" baseline="0">
                <a:solidFill>
                  <a:srgbClr val="000000"/>
                </a:solidFill>
                <a:latin typeface="Segoe UI Semibold" panose="020B0702040204020203" pitchFamily="34" charset="0"/>
                <a:ea typeface="Segoe UI" panose="020B0502040204020203" pitchFamily="34" charset="0"/>
                <a:cs typeface="Segoe UI" panose="020B0502040204020203" pitchFamily="34" charset="0"/>
              </a:defRPr>
            </a:lvl1pPr>
            <a:extLst/>
          </a:lstStyle>
          <a:p>
            <a:pPr lvl="0"/>
            <a:r>
              <a:rPr lang="en-US" dirty="0"/>
              <a:t>Click to add project name</a:t>
            </a:r>
          </a:p>
        </p:txBody>
      </p:sp>
      <p:sp>
        <p:nvSpPr>
          <p:cNvPr id="25" name="Rectangle 6"/>
          <p:cNvSpPr>
            <a:spLocks noGrp="1"/>
          </p:cNvSpPr>
          <p:nvPr>
            <p:ph type="body" sz="quarter" idx="25" hasCustomPrompt="1"/>
          </p:nvPr>
        </p:nvSpPr>
        <p:spPr>
          <a:xfrm>
            <a:off x="467744" y="3793604"/>
            <a:ext cx="1492887" cy="144016"/>
          </a:xfrm>
          <a:prstGeom prst="rect">
            <a:avLst/>
          </a:prstGeom>
        </p:spPr>
        <p:txBody>
          <a:bodyPr lIns="0" tIns="0" rIns="0" bIns="0" anchor="t" anchorCtr="0">
            <a:noAutofit/>
          </a:bodyPr>
          <a:lstStyle>
            <a:lvl1pPr marL="0" marR="0" indent="0" algn="l" rtl="0" latinLnBrk="0">
              <a:spcBef>
                <a:spcPts val="0"/>
              </a:spcBef>
              <a:buFontTx/>
              <a:buNone/>
              <a:defRPr sz="900" baseline="0">
                <a:solidFill>
                  <a:srgbClr val="000000"/>
                </a:solidFill>
                <a:latin typeface="Segoe UI Semibold" panose="020B0702040204020203" pitchFamily="34" charset="0"/>
                <a:ea typeface="Segoe UI" panose="020B0502040204020203" pitchFamily="34" charset="0"/>
                <a:cs typeface="Segoe UI" panose="020B0502040204020203" pitchFamily="34" charset="0"/>
              </a:defRPr>
            </a:lvl1pPr>
            <a:extLst/>
          </a:lstStyle>
          <a:p>
            <a:pPr lvl="0"/>
            <a:r>
              <a:rPr lang="en-US" dirty="0"/>
              <a:t>Click to add project name</a:t>
            </a:r>
          </a:p>
        </p:txBody>
      </p:sp>
      <p:sp>
        <p:nvSpPr>
          <p:cNvPr id="26" name="Rectangle 6"/>
          <p:cNvSpPr>
            <a:spLocks noGrp="1"/>
          </p:cNvSpPr>
          <p:nvPr>
            <p:ph type="body" sz="quarter" idx="26" hasCustomPrompt="1"/>
          </p:nvPr>
        </p:nvSpPr>
        <p:spPr>
          <a:xfrm>
            <a:off x="3766257" y="3945571"/>
            <a:ext cx="1481277" cy="144016"/>
          </a:xfrm>
          <a:prstGeom prst="rect">
            <a:avLst/>
          </a:prstGeom>
        </p:spPr>
        <p:txBody>
          <a:bodyPr lIns="0" tIns="0" rIns="0" bIns="0" anchor="t" anchorCtr="0">
            <a:noAutofit/>
          </a:bodyPr>
          <a:lstStyle>
            <a:lvl1pPr marL="0" marR="0" indent="0" algn="l" rtl="0" latinLnBrk="0">
              <a:spcBef>
                <a:spcPts val="0"/>
              </a:spcBef>
              <a:buFontTx/>
              <a:buNone/>
              <a:defRPr sz="9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location</a:t>
            </a:r>
          </a:p>
        </p:txBody>
      </p:sp>
      <p:sp>
        <p:nvSpPr>
          <p:cNvPr id="27" name="Rectangle 6"/>
          <p:cNvSpPr>
            <a:spLocks noGrp="1"/>
          </p:cNvSpPr>
          <p:nvPr>
            <p:ph type="body" sz="quarter" idx="27" hasCustomPrompt="1"/>
          </p:nvPr>
        </p:nvSpPr>
        <p:spPr>
          <a:xfrm>
            <a:off x="5406619" y="3945571"/>
            <a:ext cx="1494719" cy="144016"/>
          </a:xfrm>
          <a:prstGeom prst="rect">
            <a:avLst/>
          </a:prstGeom>
        </p:spPr>
        <p:txBody>
          <a:bodyPr lIns="0" tIns="0" rIns="0" bIns="0" anchor="t" anchorCtr="0">
            <a:noAutofit/>
          </a:bodyPr>
          <a:lstStyle>
            <a:lvl1pPr marL="0" marR="0" indent="0" algn="l" rtl="0" latinLnBrk="0">
              <a:spcBef>
                <a:spcPts val="0"/>
              </a:spcBef>
              <a:buFontTx/>
              <a:buNone/>
              <a:defRPr sz="900" b="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location</a:t>
            </a:r>
          </a:p>
        </p:txBody>
      </p:sp>
      <p:sp>
        <p:nvSpPr>
          <p:cNvPr id="28" name="Rectangle 6"/>
          <p:cNvSpPr>
            <a:spLocks noGrp="1"/>
          </p:cNvSpPr>
          <p:nvPr>
            <p:ph type="body" sz="quarter" idx="28" hasCustomPrompt="1"/>
          </p:nvPr>
        </p:nvSpPr>
        <p:spPr>
          <a:xfrm>
            <a:off x="7046224" y="3945571"/>
            <a:ext cx="1528976" cy="144016"/>
          </a:xfrm>
          <a:prstGeom prst="rect">
            <a:avLst/>
          </a:prstGeom>
        </p:spPr>
        <p:txBody>
          <a:bodyPr lIns="0" tIns="0" rIns="0" bIns="0" anchor="t" anchorCtr="0">
            <a:noAutofit/>
          </a:bodyPr>
          <a:lstStyle>
            <a:lvl1pPr marL="0" marR="0" indent="0" algn="l" rtl="0" latinLnBrk="0">
              <a:spcBef>
                <a:spcPts val="0"/>
              </a:spcBef>
              <a:buFontTx/>
              <a:buNone/>
              <a:defRPr sz="900" b="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location</a:t>
            </a:r>
          </a:p>
        </p:txBody>
      </p:sp>
      <p:sp>
        <p:nvSpPr>
          <p:cNvPr id="29" name="Rectangle 6"/>
          <p:cNvSpPr>
            <a:spLocks noGrp="1"/>
          </p:cNvSpPr>
          <p:nvPr>
            <p:ph type="body" sz="quarter" idx="29" hasCustomPrompt="1"/>
          </p:nvPr>
        </p:nvSpPr>
        <p:spPr>
          <a:xfrm>
            <a:off x="2125117" y="3945571"/>
            <a:ext cx="1504696" cy="144016"/>
          </a:xfrm>
          <a:prstGeom prst="rect">
            <a:avLst/>
          </a:prstGeom>
        </p:spPr>
        <p:txBody>
          <a:bodyPr lIns="0" tIns="0" rIns="0" bIns="0" anchor="t" anchorCtr="0">
            <a:noAutofit/>
          </a:bodyPr>
          <a:lstStyle>
            <a:lvl1pPr marL="0" marR="0" indent="0" algn="l" rtl="0" latinLnBrk="0">
              <a:spcBef>
                <a:spcPts val="0"/>
              </a:spcBef>
              <a:buFontTx/>
              <a:buNone/>
              <a:defRPr sz="9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location</a:t>
            </a:r>
          </a:p>
        </p:txBody>
      </p:sp>
      <p:sp>
        <p:nvSpPr>
          <p:cNvPr id="30" name="Rectangle 6"/>
          <p:cNvSpPr>
            <a:spLocks noGrp="1"/>
          </p:cNvSpPr>
          <p:nvPr>
            <p:ph type="body" sz="quarter" idx="30" hasCustomPrompt="1"/>
          </p:nvPr>
        </p:nvSpPr>
        <p:spPr>
          <a:xfrm>
            <a:off x="467744" y="3945571"/>
            <a:ext cx="1492887" cy="144016"/>
          </a:xfrm>
          <a:prstGeom prst="rect">
            <a:avLst/>
          </a:prstGeom>
        </p:spPr>
        <p:txBody>
          <a:bodyPr lIns="0" tIns="0" rIns="0" bIns="0" anchor="t" anchorCtr="0">
            <a:noAutofit/>
          </a:bodyPr>
          <a:lstStyle>
            <a:lvl1pPr marL="0" marR="0" indent="0" algn="l" rtl="0" latinLnBrk="0">
              <a:spcBef>
                <a:spcPts val="0"/>
              </a:spcBef>
              <a:buFontTx/>
              <a:buNone/>
              <a:defRPr sz="9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a:t>Click to add location</a:t>
            </a:r>
          </a:p>
        </p:txBody>
      </p:sp>
      <p:sp>
        <p:nvSpPr>
          <p:cNvPr id="35" name="Rectangle 6"/>
          <p:cNvSpPr>
            <a:spLocks noGrp="1"/>
          </p:cNvSpPr>
          <p:nvPr>
            <p:ph type="body" sz="quarter" idx="35" hasCustomPrompt="1"/>
          </p:nvPr>
        </p:nvSpPr>
        <p:spPr>
          <a:xfrm rot="-5400000">
            <a:off x="318957" y="1487214"/>
            <a:ext cx="542921" cy="223975"/>
          </a:xfrm>
          <a:prstGeom prst="rect">
            <a:avLst/>
          </a:prstGeom>
        </p:spPr>
        <p:txBody>
          <a:bodyPr lIns="0" tIns="18000" rIns="0" bIns="0" anchor="t" anchorCtr="0">
            <a:noAutofit/>
          </a:bodyPr>
          <a:lstStyle>
            <a:lvl1pPr marL="0" marR="0" indent="0" algn="r" rtl="0" latinLnBrk="0">
              <a:spcBef>
                <a:spcPts val="0"/>
              </a:spcBef>
              <a:buFontTx/>
              <a:buNone/>
              <a:defRPr sz="1400" cap="all" spc="1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err="1"/>
              <a:t>YEar</a:t>
            </a:r>
            <a:endParaRPr lang="en-US" dirty="0"/>
          </a:p>
        </p:txBody>
      </p:sp>
      <p:sp>
        <p:nvSpPr>
          <p:cNvPr id="36" name="Rectangle 6"/>
          <p:cNvSpPr>
            <a:spLocks noGrp="1"/>
          </p:cNvSpPr>
          <p:nvPr>
            <p:ph type="body" sz="quarter" idx="36" hasCustomPrompt="1"/>
          </p:nvPr>
        </p:nvSpPr>
        <p:spPr>
          <a:xfrm rot="-5400000">
            <a:off x="1960523" y="1487214"/>
            <a:ext cx="542921" cy="223975"/>
          </a:xfrm>
          <a:prstGeom prst="rect">
            <a:avLst/>
          </a:prstGeom>
        </p:spPr>
        <p:txBody>
          <a:bodyPr lIns="0" tIns="18000" rIns="0" bIns="0" anchor="t" anchorCtr="0">
            <a:noAutofit/>
          </a:bodyPr>
          <a:lstStyle>
            <a:lvl1pPr marL="0" marR="0" indent="0" algn="r" rtl="0" latinLnBrk="0">
              <a:spcBef>
                <a:spcPts val="0"/>
              </a:spcBef>
              <a:buFontTx/>
              <a:buNone/>
              <a:defRPr sz="1400" cap="all" spc="1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err="1"/>
              <a:t>YEar</a:t>
            </a:r>
            <a:endParaRPr lang="en-US" dirty="0"/>
          </a:p>
        </p:txBody>
      </p:sp>
      <p:sp>
        <p:nvSpPr>
          <p:cNvPr id="37" name="Rectangle 6"/>
          <p:cNvSpPr>
            <a:spLocks noGrp="1"/>
          </p:cNvSpPr>
          <p:nvPr>
            <p:ph type="body" sz="quarter" idx="37" hasCustomPrompt="1"/>
          </p:nvPr>
        </p:nvSpPr>
        <p:spPr>
          <a:xfrm rot="-5400000">
            <a:off x="3607473" y="1487214"/>
            <a:ext cx="542921" cy="223975"/>
          </a:xfrm>
          <a:prstGeom prst="rect">
            <a:avLst/>
          </a:prstGeom>
        </p:spPr>
        <p:txBody>
          <a:bodyPr lIns="0" tIns="18000" rIns="0" bIns="0" anchor="t" anchorCtr="0">
            <a:noAutofit/>
          </a:bodyPr>
          <a:lstStyle>
            <a:lvl1pPr marL="0" marR="0" indent="0" algn="r" rtl="0" latinLnBrk="0">
              <a:spcBef>
                <a:spcPts val="0"/>
              </a:spcBef>
              <a:buFontTx/>
              <a:buNone/>
              <a:defRPr sz="1400" cap="all" spc="1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err="1"/>
              <a:t>YEar</a:t>
            </a:r>
            <a:endParaRPr lang="en-US" dirty="0"/>
          </a:p>
        </p:txBody>
      </p:sp>
      <p:sp>
        <p:nvSpPr>
          <p:cNvPr id="38" name="Rectangle 6"/>
          <p:cNvSpPr>
            <a:spLocks noGrp="1"/>
          </p:cNvSpPr>
          <p:nvPr>
            <p:ph type="body" sz="quarter" idx="38" hasCustomPrompt="1"/>
          </p:nvPr>
        </p:nvSpPr>
        <p:spPr>
          <a:xfrm rot="-5400000">
            <a:off x="5246159" y="1487214"/>
            <a:ext cx="542921" cy="223975"/>
          </a:xfrm>
          <a:prstGeom prst="rect">
            <a:avLst/>
          </a:prstGeom>
        </p:spPr>
        <p:txBody>
          <a:bodyPr lIns="0" tIns="18000" rIns="0" bIns="0" anchor="t" anchorCtr="0">
            <a:noAutofit/>
          </a:bodyPr>
          <a:lstStyle>
            <a:lvl1pPr marL="0" marR="0" indent="0" algn="r" rtl="0" latinLnBrk="0">
              <a:spcBef>
                <a:spcPts val="0"/>
              </a:spcBef>
              <a:buFontTx/>
              <a:buNone/>
              <a:defRPr sz="1400" cap="all" spc="1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err="1"/>
              <a:t>YEar</a:t>
            </a:r>
            <a:endParaRPr lang="en-US" dirty="0"/>
          </a:p>
        </p:txBody>
      </p:sp>
      <p:sp>
        <p:nvSpPr>
          <p:cNvPr id="39" name="Rectangle 6"/>
          <p:cNvSpPr>
            <a:spLocks noGrp="1"/>
          </p:cNvSpPr>
          <p:nvPr>
            <p:ph type="body" sz="quarter" idx="39" hasCustomPrompt="1"/>
          </p:nvPr>
        </p:nvSpPr>
        <p:spPr>
          <a:xfrm rot="-5400000">
            <a:off x="6891587" y="1487214"/>
            <a:ext cx="542921" cy="223975"/>
          </a:xfrm>
          <a:prstGeom prst="rect">
            <a:avLst/>
          </a:prstGeom>
        </p:spPr>
        <p:txBody>
          <a:bodyPr lIns="0" tIns="18000" rIns="0" bIns="0" anchor="t" anchorCtr="0">
            <a:noAutofit/>
          </a:bodyPr>
          <a:lstStyle>
            <a:lvl1pPr marL="0" marR="0" indent="0" algn="r" rtl="0" latinLnBrk="0">
              <a:spcBef>
                <a:spcPts val="0"/>
              </a:spcBef>
              <a:buFontTx/>
              <a:buNone/>
              <a:defRPr sz="1400" cap="all" spc="1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extLst/>
          </a:lstStyle>
          <a:p>
            <a:pPr lvl="0"/>
            <a:r>
              <a:rPr lang="en-US" dirty="0" err="1"/>
              <a:t>YEar</a:t>
            </a:r>
            <a:endParaRPr lang="en-US" dirty="0"/>
          </a:p>
        </p:txBody>
      </p:sp>
      <p:cxnSp>
        <p:nvCxnSpPr>
          <p:cNvPr id="7" name="Straight Connector 6"/>
          <p:cNvCxnSpPr/>
          <p:nvPr userDrawn="1"/>
        </p:nvCxnSpPr>
        <p:spPr>
          <a:xfrm>
            <a:off x="472306" y="1343428"/>
            <a:ext cx="719" cy="232200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44" name="Straight Connector 43"/>
          <p:cNvCxnSpPr/>
          <p:nvPr userDrawn="1"/>
        </p:nvCxnSpPr>
        <p:spPr>
          <a:xfrm>
            <a:off x="2113485" y="1343428"/>
            <a:ext cx="719" cy="232200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userDrawn="1"/>
        </p:nvCxnSpPr>
        <p:spPr>
          <a:xfrm>
            <a:off x="3757764" y="1343428"/>
            <a:ext cx="719" cy="232200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46" name="Straight Connector 45"/>
          <p:cNvCxnSpPr/>
          <p:nvPr userDrawn="1"/>
        </p:nvCxnSpPr>
        <p:spPr>
          <a:xfrm>
            <a:off x="5397422" y="1343428"/>
            <a:ext cx="719" cy="232200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47" name="Straight Connector 46"/>
          <p:cNvCxnSpPr/>
          <p:nvPr userDrawn="1"/>
        </p:nvCxnSpPr>
        <p:spPr>
          <a:xfrm>
            <a:off x="7039757" y="1343428"/>
            <a:ext cx="719" cy="2322000"/>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31"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339097076"/>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2: Pictur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15064" y="4436769"/>
            <a:ext cx="3300916" cy="1157200"/>
          </a:xfrm>
          <a:prstGeom prst="rect">
            <a:avLst/>
          </a:prstGeom>
        </p:spPr>
      </p:pic>
      <p:sp>
        <p:nvSpPr>
          <p:cNvPr id="6" name="Picture Placeholder 5"/>
          <p:cNvSpPr>
            <a:spLocks noGrp="1" noChangeAspect="1"/>
          </p:cNvSpPr>
          <p:nvPr>
            <p:ph type="pic" sz="quarter" idx="10" hasCustomPrompt="1"/>
          </p:nvPr>
        </p:nvSpPr>
        <p:spPr>
          <a:xfrm>
            <a:off x="0" y="1417340"/>
            <a:ext cx="9144000" cy="2880320"/>
          </a:xfrm>
          <a:prstGeom prst="rect">
            <a:avLst/>
          </a:prstGeom>
        </p:spPr>
        <p:txBody>
          <a:bodyPr/>
          <a:lstStyle>
            <a:lvl1pPr marL="0" indent="0" algn="ctr">
              <a:buNone/>
              <a:tabLst>
                <a:tab pos="3140075" algn="l"/>
              </a:tabLst>
              <a:defRPr baseline="0"/>
            </a:lvl1pPr>
          </a:lstStyle>
          <a:p>
            <a:r>
              <a:rPr lang="en-GB" dirty="0"/>
              <a:t>Click icon to insert picture</a:t>
            </a:r>
          </a:p>
        </p:txBody>
      </p:sp>
      <p:sp>
        <p:nvSpPr>
          <p:cNvPr id="7" name="Title 1"/>
          <p:cNvSpPr>
            <a:spLocks noGrp="1"/>
          </p:cNvSpPr>
          <p:nvPr>
            <p:ph type="title" hasCustomPrompt="1"/>
          </p:nvPr>
        </p:nvSpPr>
        <p:spPr>
          <a:xfrm>
            <a:off x="2339752" y="398800"/>
            <a:ext cx="4464496" cy="857272"/>
          </a:xfrm>
          <a:prstGeom prst="rect">
            <a:avLst/>
          </a:prstGeom>
        </p:spPr>
        <p:txBody>
          <a:bodyPr lIns="0" tIns="0" rIns="0" bIns="0" anchor="t"/>
          <a:lstStyle>
            <a:lvl1pPr>
              <a:defRPr sz="1800" b="0" i="0" cap="all" spc="280" baseline="0">
                <a:solidFill>
                  <a:srgbClr val="968C83"/>
                </a:solidFill>
                <a:latin typeface="Segoe UI Semibold" panose="020B0702040204020203" pitchFamily="34" charset="0"/>
                <a:cs typeface="Segoe UI" panose="020B0502040204020203" pitchFamily="34" charset="0"/>
              </a:defRPr>
            </a:lvl1pPr>
          </a:lstStyle>
          <a:p>
            <a:r>
              <a:rPr lang="en-US" dirty="0"/>
              <a:t>CLICK TO ADD PRESENTATION TITLE IN CAPS </a:t>
            </a:r>
            <a:br>
              <a:rPr lang="en-US" dirty="0"/>
            </a:br>
            <a:r>
              <a:rPr lang="en-US" dirty="0"/>
              <a:t>THREE LINE MAXIMUM</a:t>
            </a:r>
            <a:endParaRPr lang="en-GB" dirty="0"/>
          </a:p>
        </p:txBody>
      </p:sp>
      <p:sp>
        <p:nvSpPr>
          <p:cNvPr id="8" name="Text Placeholder 4"/>
          <p:cNvSpPr>
            <a:spLocks noGrp="1"/>
          </p:cNvSpPr>
          <p:nvPr>
            <p:ph type="body" sz="quarter" idx="11" hasCustomPrompt="1"/>
          </p:nvPr>
        </p:nvSpPr>
        <p:spPr>
          <a:xfrm>
            <a:off x="6731769" y="4917156"/>
            <a:ext cx="1944687" cy="244600"/>
          </a:xfrm>
          <a:prstGeom prst="rect">
            <a:avLst/>
          </a:prstGeom>
        </p:spPr>
        <p:txBody>
          <a:bodyPr lIns="0" tIns="0" rIns="0" bIns="0"/>
          <a:lstStyle>
            <a:lvl1pPr marL="0" indent="0" algn="r">
              <a:buNone/>
              <a:defRPr sz="1200" b="0" i="0" cap="none" spc="0" baseline="0">
                <a:solidFill>
                  <a:srgbClr val="968C83"/>
                </a:solidFill>
                <a:latin typeface="Segoe UI Semibold" panose="020B0702040204020203" pitchFamily="34" charset="0"/>
                <a:cs typeface="Segoe UI" panose="020B0502040204020203" pitchFamily="34" charset="0"/>
              </a:defRPr>
            </a:lvl1pPr>
          </a:lstStyle>
          <a:p>
            <a:pPr lvl="0"/>
            <a:r>
              <a:rPr lang="en-US" dirty="0"/>
              <a:t>Click to add date</a:t>
            </a:r>
            <a:endParaRPr lang="en-GB" dirty="0"/>
          </a:p>
        </p:txBody>
      </p:sp>
      <p:sp>
        <p:nvSpPr>
          <p:cNvPr id="9" name="TextBox 8"/>
          <p:cNvSpPr txBox="1"/>
          <p:nvPr userDrawn="1"/>
        </p:nvSpPr>
        <p:spPr>
          <a:xfrm>
            <a:off x="467544" y="4976575"/>
            <a:ext cx="2304256" cy="76944"/>
          </a:xfrm>
          <a:prstGeom prst="rect">
            <a:avLst/>
          </a:prstGeom>
          <a:noFill/>
        </p:spPr>
        <p:txBody>
          <a:bodyPr wrap="square" lIns="0" tIns="0" rIns="0" bIns="0" rtlCol="0">
            <a:spAutoFit/>
          </a:bodyPr>
          <a:lstStyle/>
          <a:p>
            <a:r>
              <a:rPr lang="en-US" sz="500" cap="all" dirty="0">
                <a:solidFill>
                  <a:srgbClr val="968C83"/>
                </a:solidFill>
                <a:latin typeface="Segoe UI" panose="020B0502040204020203" pitchFamily="34" charset="0"/>
                <a:ea typeface="Segoe UI" panose="020B0502040204020203" pitchFamily="34" charset="0"/>
                <a:cs typeface="Segoe UI" panose="020B0502040204020203" pitchFamily="34" charset="0"/>
              </a:rPr>
              <a:t>COPYRIGHT © 1976-2016 BUROHAPPOLD ENGINEERING. ALL RIGHTS RESERVED</a:t>
            </a:r>
            <a:endParaRPr lang="en-GB" sz="500" cap="all" dirty="0">
              <a:solidFill>
                <a:srgbClr val="968C83"/>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43809788"/>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67836" y="1944585"/>
            <a:ext cx="5206578" cy="1825267"/>
          </a:xfrm>
          <a:prstGeom prst="rect">
            <a:avLst/>
          </a:prstGeom>
        </p:spPr>
      </p:pic>
      <p:sp>
        <p:nvSpPr>
          <p:cNvPr id="14" name="TextBox 13"/>
          <p:cNvSpPr txBox="1"/>
          <p:nvPr userDrawn="1"/>
        </p:nvSpPr>
        <p:spPr>
          <a:xfrm>
            <a:off x="539750" y="5285301"/>
            <a:ext cx="8064500" cy="169277"/>
          </a:xfrm>
          <a:prstGeom prst="rect">
            <a:avLst/>
          </a:prstGeom>
          <a:noFill/>
        </p:spPr>
        <p:txBody>
          <a:bodyPr wrap="square" rtlCol="0">
            <a:spAutoFit/>
          </a:bodyPr>
          <a:lstStyle/>
          <a:p>
            <a:pPr algn="ctr"/>
            <a:r>
              <a:rPr lang="en-US" sz="500" cap="all" dirty="0">
                <a:solidFill>
                  <a:srgbClr val="968C83"/>
                </a:solidFill>
                <a:latin typeface="Segoe UI" panose="020B0502040204020203" pitchFamily="34" charset="0"/>
                <a:ea typeface="Segoe UI" panose="020B0502040204020203" pitchFamily="34" charset="0"/>
                <a:cs typeface="Segoe UI" panose="020B0502040204020203" pitchFamily="34" charset="0"/>
              </a:rPr>
              <a:t>COPYRIGHT © 1976-2016 BUROHAPPOLD ENGINEERING. ALL RIGHTS RESERVED</a:t>
            </a:r>
            <a:endParaRPr lang="en-GB" sz="500" cap="all" dirty="0">
              <a:solidFill>
                <a:srgbClr val="968C83"/>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TextBox 4">
            <a:hlinkClick r:id="rId3"/>
          </p:cNvPr>
          <p:cNvSpPr txBox="1"/>
          <p:nvPr userDrawn="1"/>
        </p:nvSpPr>
        <p:spPr>
          <a:xfrm>
            <a:off x="2484438" y="4401606"/>
            <a:ext cx="4175125" cy="400110"/>
          </a:xfrm>
          <a:prstGeom prst="rect">
            <a:avLst/>
          </a:prstGeom>
          <a:noFill/>
        </p:spPr>
        <p:txBody>
          <a:bodyPr wrap="square" rtlCol="0">
            <a:spAutoFit/>
          </a:bodyPr>
          <a:lstStyle/>
          <a:p>
            <a:pPr algn="ctr"/>
            <a:r>
              <a:rPr lang="en-GB" sz="2000" spc="200" dirty="0">
                <a:solidFill>
                  <a:srgbClr val="000000"/>
                </a:solidFill>
                <a:latin typeface="Segoe UI Semibold" panose="020B0702040204020203" pitchFamily="34" charset="0"/>
                <a:cs typeface="Segoe UI" panose="020B0502040204020203" pitchFamily="34" charset="0"/>
              </a:rPr>
              <a:t>www.burohappold.com</a:t>
            </a:r>
          </a:p>
        </p:txBody>
      </p:sp>
    </p:spTree>
    <p:extLst>
      <p:ext uri="{BB962C8B-B14F-4D97-AF65-F5344CB8AC3E}">
        <p14:creationId xmlns:p14="http://schemas.microsoft.com/office/powerpoint/2010/main" val="36805178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773C-4F18-4314-8755-D452F1058AE0}"/>
              </a:ext>
            </a:extLst>
          </p:cNvPr>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D263B429-F314-4099-9DD1-7D8326D187DD}"/>
              </a:ext>
            </a:extLst>
          </p:cNvPr>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8A8FA9D-7A2F-48E5-960F-B229496AD2F6}"/>
              </a:ext>
            </a:extLst>
          </p:cNvPr>
          <p:cNvSpPr>
            <a:spLocks noGrp="1"/>
          </p:cNvSpPr>
          <p:nvPr>
            <p:ph type="dt" sz="half" idx="10"/>
          </p:nvPr>
        </p:nvSpPr>
        <p:spPr/>
        <p:txBody>
          <a:bodyPr/>
          <a:lstStyle/>
          <a:p>
            <a:fld id="{E55A94D4-71C6-4F77-8C86-A012DD520100}" type="datetimeFigureOut">
              <a:rPr lang="en-GB" smtClean="0"/>
              <a:t>23/03/2021</a:t>
            </a:fld>
            <a:endParaRPr lang="en-GB" dirty="0"/>
          </a:p>
        </p:txBody>
      </p:sp>
      <p:sp>
        <p:nvSpPr>
          <p:cNvPr id="5" name="Footer Placeholder 4">
            <a:extLst>
              <a:ext uri="{FF2B5EF4-FFF2-40B4-BE49-F238E27FC236}">
                <a16:creationId xmlns:a16="http://schemas.microsoft.com/office/drawing/2014/main" id="{121C8FAA-0E0D-4E5F-8CBA-B73EAFBC895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7321877-C128-49B4-8EA8-7AEDB9715BF2}"/>
              </a:ext>
            </a:extLst>
          </p:cNvPr>
          <p:cNvSpPr>
            <a:spLocks noGrp="1"/>
          </p:cNvSpPr>
          <p:nvPr>
            <p:ph type="sldNum" sz="quarter" idx="12"/>
          </p:nvPr>
        </p:nvSpPr>
        <p:spPr/>
        <p:txBody>
          <a:bodyPr/>
          <a:lstStyle/>
          <a:p>
            <a:fld id="{A9E619D0-09C9-41D9-B158-CC88263EE415}" type="slidenum">
              <a:rPr lang="en-GB" smtClean="0"/>
              <a:t>‹#›</a:t>
            </a:fld>
            <a:endParaRPr lang="en-GB" dirty="0"/>
          </a:p>
        </p:txBody>
      </p:sp>
    </p:spTree>
    <p:extLst>
      <p:ext uri="{BB962C8B-B14F-4D97-AF65-F5344CB8AC3E}">
        <p14:creationId xmlns:p14="http://schemas.microsoft.com/office/powerpoint/2010/main" val="3937423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4564-AF41-4ADF-8B5D-971266785AE0}"/>
              </a:ext>
            </a:extLst>
          </p:cNvPr>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4E41F7-7C0D-48D0-84F6-0D42CF228075}"/>
              </a:ext>
            </a:extLst>
          </p:cNvPr>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F3E12A-A26B-4D8B-8750-A858603838AD}"/>
              </a:ext>
            </a:extLst>
          </p:cNvPr>
          <p:cNvSpPr>
            <a:spLocks noGrp="1"/>
          </p:cNvSpPr>
          <p:nvPr>
            <p:ph type="dt" sz="half" idx="10"/>
          </p:nvPr>
        </p:nvSpPr>
        <p:spPr/>
        <p:txBody>
          <a:bodyPr/>
          <a:lstStyle/>
          <a:p>
            <a:fld id="{E55A94D4-71C6-4F77-8C86-A012DD520100}" type="datetimeFigureOut">
              <a:rPr lang="en-GB" smtClean="0"/>
              <a:t>23/03/2021</a:t>
            </a:fld>
            <a:endParaRPr lang="en-GB" dirty="0"/>
          </a:p>
        </p:txBody>
      </p:sp>
      <p:sp>
        <p:nvSpPr>
          <p:cNvPr id="5" name="Footer Placeholder 4">
            <a:extLst>
              <a:ext uri="{FF2B5EF4-FFF2-40B4-BE49-F238E27FC236}">
                <a16:creationId xmlns:a16="http://schemas.microsoft.com/office/drawing/2014/main" id="{C483042D-613B-47BC-AE17-0E0EC5BBC11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4FA1383-9DBF-4CDA-906E-D0EFE3AD932F}"/>
              </a:ext>
            </a:extLst>
          </p:cNvPr>
          <p:cNvSpPr>
            <a:spLocks noGrp="1"/>
          </p:cNvSpPr>
          <p:nvPr>
            <p:ph type="sldNum" sz="quarter" idx="12"/>
          </p:nvPr>
        </p:nvSpPr>
        <p:spPr/>
        <p:txBody>
          <a:bodyPr/>
          <a:lstStyle/>
          <a:p>
            <a:fld id="{A9E619D0-09C9-41D9-B158-CC88263EE415}" type="slidenum">
              <a:rPr lang="en-GB" smtClean="0"/>
              <a:t>‹#›</a:t>
            </a:fld>
            <a:endParaRPr lang="en-GB" dirty="0"/>
          </a:p>
        </p:txBody>
      </p:sp>
    </p:spTree>
    <p:extLst>
      <p:ext uri="{BB962C8B-B14F-4D97-AF65-F5344CB8AC3E}">
        <p14:creationId xmlns:p14="http://schemas.microsoft.com/office/powerpoint/2010/main" val="971714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3D98-41B6-45DF-AA00-3D4C9A3711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92CAB9-968C-41CF-99BD-1DB9D39055DA}"/>
              </a:ext>
            </a:extLst>
          </p:cNvPr>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0787926-1EBF-4D7B-9BC3-4CA3431E1A11}"/>
              </a:ext>
            </a:extLst>
          </p:cNvPr>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379B59F-891B-438B-BC6F-F51A02BB33D7}"/>
              </a:ext>
            </a:extLst>
          </p:cNvPr>
          <p:cNvSpPr>
            <a:spLocks noGrp="1"/>
          </p:cNvSpPr>
          <p:nvPr>
            <p:ph type="dt" sz="half" idx="10"/>
          </p:nvPr>
        </p:nvSpPr>
        <p:spPr/>
        <p:txBody>
          <a:bodyPr/>
          <a:lstStyle/>
          <a:p>
            <a:fld id="{E55A94D4-71C6-4F77-8C86-A012DD520100}" type="datetimeFigureOut">
              <a:rPr lang="en-GB" smtClean="0"/>
              <a:t>23/03/2021</a:t>
            </a:fld>
            <a:endParaRPr lang="en-GB" dirty="0"/>
          </a:p>
        </p:txBody>
      </p:sp>
      <p:sp>
        <p:nvSpPr>
          <p:cNvPr id="6" name="Footer Placeholder 5">
            <a:extLst>
              <a:ext uri="{FF2B5EF4-FFF2-40B4-BE49-F238E27FC236}">
                <a16:creationId xmlns:a16="http://schemas.microsoft.com/office/drawing/2014/main" id="{006919DE-F25D-490E-9D40-A108AD125FD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41F22B8-6A0F-4C67-A83E-7060C0FF6742}"/>
              </a:ext>
            </a:extLst>
          </p:cNvPr>
          <p:cNvSpPr>
            <a:spLocks noGrp="1"/>
          </p:cNvSpPr>
          <p:nvPr>
            <p:ph type="sldNum" sz="quarter" idx="12"/>
          </p:nvPr>
        </p:nvSpPr>
        <p:spPr/>
        <p:txBody>
          <a:bodyPr/>
          <a:lstStyle/>
          <a:p>
            <a:fld id="{A9E619D0-09C9-41D9-B158-CC88263EE415}" type="slidenum">
              <a:rPr lang="en-GB" smtClean="0"/>
              <a:t>‹#›</a:t>
            </a:fld>
            <a:endParaRPr lang="en-GB" dirty="0"/>
          </a:p>
        </p:txBody>
      </p:sp>
    </p:spTree>
    <p:extLst>
      <p:ext uri="{BB962C8B-B14F-4D97-AF65-F5344CB8AC3E}">
        <p14:creationId xmlns:p14="http://schemas.microsoft.com/office/powerpoint/2010/main" val="89635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3 - dual logo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67836" y="1435154"/>
            <a:ext cx="5206578" cy="1825267"/>
          </a:xfrm>
          <a:prstGeom prst="rect">
            <a:avLst/>
          </a:prstGeom>
        </p:spPr>
      </p:pic>
      <p:sp>
        <p:nvSpPr>
          <p:cNvPr id="2" name="Title 1"/>
          <p:cNvSpPr>
            <a:spLocks noGrp="1"/>
          </p:cNvSpPr>
          <p:nvPr>
            <p:ph type="title" hasCustomPrompt="1"/>
          </p:nvPr>
        </p:nvSpPr>
        <p:spPr>
          <a:xfrm>
            <a:off x="2339752" y="398800"/>
            <a:ext cx="4464495" cy="857272"/>
          </a:xfrm>
          <a:prstGeom prst="rect">
            <a:avLst/>
          </a:prstGeom>
        </p:spPr>
        <p:txBody>
          <a:bodyPr lIns="0" tIns="0" rIns="0" bIns="0" anchor="t"/>
          <a:lstStyle>
            <a:lvl1pPr>
              <a:defRPr sz="1800" b="0" i="0" cap="all" spc="280" baseline="0">
                <a:solidFill>
                  <a:srgbClr val="968C83"/>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dirty="0"/>
              <a:t>CLICK TO ADD PRESENTATION TITLE IN CAPS </a:t>
            </a:r>
            <a:br>
              <a:rPr lang="en-US" dirty="0"/>
            </a:br>
            <a:r>
              <a:rPr lang="en-US" dirty="0"/>
              <a:t>THREE LINE MAXIMUM</a:t>
            </a:r>
            <a:endParaRPr lang="en-GB" dirty="0"/>
          </a:p>
        </p:txBody>
      </p:sp>
      <p:sp>
        <p:nvSpPr>
          <p:cNvPr id="5" name="Text Placeholder 4"/>
          <p:cNvSpPr>
            <a:spLocks noGrp="1"/>
          </p:cNvSpPr>
          <p:nvPr>
            <p:ph type="body" sz="quarter" idx="10" hasCustomPrompt="1"/>
          </p:nvPr>
        </p:nvSpPr>
        <p:spPr>
          <a:xfrm>
            <a:off x="2484438" y="4917156"/>
            <a:ext cx="4175125" cy="244600"/>
          </a:xfrm>
          <a:prstGeom prst="rect">
            <a:avLst/>
          </a:prstGeom>
        </p:spPr>
        <p:txBody>
          <a:bodyPr lIns="0" tIns="0" rIns="0" bIns="0"/>
          <a:lstStyle>
            <a:lvl1pPr marL="0" indent="0" algn="ctr">
              <a:buNone/>
              <a:defRPr sz="1400" b="0" i="0" cap="none" spc="0" baseline="0">
                <a:solidFill>
                  <a:srgbClr val="968C83"/>
                </a:solidFill>
                <a:latin typeface="Segoe UI Semibold" panose="020B0702040204020203" pitchFamily="34" charset="0"/>
                <a:cs typeface="Segoe UI" panose="020B0502040204020203" pitchFamily="34" charset="0"/>
              </a:defRPr>
            </a:lvl1pPr>
          </a:lstStyle>
          <a:p>
            <a:pPr lvl="0"/>
            <a:r>
              <a:rPr lang="en-US" dirty="0"/>
              <a:t>Click to add date in full</a:t>
            </a:r>
            <a:endParaRPr lang="en-GB" dirty="0"/>
          </a:p>
        </p:txBody>
      </p:sp>
      <p:sp>
        <p:nvSpPr>
          <p:cNvPr id="6" name="TextBox 5"/>
          <p:cNvSpPr txBox="1"/>
          <p:nvPr userDrawn="1"/>
        </p:nvSpPr>
        <p:spPr>
          <a:xfrm>
            <a:off x="2484437" y="5329625"/>
            <a:ext cx="4175125" cy="76944"/>
          </a:xfrm>
          <a:prstGeom prst="rect">
            <a:avLst/>
          </a:prstGeom>
          <a:noFill/>
        </p:spPr>
        <p:txBody>
          <a:bodyPr wrap="square" lIns="0" tIns="0" rIns="0" bIns="0" rtlCol="0">
            <a:spAutoFit/>
          </a:bodyPr>
          <a:lstStyle/>
          <a:p>
            <a:pPr algn="ctr"/>
            <a:r>
              <a:rPr lang="en-US" sz="500" cap="all" dirty="0">
                <a:solidFill>
                  <a:srgbClr val="968C83"/>
                </a:solidFill>
                <a:latin typeface="Segoe UI" panose="020B0502040204020203" pitchFamily="34" charset="0"/>
                <a:ea typeface="Segoe UI" panose="020B0502040204020203" pitchFamily="34" charset="0"/>
                <a:cs typeface="Segoe UI" panose="020B0502040204020203" pitchFamily="34" charset="0"/>
              </a:rPr>
              <a:t>COPYRIGHT © 1976-2016 BUROHAPPOLD ENGINEERING. ALL RIGHTS RESERVED</a:t>
            </a:r>
            <a:endParaRPr lang="en-GB" sz="500" cap="all" dirty="0">
              <a:solidFill>
                <a:srgbClr val="968C83"/>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Picture Placeholder 6"/>
          <p:cNvSpPr>
            <a:spLocks noGrp="1"/>
          </p:cNvSpPr>
          <p:nvPr>
            <p:ph type="pic" sz="quarter" idx="11" hasCustomPrompt="1"/>
          </p:nvPr>
        </p:nvSpPr>
        <p:spPr>
          <a:xfrm>
            <a:off x="2503488" y="3289300"/>
            <a:ext cx="4108450" cy="1152376"/>
          </a:xfrm>
          <a:prstGeom prst="rect">
            <a:avLst/>
          </a:prstGeom>
        </p:spPr>
        <p:txBody>
          <a:bodyPr/>
          <a:lstStyle>
            <a:lvl1pPr marL="0" indent="0">
              <a:buNone/>
              <a:defRPr sz="1200" baseline="0"/>
            </a:lvl1pPr>
          </a:lstStyle>
          <a:p>
            <a:r>
              <a:rPr lang="en-GB" dirty="0"/>
              <a:t>Click to insert partner’s logo as picture file here - FOR USE ONLY WHEN PRODUCING JOINT PRESENTATION WITH PROJECT PARTNERS – scale rectangular logos to match width of BuroHappold Engineering logo and centre align – square logos should also be centre aligned and made no larger than height of this placeholder box</a:t>
            </a:r>
          </a:p>
        </p:txBody>
      </p:sp>
    </p:spTree>
    <p:extLst>
      <p:ext uri="{BB962C8B-B14F-4D97-AF65-F5344CB8AC3E}">
        <p14:creationId xmlns:p14="http://schemas.microsoft.com/office/powerpoint/2010/main" val="3782264887"/>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text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1417340"/>
            <a:ext cx="9144000" cy="2880320"/>
          </a:xfrm>
          <a:prstGeom prst="rect">
            <a:avLst/>
          </a:prstGeom>
          <a:solidFill>
            <a:schemeClr val="accent1"/>
          </a:solidFill>
        </p:spPr>
        <p:txBody>
          <a:bodyPr wrap="square" lIns="1800000" tIns="144000" rIns="1800000" bIns="144000" anchor="ctr" anchorCtr="0">
            <a:noAutofit/>
          </a:bodyPr>
          <a:lstStyle>
            <a:lvl1pPr algn="ctr">
              <a:defRPr sz="2400" b="0" baseline="0">
                <a:solidFill>
                  <a:schemeClr val="bg1"/>
                </a:solidFill>
                <a:latin typeface="Segoe UI Semibold" panose="020B0702040204020203" pitchFamily="34" charset="0"/>
                <a:cs typeface="Segoe UI" panose="020B0502040204020203" pitchFamily="34" charset="0"/>
              </a:defRPr>
            </a:lvl1pPr>
          </a:lstStyle>
          <a:p>
            <a:r>
              <a:rPr lang="en-US" dirty="0"/>
              <a:t>Click to add text. </a:t>
            </a:r>
            <a:r>
              <a:rPr lang="en-GB" dirty="0"/>
              <a:t>Use slide only as an introduction to your presentation, giving a broad overview of information to follow. For best practice, only use slide layout once. Text should be no more than six lines or 40 words</a:t>
            </a:r>
            <a:r>
              <a:rPr lang="en-US" dirty="0"/>
              <a:t>.</a:t>
            </a:r>
            <a:endParaRPr lang="en-GB" dirty="0"/>
          </a:p>
        </p:txBody>
      </p:sp>
      <p:sp>
        <p:nvSpPr>
          <p:cNvPr id="3"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75233126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 big question">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67544" y="335195"/>
            <a:ext cx="6084889" cy="3144499"/>
          </a:xfrm>
          <a:prstGeom prst="rect">
            <a:avLst/>
          </a:prstGeom>
        </p:spPr>
        <p:txBody>
          <a:bodyPr wrap="square" lIns="0" tIns="0" rIns="0" bIns="0">
            <a:noAutofit/>
          </a:bodyPr>
          <a:lstStyle>
            <a:lvl1pPr marL="0" marR="0" indent="0" defTabSz="914400" rtl="0" eaLnBrk="1" fontAlgn="auto" latinLnBrk="0" hangingPunct="1">
              <a:lnSpc>
                <a:spcPts val="5000"/>
              </a:lnSpc>
              <a:spcBef>
                <a:spcPts val="0"/>
              </a:spcBef>
              <a:spcAft>
                <a:spcPts val="0"/>
              </a:spcAft>
              <a:buClrTx/>
              <a:buSzTx/>
              <a:buFont typeface="Arial" pitchFamily="34" charset="0"/>
              <a:buNone/>
              <a:tabLst/>
              <a:defRPr sz="4000" b="0" cap="all" spc="420" baseline="0">
                <a:solidFill>
                  <a:srgbClr val="968C83"/>
                </a:solidFill>
                <a:latin typeface="Segoe UI Semibold" panose="020B0702040204020203" pitchFamily="34" charset="0"/>
                <a:cs typeface="Segoe UI" panose="020B0502040204020203" pitchFamily="34" charset="0"/>
              </a:defRPr>
            </a:lvl1pPr>
            <a:lvl2pPr marL="457200" marR="0" indent="0" defTabSz="914400" rtl="0" eaLnBrk="1" fontAlgn="auto" latinLnBrk="0" hangingPunct="1">
              <a:lnSpc>
                <a:spcPct val="100000"/>
              </a:lnSpc>
              <a:spcBef>
                <a:spcPct val="20000"/>
              </a:spcBef>
              <a:spcAft>
                <a:spcPts val="0"/>
              </a:spcAft>
              <a:buClrTx/>
              <a:buSzTx/>
              <a:buFont typeface="Wingdings" pitchFamily="2" charset="2"/>
              <a:buChar char="§"/>
              <a:tabLst/>
              <a:defRPr sz="2000">
                <a:solidFill>
                  <a:srgbClr val="3C3C3C"/>
                </a:solidFill>
              </a:defRPr>
            </a:lvl2pPr>
            <a:lvl3pPr marL="914400" marR="0" indent="0" defTabSz="914400" rtl="0" eaLnBrk="1" fontAlgn="auto" latinLnBrk="0" hangingPunct="1">
              <a:lnSpc>
                <a:spcPct val="100000"/>
              </a:lnSpc>
              <a:spcBef>
                <a:spcPct val="20000"/>
              </a:spcBef>
              <a:spcAft>
                <a:spcPts val="0"/>
              </a:spcAft>
              <a:buClrTx/>
              <a:buSzTx/>
              <a:buFont typeface="Wingdings" pitchFamily="2" charset="2"/>
              <a:buNone/>
              <a:tabLst/>
              <a:defRPr sz="2000">
                <a:solidFill>
                  <a:srgbClr val="3C3C3C"/>
                </a:solidFill>
              </a:defRPr>
            </a:lvl3pPr>
            <a:lvl4pPr>
              <a:defRPr sz="2000">
                <a:solidFill>
                  <a:srgbClr val="3C3C3C"/>
                </a:solidFill>
              </a:defRPr>
            </a:lvl4pPr>
            <a:lvl5pPr>
              <a:defRPr sz="2000">
                <a:solidFill>
                  <a:srgbClr val="3C3C3C"/>
                </a:solidFill>
              </a:defRPr>
            </a:lvl5pPr>
          </a:lstStyle>
          <a:p>
            <a:pPr lvl="0"/>
            <a:r>
              <a:rPr lang="en-US" dirty="0"/>
              <a:t>CLICK TO ADD </a:t>
            </a:r>
            <a:br>
              <a:rPr lang="en-US" dirty="0"/>
            </a:br>
            <a:r>
              <a:rPr lang="en-US" dirty="0"/>
              <a:t>A SECTION TITLE, WRITTEN IN </a:t>
            </a:r>
            <a:br>
              <a:rPr lang="en-US" dirty="0"/>
            </a:br>
            <a:r>
              <a:rPr lang="en-US" dirty="0"/>
              <a:t>THE FORM OF </a:t>
            </a:r>
            <a:br>
              <a:rPr lang="en-US" dirty="0"/>
            </a:br>
            <a:r>
              <a:rPr lang="en-US" dirty="0"/>
              <a:t>A QUESTION?</a:t>
            </a:r>
          </a:p>
        </p:txBody>
      </p:sp>
      <p:sp>
        <p:nvSpPr>
          <p:cNvPr id="3"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4265365654"/>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1">
    <p:spTree>
      <p:nvGrpSpPr>
        <p:cNvPr id="1" name=""/>
        <p:cNvGrpSpPr/>
        <p:nvPr/>
      </p:nvGrpSpPr>
      <p:grpSpPr>
        <a:xfrm>
          <a:off x="0" y="0"/>
          <a:ext cx="0" cy="0"/>
          <a:chOff x="0" y="0"/>
          <a:chExt cx="0" cy="0"/>
        </a:xfrm>
      </p:grpSpPr>
      <p:sp>
        <p:nvSpPr>
          <p:cNvPr id="12" name="Picture Placeholder 11"/>
          <p:cNvSpPr>
            <a:spLocks noGrp="1"/>
          </p:cNvSpPr>
          <p:nvPr>
            <p:ph type="pic" sz="quarter" idx="1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15" name="Picture Placeholder 14"/>
          <p:cNvSpPr>
            <a:spLocks noGrp="1"/>
          </p:cNvSpPr>
          <p:nvPr>
            <p:ph type="pic" sz="quarter" idx="11" hasCustomPrompt="1"/>
          </p:nvPr>
        </p:nvSpPr>
        <p:spPr>
          <a:xfrm>
            <a:off x="0" y="1005024"/>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3" name="Content Placeholder 2"/>
          <p:cNvSpPr>
            <a:spLocks noGrp="1"/>
          </p:cNvSpPr>
          <p:nvPr>
            <p:ph idx="1" hasCustomPrompt="1"/>
          </p:nvPr>
        </p:nvSpPr>
        <p:spPr>
          <a:xfrm>
            <a:off x="467544" y="1295943"/>
            <a:ext cx="8208144" cy="3721797"/>
          </a:xfrm>
          <a:prstGeom prst="rect">
            <a:avLst/>
          </a:prstGeom>
        </p:spPr>
        <p:txBody>
          <a:bodyPr lIns="0" tIns="0" rIns="0" bIns="108000"/>
          <a:lstStyle>
            <a:lvl1pPr marL="285750" marR="0" indent="-285750" defTabSz="0" rtl="0" eaLnBrk="1" fontAlgn="auto" latinLnBrk="0" hangingPunct="1">
              <a:lnSpc>
                <a:spcPts val="2100"/>
              </a:lnSpc>
              <a:spcBef>
                <a:spcPct val="20000"/>
              </a:spcBef>
              <a:spcAft>
                <a:spcPts val="400"/>
              </a:spcAft>
              <a:buClr>
                <a:srgbClr val="C4D600"/>
              </a:buClr>
              <a:buSzTx/>
              <a:buFont typeface="Wingdings" panose="05000000000000000000" pitchFamily="2" charset="2"/>
              <a:buChar char="§"/>
              <a:tabLst>
                <a:tab pos="288000" algn="l"/>
                <a:tab pos="594000" algn="l"/>
                <a:tab pos="936000" algn="l"/>
                <a:tab pos="1224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594000" marR="0" indent="-288000" defTabSz="0" rtl="0" eaLnBrk="1" fontAlgn="auto" latinLnBrk="0" hangingPunct="1">
              <a:lnSpc>
                <a:spcPts val="21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900000" marR="0" indent="-285750" defTabSz="0" rtl="0" eaLnBrk="1" fontAlgn="auto" latinLnBrk="0" hangingPunct="1">
              <a:lnSpc>
                <a:spcPts val="2100"/>
              </a:lnSpc>
              <a:spcBef>
                <a:spcPts val="0"/>
              </a:spcBef>
              <a:spcAft>
                <a:spcPts val="400"/>
              </a:spcAft>
              <a:buClr>
                <a:srgbClr val="C4D600"/>
              </a:buClr>
              <a:buSzTx/>
              <a:buFont typeface="Arial" panose="020B0604020202020204" pitchFamily="34" charset="0"/>
              <a:buChar char="•"/>
              <a:tabLst>
                <a:tab pos="288000" algn="l"/>
                <a:tab pos="594000" algn="l"/>
                <a:tab pos="936000" algn="l"/>
                <a:tab pos="1224000" algn="l"/>
              </a:tabLst>
              <a:defRPr sz="160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1188000" indent="-285750" defTabSz="0">
              <a:lnSpc>
                <a:spcPts val="2100"/>
              </a:lnSpc>
              <a:spcBef>
                <a:spcPts val="0"/>
              </a:spcBef>
              <a:spcAft>
                <a:spcPts val="400"/>
              </a:spcAft>
              <a:buClr>
                <a:srgbClr val="C4D600"/>
              </a:buClr>
              <a:buFont typeface="Arial" panose="020B0604020202020204" pitchFamily="34" charset="0"/>
              <a:buChar char="•"/>
              <a:tabLst>
                <a:tab pos="288000" algn="l"/>
                <a:tab pos="594000" algn="l"/>
                <a:tab pos="936000" algn="l"/>
                <a:tab pos="1224000" algn="l"/>
              </a:tabLst>
              <a:defRPr sz="16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1476000" indent="-285750" defTabSz="0">
              <a:lnSpc>
                <a:spcPts val="2100"/>
              </a:lnSpc>
              <a:spcBef>
                <a:spcPts val="0"/>
              </a:spcBef>
              <a:spcAft>
                <a:spcPts val="400"/>
              </a:spcAft>
              <a:buClr>
                <a:srgbClr val="C4D600"/>
              </a:buClr>
              <a:buFont typeface="Arial" pitchFamily="34" charset="0"/>
              <a:buChar char="•"/>
              <a:tabLst>
                <a:tab pos="288000" algn="l"/>
                <a:tab pos="594000" algn="l"/>
                <a:tab pos="936000" algn="l"/>
                <a:tab pos="1224000" algn="l"/>
              </a:tabLst>
              <a:defRPr sz="16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marL="1512000" indent="-288000">
              <a:spcBef>
                <a:spcPts val="0"/>
              </a:spcBef>
              <a:spcAft>
                <a:spcPts val="400"/>
              </a:spcAft>
              <a:buClr>
                <a:srgbClr val="C00000"/>
              </a:buClr>
              <a:buFont typeface="Wingdings" pitchFamily="2" charset="2"/>
              <a:buNone/>
              <a:defRPr sz="1800" baseline="0">
                <a:solidFill>
                  <a:srgbClr val="3C3C3C"/>
                </a:solidFill>
                <a:latin typeface="Arial" pitchFamily="34" charset="0"/>
                <a:cs typeface="Arial" pitchFamily="34" charset="0"/>
              </a:defRPr>
            </a:lvl6pPr>
            <a:lvl7pPr>
              <a:buNone/>
              <a:defRPr/>
            </a:lvl7pPr>
          </a:lstStyle>
          <a:p>
            <a:pPr lvl="0"/>
            <a:r>
              <a:rPr lang="en-US" dirty="0"/>
              <a:t>Click to add text. To turn bullet points on and off use bullets button in paragraph tool bar on home tab</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sp>
        <p:nvSpPr>
          <p:cNvPr id="7" name="Title 1"/>
          <p:cNvSpPr>
            <a:spLocks noGrp="1"/>
          </p:cNvSpPr>
          <p:nvPr>
            <p:ph type="title" hasCustomPrompt="1"/>
          </p:nvPr>
        </p:nvSpPr>
        <p:spPr>
          <a:xfrm>
            <a:off x="467547" y="410829"/>
            <a:ext cx="5472605" cy="738664"/>
          </a:xfrm>
          <a:prstGeom prst="rect">
            <a:avLst/>
          </a:prstGeom>
          <a:noFill/>
        </p:spPr>
        <p:txBody>
          <a:bodyPr wrap="square" lIns="0" tIns="0" rIns="0" bIns="0">
            <a:spAutoFit/>
          </a:bodyPr>
          <a:lstStyle>
            <a:lvl1pPr algn="l">
              <a:defRPr sz="1600" b="0" cap="all" spc="240" baseline="0">
                <a:solidFill>
                  <a:srgbClr val="00000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dirty="0"/>
              <a:t>CLICK TO ADD HEADING in CAPS </a:t>
            </a:r>
            <a:br>
              <a:rPr lang="en-US" dirty="0"/>
            </a:br>
            <a:r>
              <a:rPr lang="en-GB" dirty="0"/>
              <a:t>THREE LINES MAX. EXTEND TEXT BOX WIDTH IF </a:t>
            </a:r>
            <a:r>
              <a:rPr lang="en-GB" dirty="0" err="1"/>
              <a:t>REQ</a:t>
            </a:r>
            <a:r>
              <a:rPr lang="en-GB" dirty="0"/>
              <a:t> BUT DO NOT MOVE POSITION</a:t>
            </a:r>
          </a:p>
        </p:txBody>
      </p:sp>
      <p:cxnSp>
        <p:nvCxnSpPr>
          <p:cNvPr id="6" name="Straight Connector 5"/>
          <p:cNvCxnSpPr/>
          <p:nvPr userDrawn="1"/>
        </p:nvCxnSpPr>
        <p:spPr>
          <a:xfrm>
            <a:off x="-108520" y="1336932"/>
            <a:ext cx="331468" cy="0"/>
          </a:xfrm>
          <a:prstGeom prst="line">
            <a:avLst/>
          </a:prstGeom>
          <a:ln w="6350" cap="sq">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7678241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2 - comparison">
    <p:spTree>
      <p:nvGrpSpPr>
        <p:cNvPr id="1" name=""/>
        <p:cNvGrpSpPr/>
        <p:nvPr/>
      </p:nvGrpSpPr>
      <p:grpSpPr>
        <a:xfrm>
          <a:off x="0" y="0"/>
          <a:ext cx="0" cy="0"/>
          <a:chOff x="0" y="0"/>
          <a:chExt cx="0" cy="0"/>
        </a:xfrm>
      </p:grpSpPr>
      <p:sp>
        <p:nvSpPr>
          <p:cNvPr id="7" name="Picture Placeholder 11"/>
          <p:cNvSpPr>
            <a:spLocks noGrp="1"/>
          </p:cNvSpPr>
          <p:nvPr>
            <p:ph type="pic" sz="quarter" idx="1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8" name="Picture Placeholder 14"/>
          <p:cNvSpPr>
            <a:spLocks noGrp="1"/>
          </p:cNvSpPr>
          <p:nvPr>
            <p:ph type="pic" sz="quarter" idx="11" hasCustomPrompt="1"/>
          </p:nvPr>
        </p:nvSpPr>
        <p:spPr>
          <a:xfrm>
            <a:off x="0" y="1007576"/>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5" name="Text Placeholder 4"/>
          <p:cNvSpPr>
            <a:spLocks noGrp="1"/>
          </p:cNvSpPr>
          <p:nvPr>
            <p:ph type="body" sz="quarter" idx="3" hasCustomPrompt="1"/>
          </p:nvPr>
        </p:nvSpPr>
        <p:spPr>
          <a:xfrm>
            <a:off x="4572000" y="1208806"/>
            <a:ext cx="3808675" cy="317112"/>
          </a:xfrm>
          <a:prstGeom prst="rect">
            <a:avLst/>
          </a:prstGeom>
        </p:spPr>
        <p:txBody>
          <a:bodyPr lIns="0" tIns="0" rIns="0" bIns="0" anchor="b"/>
          <a:lstStyle>
            <a:lvl1pPr marL="0" indent="0" defTabSz="0">
              <a:buNone/>
              <a:tabLst>
                <a:tab pos="288000" algn="l"/>
                <a:tab pos="594000" algn="l"/>
                <a:tab pos="936000" algn="l"/>
                <a:tab pos="1224000" algn="l"/>
                <a:tab pos="1512000" algn="l"/>
              </a:tabLst>
              <a:defRPr sz="1600" b="1" baseline="0">
                <a:solidFill>
                  <a:srgbClr val="968C83"/>
                </a:solidFill>
                <a:latin typeface="Segoe UI Semibold" panose="020B07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subheading</a:t>
            </a:r>
          </a:p>
        </p:txBody>
      </p:sp>
      <p:sp>
        <p:nvSpPr>
          <p:cNvPr id="3" name="Text Placeholder 2"/>
          <p:cNvSpPr>
            <a:spLocks noGrp="1"/>
          </p:cNvSpPr>
          <p:nvPr>
            <p:ph type="body" idx="1" hasCustomPrompt="1"/>
          </p:nvPr>
        </p:nvSpPr>
        <p:spPr>
          <a:xfrm>
            <a:off x="467544" y="1202870"/>
            <a:ext cx="3826160" cy="323048"/>
          </a:xfrm>
          <a:prstGeom prst="rect">
            <a:avLst/>
          </a:prstGeom>
        </p:spPr>
        <p:txBody>
          <a:bodyPr lIns="0" tIns="0" rIns="0" bIns="0" anchor="b"/>
          <a:lstStyle>
            <a:lvl1pPr marL="0" indent="0" defTabSz="0">
              <a:buNone/>
              <a:tabLst>
                <a:tab pos="288000" algn="l"/>
                <a:tab pos="594000" algn="l"/>
                <a:tab pos="936000" algn="l"/>
                <a:tab pos="1224000" algn="l"/>
                <a:tab pos="1512000" algn="l"/>
              </a:tabLst>
              <a:defRPr sz="1600" b="0" baseline="0">
                <a:solidFill>
                  <a:srgbClr val="968C83"/>
                </a:solidFill>
                <a:latin typeface="Segoe UI Semibold" panose="020B0702040204020203" pitchFamily="34" charset="0"/>
                <a:ea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subheading</a:t>
            </a:r>
          </a:p>
        </p:txBody>
      </p:sp>
      <p:sp>
        <p:nvSpPr>
          <p:cNvPr id="14" name="Content Placeholder 2"/>
          <p:cNvSpPr>
            <a:spLocks noGrp="1"/>
          </p:cNvSpPr>
          <p:nvPr>
            <p:ph sz="half" idx="15" hasCustomPrompt="1"/>
          </p:nvPr>
        </p:nvSpPr>
        <p:spPr>
          <a:xfrm>
            <a:off x="467544" y="1685834"/>
            <a:ext cx="3826160" cy="3331906"/>
          </a:xfrm>
          <a:prstGeom prst="rect">
            <a:avLst/>
          </a:prstGeom>
        </p:spPr>
        <p:txBody>
          <a:bodyPr lIns="0" tIns="0" rIns="0" bIns="0"/>
          <a:lstStyle>
            <a:lvl1pPr marL="252000" indent="-252000" defTabSz="0">
              <a:lnSpc>
                <a:spcPts val="2100"/>
              </a:lnSpc>
              <a:spcBef>
                <a:spcPts val="0"/>
              </a:spcBef>
              <a:spcAft>
                <a:spcPts val="600"/>
              </a:spcAft>
              <a:buClr>
                <a:srgbClr val="C4D600"/>
              </a:buClr>
              <a:buFont typeface="Wingdings" pitchFamily="2" charset="2"/>
              <a:buChar char="§"/>
              <a:tabLst>
                <a:tab pos="288000" algn="l"/>
                <a:tab pos="594000" algn="l"/>
                <a:tab pos="936000" algn="l"/>
                <a:tab pos="1224000" algn="l"/>
                <a:tab pos="1512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504000" indent="-252000" defTabSz="0">
              <a:lnSpc>
                <a:spcPts val="2100"/>
              </a:lnSpc>
              <a:spcBef>
                <a:spcPts val="0"/>
              </a:spcBef>
              <a:spcAft>
                <a:spcPts val="600"/>
              </a:spcAft>
              <a:buClr>
                <a:srgbClr val="C4D600"/>
              </a:buClr>
              <a:buFont typeface="Arial" pitchFamily="34" charset="0"/>
              <a:buChar char="•"/>
              <a:tabLst>
                <a:tab pos="288000" algn="l"/>
                <a:tab pos="594000" algn="l"/>
                <a:tab pos="936000" algn="l"/>
                <a:tab pos="1224000" algn="l"/>
                <a:tab pos="1512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756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1008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1260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1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a:t>Click to add text. To turn bullets on and off, use bullets button in paragraph tool bar on home tab</a:t>
            </a:r>
          </a:p>
          <a:p>
            <a:pPr lvl="1"/>
            <a:r>
              <a:rPr lang="en-US" dirty="0"/>
              <a:t>Second level</a:t>
            </a:r>
          </a:p>
          <a:p>
            <a:pPr lvl="2"/>
            <a:r>
              <a:rPr lang="en-US" dirty="0"/>
              <a:t>Third level </a:t>
            </a:r>
          </a:p>
          <a:p>
            <a:pPr lvl="3"/>
            <a:r>
              <a:rPr lang="en-US" dirty="0"/>
              <a:t>Fourth level</a:t>
            </a:r>
          </a:p>
          <a:p>
            <a:pPr lvl="4"/>
            <a:r>
              <a:rPr lang="en-US" dirty="0"/>
              <a:t>Fifth level</a:t>
            </a:r>
          </a:p>
        </p:txBody>
      </p:sp>
      <p:sp>
        <p:nvSpPr>
          <p:cNvPr id="15" name="Title 1"/>
          <p:cNvSpPr>
            <a:spLocks noGrp="1"/>
          </p:cNvSpPr>
          <p:nvPr>
            <p:ph type="title" hasCustomPrompt="1"/>
          </p:nvPr>
        </p:nvSpPr>
        <p:spPr>
          <a:xfrm>
            <a:off x="467547" y="410829"/>
            <a:ext cx="5472605" cy="738664"/>
          </a:xfrm>
          <a:prstGeom prst="rect">
            <a:avLst/>
          </a:prstGeom>
          <a:noFill/>
        </p:spPr>
        <p:txBody>
          <a:bodyPr wrap="square" lIns="0" tIns="0" rIns="0" bIns="0">
            <a:spAutoFit/>
          </a:bodyPr>
          <a:lstStyle>
            <a:lvl1pPr algn="l">
              <a:defRPr sz="1600" b="0" cap="all" spc="240" baseline="0">
                <a:solidFill>
                  <a:srgbClr val="000000"/>
                </a:solidFill>
                <a:latin typeface="Segoe UI Semibold" panose="020B0702040204020203" pitchFamily="34" charset="0"/>
                <a:cs typeface="Segoe UI" panose="020B0502040204020203" pitchFamily="34" charset="0"/>
              </a:defRPr>
            </a:lvl1pPr>
          </a:lstStyle>
          <a:p>
            <a:r>
              <a:rPr lang="en-US" dirty="0"/>
              <a:t>CLICK TO ADD HEADING in CAPS </a:t>
            </a:r>
            <a:br>
              <a:rPr lang="en-US" dirty="0"/>
            </a:br>
            <a:r>
              <a:rPr lang="en-GB" dirty="0"/>
              <a:t>THREE LINES MAX. EXTEND TEXT BOX WIDTH IF </a:t>
            </a:r>
            <a:r>
              <a:rPr lang="en-GB" dirty="0" err="1"/>
              <a:t>REQ</a:t>
            </a:r>
            <a:r>
              <a:rPr lang="en-GB" dirty="0"/>
              <a:t> BUT DO NOT MOVE POSITION</a:t>
            </a:r>
          </a:p>
        </p:txBody>
      </p:sp>
      <p:cxnSp>
        <p:nvCxnSpPr>
          <p:cNvPr id="10" name="Straight Connector 9"/>
          <p:cNvCxnSpPr/>
          <p:nvPr userDrawn="1"/>
        </p:nvCxnSpPr>
        <p:spPr>
          <a:xfrm>
            <a:off x="-108520" y="1333070"/>
            <a:ext cx="331468" cy="0"/>
          </a:xfrm>
          <a:prstGeom prst="line">
            <a:avLst/>
          </a:prstGeom>
          <a:ln w="6350" cap="sq">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sz="half" idx="16" hasCustomPrompt="1"/>
          </p:nvPr>
        </p:nvSpPr>
        <p:spPr>
          <a:xfrm>
            <a:off x="4571550" y="1693785"/>
            <a:ext cx="3816873" cy="3323955"/>
          </a:xfrm>
          <a:prstGeom prst="rect">
            <a:avLst/>
          </a:prstGeom>
        </p:spPr>
        <p:txBody>
          <a:bodyPr lIns="0" tIns="0" rIns="0" bIns="0"/>
          <a:lstStyle>
            <a:lvl1pPr marL="252000" indent="-252000" defTabSz="0">
              <a:lnSpc>
                <a:spcPts val="2100"/>
              </a:lnSpc>
              <a:spcBef>
                <a:spcPts val="0"/>
              </a:spcBef>
              <a:spcAft>
                <a:spcPts val="600"/>
              </a:spcAft>
              <a:buClr>
                <a:srgbClr val="C4D600"/>
              </a:buClr>
              <a:buFont typeface="Wingdings" pitchFamily="2" charset="2"/>
              <a:buChar char="§"/>
              <a:tabLst>
                <a:tab pos="288000" algn="l"/>
                <a:tab pos="594000" algn="l"/>
                <a:tab pos="936000" algn="l"/>
                <a:tab pos="1224000" algn="l"/>
                <a:tab pos="1512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504000" indent="-252000" defTabSz="0">
              <a:lnSpc>
                <a:spcPts val="2100"/>
              </a:lnSpc>
              <a:spcBef>
                <a:spcPts val="0"/>
              </a:spcBef>
              <a:spcAft>
                <a:spcPts val="600"/>
              </a:spcAft>
              <a:buClr>
                <a:srgbClr val="C4D600"/>
              </a:buClr>
              <a:buFont typeface="Arial" pitchFamily="34" charset="0"/>
              <a:buChar char="•"/>
              <a:tabLst>
                <a:tab pos="288000" algn="l"/>
                <a:tab pos="594000" algn="l"/>
                <a:tab pos="936000" algn="l"/>
                <a:tab pos="1224000" algn="l"/>
                <a:tab pos="1512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756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1008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1260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1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a:t>Click to add text. To turn bullets on and off, use bullets button in paragraph tool bar on home tab</a:t>
            </a:r>
          </a:p>
          <a:p>
            <a:pPr lvl="1"/>
            <a:r>
              <a:rPr lang="en-US" dirty="0"/>
              <a:t>Second level</a:t>
            </a:r>
          </a:p>
          <a:p>
            <a:pPr lvl="2"/>
            <a:r>
              <a:rPr lang="en-US" dirty="0"/>
              <a:t>Third level </a:t>
            </a:r>
          </a:p>
          <a:p>
            <a:pPr lvl="3"/>
            <a:r>
              <a:rPr lang="en-US" dirty="0"/>
              <a:t>Fourth level</a:t>
            </a:r>
          </a:p>
          <a:p>
            <a:pPr lvl="4"/>
            <a:r>
              <a:rPr lang="en-US" dirty="0"/>
              <a:t>Fifth level</a:t>
            </a:r>
          </a:p>
        </p:txBody>
      </p:sp>
      <p:sp>
        <p:nvSpPr>
          <p:cNvPr id="12"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673469559"/>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slide 3 - two content">
    <p:spTree>
      <p:nvGrpSpPr>
        <p:cNvPr id="1" name=""/>
        <p:cNvGrpSpPr/>
        <p:nvPr/>
      </p:nvGrpSpPr>
      <p:grpSpPr>
        <a:xfrm>
          <a:off x="0" y="0"/>
          <a:ext cx="0" cy="0"/>
          <a:chOff x="0" y="0"/>
          <a:chExt cx="0" cy="0"/>
        </a:xfrm>
      </p:grpSpPr>
      <p:sp>
        <p:nvSpPr>
          <p:cNvPr id="5" name="Picture Placeholder 11"/>
          <p:cNvSpPr>
            <a:spLocks noGrp="1"/>
          </p:cNvSpPr>
          <p:nvPr>
            <p:ph type="pic" sz="quarter" idx="10" hasCustomPrompt="1"/>
          </p:nvPr>
        </p:nvSpPr>
        <p:spPr>
          <a:xfrm>
            <a:off x="0" y="4917636"/>
            <a:ext cx="9144000" cy="97147"/>
          </a:xfrm>
          <a:prstGeom prst="rect">
            <a:avLst/>
          </a:prstGeom>
          <a:noFill/>
        </p:spPr>
        <p:txBody>
          <a:bodyPr wrap="none" lIns="0" tIns="0" rIns="0" bIns="0" anchor="t" anchorCtr="0">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0" baseline="0">
                <a:solidFill>
                  <a:srgbClr val="7030A0"/>
                </a:solidFill>
                <a:latin typeface="Segoe UI Semibold" panose="020B0702040204020203" pitchFamily="34" charset="0"/>
              </a:defRPr>
            </a:lvl1pPr>
          </a:lstStyle>
          <a:p>
            <a:r>
              <a:rPr lang="en-GB" dirty="0"/>
              <a:t>____________________________________________________________________________________________________________________________________ ________________________________________________________________________No body text/graphics below this line</a:t>
            </a:r>
          </a:p>
          <a:p>
            <a:r>
              <a:rPr lang="en-GB" dirty="0"/>
              <a:t>   </a:t>
            </a:r>
          </a:p>
          <a:p>
            <a:endParaRPr lang="en-GB" dirty="0"/>
          </a:p>
        </p:txBody>
      </p:sp>
      <p:sp>
        <p:nvSpPr>
          <p:cNvPr id="6" name="Picture Placeholder 14"/>
          <p:cNvSpPr>
            <a:spLocks noGrp="1"/>
          </p:cNvSpPr>
          <p:nvPr>
            <p:ph type="pic" sz="quarter" idx="11" hasCustomPrompt="1"/>
          </p:nvPr>
        </p:nvSpPr>
        <p:spPr>
          <a:xfrm>
            <a:off x="0" y="1007576"/>
            <a:ext cx="9144000" cy="75539"/>
          </a:xfrm>
          <a:prstGeom prst="rect">
            <a:avLst/>
          </a:prstGeom>
        </p:spPr>
        <p:txBody>
          <a:bodyPr lIns="0" tIns="0" rIns="0" bIns="0"/>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680" baseline="0">
                <a:solidFill>
                  <a:srgbClr val="7030A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GB" dirty="0"/>
              <a:t>______________________________________________________ ____________________________________________________________________________________________________________________________________________________ No body text/graphics above this line</a:t>
            </a:r>
          </a:p>
          <a:p>
            <a:endParaRPr lang="en-GB" dirty="0"/>
          </a:p>
        </p:txBody>
      </p:sp>
      <p:sp>
        <p:nvSpPr>
          <p:cNvPr id="11" name="Title 1"/>
          <p:cNvSpPr>
            <a:spLocks noGrp="1"/>
          </p:cNvSpPr>
          <p:nvPr>
            <p:ph type="title" hasCustomPrompt="1"/>
          </p:nvPr>
        </p:nvSpPr>
        <p:spPr>
          <a:xfrm>
            <a:off x="467547" y="410829"/>
            <a:ext cx="5472605" cy="738664"/>
          </a:xfrm>
          <a:prstGeom prst="rect">
            <a:avLst/>
          </a:prstGeom>
          <a:noFill/>
        </p:spPr>
        <p:txBody>
          <a:bodyPr wrap="square" lIns="0" tIns="0" rIns="0" bIns="0">
            <a:spAutoFit/>
          </a:bodyPr>
          <a:lstStyle>
            <a:lvl1pPr algn="l">
              <a:defRPr sz="1600" b="0" i="0" cap="all" spc="240" baseline="0">
                <a:solidFill>
                  <a:srgbClr val="000000"/>
                </a:solidFill>
                <a:latin typeface="Segoe UI Semibold" panose="020B0702040204020203" pitchFamily="34" charset="0"/>
                <a:cs typeface="Segoe UI" panose="020B0502040204020203" pitchFamily="34" charset="0"/>
              </a:defRPr>
            </a:lvl1pPr>
          </a:lstStyle>
          <a:p>
            <a:r>
              <a:rPr lang="en-US" dirty="0"/>
              <a:t>CLICK TO ADD HEADING in CAPS</a:t>
            </a:r>
            <a:br>
              <a:rPr lang="en-US" dirty="0"/>
            </a:br>
            <a:r>
              <a:rPr lang="en-GB" dirty="0"/>
              <a:t>THREE LINES MAX. EXTEND TEXT BOX WIDTH IF </a:t>
            </a:r>
            <a:r>
              <a:rPr lang="en-GB" dirty="0" err="1"/>
              <a:t>REQ</a:t>
            </a:r>
            <a:r>
              <a:rPr lang="en-GB" dirty="0"/>
              <a:t> BUT DO NOT MOVE POSITION</a:t>
            </a:r>
          </a:p>
        </p:txBody>
      </p:sp>
      <p:cxnSp>
        <p:nvCxnSpPr>
          <p:cNvPr id="7" name="Straight Connector 6"/>
          <p:cNvCxnSpPr/>
          <p:nvPr userDrawn="1"/>
        </p:nvCxnSpPr>
        <p:spPr>
          <a:xfrm>
            <a:off x="-108520" y="1333070"/>
            <a:ext cx="331468" cy="0"/>
          </a:xfrm>
          <a:prstGeom prst="line">
            <a:avLst/>
          </a:prstGeom>
          <a:ln w="6350" cap="sq">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sz="half" idx="16" hasCustomPrompt="1"/>
          </p:nvPr>
        </p:nvSpPr>
        <p:spPr>
          <a:xfrm>
            <a:off x="467543" y="1285590"/>
            <a:ext cx="3818209" cy="3732150"/>
          </a:xfrm>
          <a:prstGeom prst="rect">
            <a:avLst/>
          </a:prstGeom>
        </p:spPr>
        <p:txBody>
          <a:bodyPr lIns="0" tIns="0" rIns="0" bIns="0"/>
          <a:lstStyle>
            <a:lvl1pPr marL="252000" indent="-252000" defTabSz="0">
              <a:lnSpc>
                <a:spcPts val="2100"/>
              </a:lnSpc>
              <a:spcBef>
                <a:spcPts val="0"/>
              </a:spcBef>
              <a:spcAft>
                <a:spcPts val="600"/>
              </a:spcAft>
              <a:buClr>
                <a:srgbClr val="C4D600"/>
              </a:buClr>
              <a:buFont typeface="Wingdings" pitchFamily="2" charset="2"/>
              <a:buChar char="§"/>
              <a:tabLst>
                <a:tab pos="288000" algn="l"/>
                <a:tab pos="594000" algn="l"/>
                <a:tab pos="936000" algn="l"/>
                <a:tab pos="1224000" algn="l"/>
                <a:tab pos="1512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504000" indent="-252000" defTabSz="0">
              <a:lnSpc>
                <a:spcPts val="2100"/>
              </a:lnSpc>
              <a:spcBef>
                <a:spcPts val="0"/>
              </a:spcBef>
              <a:spcAft>
                <a:spcPts val="600"/>
              </a:spcAft>
              <a:buClr>
                <a:srgbClr val="C4D600"/>
              </a:buClr>
              <a:buFont typeface="Arial" pitchFamily="34" charset="0"/>
              <a:buChar char="•"/>
              <a:tabLst>
                <a:tab pos="288000" algn="l"/>
                <a:tab pos="594000" algn="l"/>
                <a:tab pos="936000" algn="l"/>
                <a:tab pos="1224000" algn="l"/>
                <a:tab pos="1512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756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1008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1260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1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a:t>Click to add text. To turn bullets on and off, use bullets button in paragraph tool bar on home tab</a:t>
            </a:r>
          </a:p>
          <a:p>
            <a:pPr lvl="1"/>
            <a:r>
              <a:rPr lang="en-US" dirty="0"/>
              <a:t>Second level</a:t>
            </a:r>
          </a:p>
          <a:p>
            <a:pPr lvl="2"/>
            <a:r>
              <a:rPr lang="en-US" dirty="0"/>
              <a:t>Third level </a:t>
            </a:r>
          </a:p>
          <a:p>
            <a:pPr lvl="3"/>
            <a:r>
              <a:rPr lang="en-US" dirty="0"/>
              <a:t>Fourth level</a:t>
            </a:r>
          </a:p>
          <a:p>
            <a:pPr lvl="4"/>
            <a:r>
              <a:rPr lang="en-US" dirty="0"/>
              <a:t>Fifth level</a:t>
            </a:r>
          </a:p>
        </p:txBody>
      </p:sp>
      <p:sp>
        <p:nvSpPr>
          <p:cNvPr id="9" name="Content Placeholder 2"/>
          <p:cNvSpPr>
            <a:spLocks noGrp="1"/>
          </p:cNvSpPr>
          <p:nvPr>
            <p:ph sz="half" idx="17" hasCustomPrompt="1"/>
          </p:nvPr>
        </p:nvSpPr>
        <p:spPr>
          <a:xfrm>
            <a:off x="4571551" y="1293541"/>
            <a:ext cx="3825026" cy="3724199"/>
          </a:xfrm>
          <a:prstGeom prst="rect">
            <a:avLst/>
          </a:prstGeom>
        </p:spPr>
        <p:txBody>
          <a:bodyPr lIns="0" tIns="0" rIns="0" bIns="0"/>
          <a:lstStyle>
            <a:lvl1pPr marL="252000" indent="-252000" defTabSz="0">
              <a:lnSpc>
                <a:spcPts val="2100"/>
              </a:lnSpc>
              <a:spcBef>
                <a:spcPts val="0"/>
              </a:spcBef>
              <a:spcAft>
                <a:spcPts val="600"/>
              </a:spcAft>
              <a:buClr>
                <a:srgbClr val="C4D600"/>
              </a:buClr>
              <a:buFont typeface="Wingdings" pitchFamily="2" charset="2"/>
              <a:buChar char="§"/>
              <a:tabLst>
                <a:tab pos="288000" algn="l"/>
                <a:tab pos="594000" algn="l"/>
                <a:tab pos="936000" algn="l"/>
                <a:tab pos="1224000" algn="l"/>
                <a:tab pos="1512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1pPr>
            <a:lvl2pPr marL="504000" indent="-252000" defTabSz="0">
              <a:lnSpc>
                <a:spcPts val="2100"/>
              </a:lnSpc>
              <a:spcBef>
                <a:spcPts val="0"/>
              </a:spcBef>
              <a:spcAft>
                <a:spcPts val="600"/>
              </a:spcAft>
              <a:buClr>
                <a:srgbClr val="C4D600"/>
              </a:buClr>
              <a:buFont typeface="Arial" pitchFamily="34" charset="0"/>
              <a:buChar char="•"/>
              <a:tabLst>
                <a:tab pos="288000" algn="l"/>
                <a:tab pos="594000" algn="l"/>
                <a:tab pos="936000" algn="l"/>
                <a:tab pos="1224000" algn="l"/>
                <a:tab pos="1512000" algn="l"/>
              </a:tabLst>
              <a:defRPr sz="16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2pPr>
            <a:lvl3pPr marL="756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400" baseline="0">
                <a:solidFill>
                  <a:srgbClr val="000000"/>
                </a:solidFill>
                <a:latin typeface="Segoe UI" panose="020B0502040204020203" pitchFamily="34" charset="0"/>
                <a:ea typeface="Segoe UI" panose="020B0502040204020203" pitchFamily="34" charset="0"/>
                <a:cs typeface="Segoe UI" panose="020B0502040204020203" pitchFamily="34" charset="0"/>
              </a:defRPr>
            </a:lvl3pPr>
            <a:lvl4pPr marL="1008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200">
                <a:solidFill>
                  <a:srgbClr val="000000"/>
                </a:solidFill>
                <a:latin typeface="Segoe UI" panose="020B0502040204020203" pitchFamily="34" charset="0"/>
                <a:ea typeface="Segoe UI" panose="020B0502040204020203" pitchFamily="34" charset="0"/>
                <a:cs typeface="Segoe UI" panose="020B0502040204020203" pitchFamily="34" charset="0"/>
              </a:defRPr>
            </a:lvl4pPr>
            <a:lvl5pPr marL="1260000" indent="-252000" defTabSz="0">
              <a:lnSpc>
                <a:spcPts val="2100"/>
              </a:lnSpc>
              <a:spcBef>
                <a:spcPts val="0"/>
              </a:spcBef>
              <a:spcAft>
                <a:spcPts val="600"/>
              </a:spcAft>
              <a:buClr>
                <a:srgbClr val="C4D600"/>
              </a:buClr>
              <a:buFont typeface="Arial" panose="020B0604020202020204" pitchFamily="34" charset="0"/>
              <a:buChar char="•"/>
              <a:tabLst>
                <a:tab pos="288000" algn="l"/>
                <a:tab pos="594000" algn="l"/>
                <a:tab pos="936000" algn="l"/>
                <a:tab pos="1224000" algn="l"/>
                <a:tab pos="1512000" algn="l"/>
              </a:tabLst>
              <a:defRPr sz="1100">
                <a:solidFill>
                  <a:srgbClr val="000000"/>
                </a:solidFill>
                <a:latin typeface="Segoe UI" panose="020B0502040204020203" pitchFamily="34" charset="0"/>
                <a:ea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a:t>Click to add text. To turn bullets on and off, use bullets button in paragraph tool bar on home tab</a:t>
            </a:r>
          </a:p>
          <a:p>
            <a:pPr lvl="1"/>
            <a:r>
              <a:rPr lang="en-US" dirty="0"/>
              <a:t>Second level</a:t>
            </a:r>
          </a:p>
          <a:p>
            <a:pPr lvl="2"/>
            <a:r>
              <a:rPr lang="en-US" dirty="0"/>
              <a:t>Third level </a:t>
            </a:r>
          </a:p>
          <a:p>
            <a:pPr lvl="3"/>
            <a:r>
              <a:rPr lang="en-US" dirty="0"/>
              <a:t>Fourth level</a:t>
            </a:r>
          </a:p>
          <a:p>
            <a:pPr lvl="4"/>
            <a:r>
              <a:rPr lang="en-US" dirty="0"/>
              <a:t>Fifth level</a:t>
            </a:r>
          </a:p>
        </p:txBody>
      </p:sp>
      <p:sp>
        <p:nvSpPr>
          <p:cNvPr id="10"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89340941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ase study image slide - reveal">
    <p:spTree>
      <p:nvGrpSpPr>
        <p:cNvPr id="1" name=""/>
        <p:cNvGrpSpPr/>
        <p:nvPr/>
      </p:nvGrpSpPr>
      <p:grpSpPr>
        <a:xfrm>
          <a:off x="0" y="0"/>
          <a:ext cx="0" cy="0"/>
          <a:chOff x="0" y="0"/>
          <a:chExt cx="0" cy="0"/>
        </a:xfrm>
      </p:grpSpPr>
      <p:sp>
        <p:nvSpPr>
          <p:cNvPr id="11" name="Picture Placeholder 5"/>
          <p:cNvSpPr>
            <a:spLocks noGrp="1" noChangeAspect="1"/>
          </p:cNvSpPr>
          <p:nvPr>
            <p:ph type="pic" sz="quarter" idx="10"/>
          </p:nvPr>
        </p:nvSpPr>
        <p:spPr>
          <a:xfrm>
            <a:off x="0" y="0"/>
            <a:ext cx="9144000" cy="5715000"/>
          </a:xfrm>
          <a:prstGeom prst="rect">
            <a:avLst/>
          </a:prstGeom>
        </p:spPr>
        <p:txBody>
          <a:bodyPr/>
          <a:lstStyle>
            <a:lvl1pPr marL="0" indent="0" algn="ctr">
              <a:buNone/>
              <a:tabLst>
                <a:tab pos="3140075" algn="l"/>
              </a:tabLst>
              <a:defRPr sz="2800" baseline="0"/>
            </a:lvl1pPr>
          </a:lstStyle>
          <a:p>
            <a:r>
              <a:rPr lang="en-US" dirty="0"/>
              <a:t>Click icon to add picture</a:t>
            </a:r>
            <a:endParaRPr lang="en-GB" dirty="0"/>
          </a:p>
        </p:txBody>
      </p:sp>
      <p:sp>
        <p:nvSpPr>
          <p:cNvPr id="7" name="Title 1"/>
          <p:cNvSpPr>
            <a:spLocks noGrp="1"/>
          </p:cNvSpPr>
          <p:nvPr>
            <p:ph type="title" hasCustomPrompt="1"/>
          </p:nvPr>
        </p:nvSpPr>
        <p:spPr>
          <a:xfrm>
            <a:off x="0" y="2150144"/>
            <a:ext cx="9144000" cy="1398808"/>
          </a:xfrm>
          <a:prstGeom prst="rect">
            <a:avLst/>
          </a:prstGeom>
          <a:solidFill>
            <a:schemeClr val="accent1"/>
          </a:solidFill>
        </p:spPr>
        <p:txBody>
          <a:bodyPr wrap="square" lIns="1980000" tIns="144000" rIns="1980000" bIns="144000" anchor="ctr" anchorCtr="0">
            <a:spAutoFit/>
          </a:bodyPr>
          <a:lstStyle>
            <a:lvl1pPr algn="ctr">
              <a:defRPr sz="1800" b="0" baseline="0">
                <a:solidFill>
                  <a:schemeClr val="bg1"/>
                </a:solidFill>
                <a:latin typeface="Segoe UI Semibold" panose="020B0702040204020203" pitchFamily="34" charset="0"/>
                <a:cs typeface="Segoe UI" panose="020B0502040204020203" pitchFamily="34" charset="0"/>
              </a:defRPr>
            </a:lvl1pPr>
          </a:lstStyle>
          <a:p>
            <a:r>
              <a:rPr lang="en-US" dirty="0"/>
              <a:t>Click to add text revealing interesting project fact. Keep to five lines at 18pt or 30 words max. Slide can also be used without bar to show full page drawing (select bar and delete). </a:t>
            </a:r>
            <a:endParaRPr lang="en-GB" dirty="0"/>
          </a:p>
        </p:txBody>
      </p:sp>
      <p:sp>
        <p:nvSpPr>
          <p:cNvPr id="9" name="Text Placeholder 2"/>
          <p:cNvSpPr>
            <a:spLocks noGrp="1"/>
          </p:cNvSpPr>
          <p:nvPr>
            <p:ph type="body" sz="quarter" idx="12" hasCustomPrompt="1"/>
          </p:nvPr>
        </p:nvSpPr>
        <p:spPr>
          <a:xfrm>
            <a:off x="5796136" y="5305772"/>
            <a:ext cx="2880320" cy="144016"/>
          </a:xfrm>
          <a:prstGeom prst="rect">
            <a:avLst/>
          </a:prstGeom>
        </p:spPr>
        <p:txBody>
          <a:bodyPr lIns="0" tIns="0" rIns="0" bIns="0"/>
          <a:lstStyle>
            <a:lvl1pPr marL="0" indent="0" algn="r">
              <a:buNone/>
              <a:defRPr sz="700" b="0" i="0" baseline="0">
                <a:solidFill>
                  <a:srgbClr val="000000"/>
                </a:solidFill>
                <a:latin typeface="Segoe UI Semibold" panose="020B0702040204020203" pitchFamily="34" charset="0"/>
                <a:cs typeface="Segoe UI" panose="020B0502040204020203" pitchFamily="34" charset="0"/>
              </a:defRPr>
            </a:lvl1pPr>
          </a:lstStyle>
          <a:p>
            <a:pPr lvl="0"/>
            <a:r>
              <a:rPr lang="en-US" dirty="0"/>
              <a:t>Click to add copyright. Format: Image Photographer</a:t>
            </a:r>
            <a:endParaRPr lang="en-GB" dirty="0"/>
          </a:p>
        </p:txBody>
      </p:sp>
      <p:sp>
        <p:nvSpPr>
          <p:cNvPr id="10" name="Text Placeholder 9"/>
          <p:cNvSpPr>
            <a:spLocks noGrp="1"/>
          </p:cNvSpPr>
          <p:nvPr>
            <p:ph type="body" sz="quarter" idx="14" hasCustomPrompt="1"/>
          </p:nvPr>
        </p:nvSpPr>
        <p:spPr>
          <a:xfrm>
            <a:off x="467544" y="410830"/>
            <a:ext cx="4464298" cy="720079"/>
          </a:xfrm>
          <a:prstGeom prst="rect">
            <a:avLst/>
          </a:prstGeom>
        </p:spPr>
        <p:txBody>
          <a:bodyPr lIns="0" tIns="0" rIns="0" bIns="0"/>
          <a:lstStyle>
            <a:lvl1pPr marL="0" indent="0">
              <a:buNone/>
              <a:defRPr sz="1600" b="0" i="0" cap="all" spc="240" baseline="0">
                <a:solidFill>
                  <a:srgbClr val="000000"/>
                </a:solidFill>
                <a:latin typeface="Segoe UI Semibold" panose="020B0702040204020203" pitchFamily="34" charset="0"/>
                <a:cs typeface="Segoe UI" panose="020B0502040204020203" pitchFamily="34" charset="0"/>
              </a:defRPr>
            </a:lvl1pPr>
          </a:lstStyle>
          <a:p>
            <a:pPr lvl="0"/>
            <a:r>
              <a:rPr lang="en-US" dirty="0"/>
              <a:t>CLICK TO ADD PROJECT TITLE</a:t>
            </a:r>
            <a:endParaRPr lang="en-GB" dirty="0"/>
          </a:p>
        </p:txBody>
      </p:sp>
      <p:sp>
        <p:nvSpPr>
          <p:cNvPr id="14" name="Text Placeholder 13"/>
          <p:cNvSpPr>
            <a:spLocks noGrp="1"/>
          </p:cNvSpPr>
          <p:nvPr>
            <p:ph type="body" sz="quarter" idx="15" hasCustomPrompt="1"/>
          </p:nvPr>
        </p:nvSpPr>
        <p:spPr>
          <a:xfrm>
            <a:off x="467544" y="5345161"/>
            <a:ext cx="2520280" cy="119022"/>
          </a:xfrm>
          <a:prstGeom prst="rect">
            <a:avLst/>
          </a:prstGeom>
        </p:spPr>
        <p:txBody>
          <a:bodyPr lIns="0" tIns="0" rIns="0" bIns="0"/>
          <a:lstStyle>
            <a:lvl1pPr marL="0" indent="0">
              <a:buNone/>
              <a:defRPr sz="500" baseline="0">
                <a:solidFill>
                  <a:srgbClr val="968C83"/>
                </a:solidFill>
              </a:defRPr>
            </a:lvl1pPr>
            <a:lvl2pPr>
              <a:defRPr sz="600"/>
            </a:lvl2pPr>
            <a:lvl3pPr>
              <a:defRPr sz="600"/>
            </a:lvl3pPr>
            <a:lvl4pPr>
              <a:defRPr sz="600"/>
            </a:lvl4pPr>
            <a:lvl5pPr>
              <a:defRPr sz="600"/>
            </a:lvl5pPr>
          </a:lstStyle>
          <a:p>
            <a:pPr lvl="0"/>
            <a:r>
              <a:rPr lang="en-US" dirty="0"/>
              <a:t>COPYRIGHT © 1976-2016 BUROHAPPOLD ENGINEERING. ALL RIGHTS RESERVED</a:t>
            </a:r>
          </a:p>
        </p:txBody>
      </p:sp>
    </p:spTree>
    <p:extLst>
      <p:ext uri="{BB962C8B-B14F-4D97-AF65-F5344CB8AC3E}">
        <p14:creationId xmlns:p14="http://schemas.microsoft.com/office/powerpoint/2010/main" val="65360164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467544" y="5337488"/>
            <a:ext cx="2880320" cy="76944"/>
          </a:xfrm>
          <a:prstGeom prst="rect">
            <a:avLst/>
          </a:prstGeom>
          <a:noFill/>
        </p:spPr>
        <p:txBody>
          <a:bodyPr wrap="square" lIns="0" tIns="0" rIns="0" bIns="0" rtlCol="0">
            <a:spAutoFit/>
          </a:bodyPr>
          <a:lstStyle/>
          <a:p>
            <a:r>
              <a:rPr lang="en-US" sz="500" cap="all" dirty="0">
                <a:solidFill>
                  <a:srgbClr val="968C83"/>
                </a:solidFill>
                <a:latin typeface="Segoe UI" panose="020B0502040204020203" pitchFamily="34" charset="0"/>
                <a:ea typeface="Segoe UI" panose="020B0502040204020203" pitchFamily="34" charset="0"/>
                <a:cs typeface="Segoe UI" panose="020B0502040204020203" pitchFamily="34" charset="0"/>
              </a:rPr>
              <a:t>COPYRIGHT © 1976-2016 BUROHAPPOLD ENGINEERING. ALL RIGHTS RESERVED</a:t>
            </a:r>
            <a:endParaRPr lang="en-GB" sz="500" cap="all" dirty="0">
              <a:solidFill>
                <a:srgbClr val="968C83"/>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3848152" y="5174879"/>
            <a:ext cx="1442985" cy="411782"/>
          </a:xfrm>
          <a:prstGeom prst="rect">
            <a:avLst/>
          </a:prstGeom>
        </p:spPr>
      </p:pic>
      <p:sp>
        <p:nvSpPr>
          <p:cNvPr id="4" name="Slide Number Placeholder 1"/>
          <p:cNvSpPr>
            <a:spLocks noGrp="1"/>
          </p:cNvSpPr>
          <p:nvPr>
            <p:ph type="sldNum" sz="quarter" idx="4"/>
          </p:nvPr>
        </p:nvSpPr>
        <p:spPr>
          <a:xfrm>
            <a:off x="8018040" y="5263368"/>
            <a:ext cx="658416" cy="224308"/>
          </a:xfrm>
          <a:prstGeom prst="rect">
            <a:avLst/>
          </a:prstGeom>
        </p:spPr>
        <p:txBody>
          <a:bodyPr vert="horz" lIns="0" tIns="0" rIns="0" bIns="0" rtlCol="0" anchor="ctr"/>
          <a:lstStyle>
            <a:lvl1pPr algn="r">
              <a:defRPr sz="900">
                <a:solidFill>
                  <a:schemeClr val="accent1"/>
                </a:solidFill>
                <a:latin typeface="+mn-lt"/>
              </a:defRPr>
            </a:lvl1pPr>
          </a:lstStyle>
          <a:p>
            <a:fld id="{9CA745CD-3612-4869-A47A-60441A1959BE}" type="slidenum">
              <a:rPr lang="en-GB" smtClean="0"/>
              <a:pPr/>
              <a:t>‹#›</a:t>
            </a:fld>
            <a:endParaRPr lang="en-GB" dirty="0"/>
          </a:p>
        </p:txBody>
      </p:sp>
    </p:spTree>
    <p:extLst>
      <p:ext uri="{BB962C8B-B14F-4D97-AF65-F5344CB8AC3E}">
        <p14:creationId xmlns:p14="http://schemas.microsoft.com/office/powerpoint/2010/main" val="31283197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20" r:id="rId23"/>
  </p:sldLayoutIdLst>
  <p:transition>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70.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hyperlink" Target="https://stackoverflow.com/questions/8274650/in-haskell-when-do-we-use-in-with-let" TargetMode="External"/><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hyperlink" Target="https://www.haskell.org/tutorial/io.html" TargetMode="External"/><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hyperlink" Target="http://www.haskellforall.com/2014/10/how-to-desugar-haskell-code.html" TargetMode="External"/><Relationship Id="rId2" Type="http://schemas.openxmlformats.org/officeDocument/2006/relationships/hyperlink" Target="https://en.wikibooks.org/wiki/Haskell/do_notation" TargetMode="Externa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hyperlink" Target="https://en.wikibooks.org/wiki/Haskell/do_notation" TargetMode="External"/><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hyperlink" Target="https://en.wikibooks.org/wiki/Haskell/do_notation"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en.wikibooks.org/wiki/Haskell/do_notation" TargetMode="Externa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en.wikibooks.org/wiki/Haskell/do_notation" TargetMode="Externa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hyperlink" Target="https://stackoverflow.com/questions/8019670/desugaring-do-notation-for-monads" TargetMode="Externa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mlTO510zO78" TargetMode="External"/><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mybinder.org/v2/gh/gibiansky/IHaskell/master" TargetMode="Externa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hyperlink" Target="https://www.quora.com/How-fast-is-Haskell" TargetMode="External"/><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hyperlink" Target="http://flyingfrogblog.blogspot.com/2010/08/parallel-generic-quicksort-in-haskell.html"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augustss.blogspot.com/2007/08/quicksort-in-haskell-quicksort-is.html" TargetMode="External"/><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98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tryhaskell.org/" TargetMode="Externa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hyperlink" Target="http://learnyouahaskell.com/making-our-own-types-and-typeclasses#the-functor-typeclass"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jdoodle.com/execute-haskell-online/" TargetMode="Externa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hyperlink" Target="https://www.tutorialspoint.com/haskell/haskell_functor.htm" TargetMode="External"/><Relationship Id="rId2" Type="http://schemas.openxmlformats.org/officeDocument/2006/relationships/image" Target="../media/image163.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hyperlink" Target="http://learnyouahaskell.com/functors-applicative-functors-and-monoids" TargetMode="External"/><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hyperlink" Target="http://adit.io/posts/2013-04-17-functors,_applicatives,_and_monads_in_pictures.html" TargetMode="Externa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tio.run/" TargetMode="Externa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hyperlink" Target="https://blog.softwaremill.com/monoid-in-the-category-of-endofunctors-b85bab43587b" TargetMode="External"/><Relationship Id="rId2" Type="http://schemas.openxmlformats.org/officeDocument/2006/relationships/image" Target="../media/image960.png"/><Relationship Id="rId1" Type="http://schemas.openxmlformats.org/officeDocument/2006/relationships/slideLayout" Target="../slideLayouts/slideLayout8.xml"/><Relationship Id="rId4" Type="http://schemas.openxmlformats.org/officeDocument/2006/relationships/image" Target="../media/image169.png"/></Relationships>
</file>

<file path=ppt/slides/_rels/slide1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image" Target="../media/image1100.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hyperlink" Target="https://medium.com/real-world-fsharp/understanding-monads-db30eeadf2bf" TargetMode="Externa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3" Type="http://schemas.openxmlformats.org/officeDocument/2006/relationships/hyperlink" Target="https://www.youtube.com/watch?v=IBB7JpbClo8&amp;list=PLe7Ei6viL6jGp1Rfu0dil1JH1SHk9bgDV&amp;index=17" TargetMode="External"/><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haskell.org/platform/" TargetMode="Externa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3" Type="http://schemas.openxmlformats.org/officeDocument/2006/relationships/hyperlink" Target="https://www.youtube.com/watch?v=t1e8gqXLbsU" TargetMode="External"/><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3" Type="http://schemas.openxmlformats.org/officeDocument/2006/relationships/hyperlink" Target="https://www.youtube.com/watch?v=ZhuHCtR3xq8" TargetMode="External"/><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3" Type="http://schemas.openxmlformats.org/officeDocument/2006/relationships/hyperlink" Target="https://www.schoolofhaskell.com/school/starting-with-haskell/basics-of-haskell/10_Error_Handling" TargetMode="External"/><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3" Type="http://schemas.openxmlformats.org/officeDocument/2006/relationships/hyperlink" Target="https://stackoverflow.com/questions/24577066/one-more-time-can-i-have-an-example-of-state-monad-that-does-what-i-want" TargetMode="External"/><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brandon.si/code/the-state-monad-a-tutorial-for-the-confused/" TargetMode="Externa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3" Type="http://schemas.openxmlformats.org/officeDocument/2006/relationships/hyperlink" Target="http://learnyouahaskell.com/for-a-few-monads-more" TargetMode="External"/><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hyperlink" Target="https://en.wikipedia.org/wiki/Functor_(functional_programming)" TargetMode="External"/><Relationship Id="rId2" Type="http://schemas.openxmlformats.org/officeDocument/2006/relationships/image" Target="../media/image189.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3" Type="http://schemas.openxmlformats.org/officeDocument/2006/relationships/hyperlink" Target="https://en.wikipedia.org/wiki/Functor_(functional_programming)" TargetMode="External"/><Relationship Id="rId2" Type="http://schemas.openxmlformats.org/officeDocument/2006/relationships/image" Target="../media/image189.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08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haskellstack.org/en/stable/README/" TargetMode="Externa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hyperlink" Target="https://stackoverflow.com/questions/2346872/what-does-the-symbol-mean-in-haskell" TargetMode="External"/><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hyperlink" Target="https://hackage.haskell.org/package/matrix-0.3.6.1/docs/Data-Matrix.html" TargetMode="Externa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hackage.haskell.org/package/matrix-0.3.6.1/docs/Data-Matrix.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hyperlink" Target="https://dis.um.es/~alberto/hmatrix/hmatrix.html" TargetMode="Externa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770.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h2.jaguarpaw.co.uk/posts/how-i-use-cabal/"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haskell.org/platform/windows.html"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books.thoughtbot.com/assets/maybe-haskell.pdf" TargetMode="External"/><Relationship Id="rId2" Type="http://schemas.openxmlformats.org/officeDocument/2006/relationships/hyperlink" Target="https://www.cis.upenn.edu/~cis194/spring13/lectures.html"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hackage.haskell.org/package/base"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hyperlink" Target="https://downloads.haskell.org/~ghc/latest/docs/html/users_guide/separate_compilation.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www.haskell.org/onlinereport/haskell2010/haskellch5.html" TargetMode="External"/><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www.haskell.org/onlinereport/haskell2010/haskellch5.html" TargetMode="External"/><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iki.haskell.org/Qualified_names" TargetMode="External"/><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hyperlink" Target="https://users.aber.ac.uk/afc/stricthaskell.html#seq"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mail.haskell.org/pipermail/beginners/2010-February/003396.html"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stackoverflow.com/questions/5726445/how-would-you-define-map-and-filter-using-foldr-in-haskell"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oogle.haskell.org/" TargetMode="Externa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hyperlink" Target="https://stackoverflow.com/questions/2376981/haskell-types-frustrating-a-simple-average-function" TargetMode="External"/><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hyperlink" Target="https://stackoverflow.com/questions/18204308/haskell-type-vs-data-constructor?rq=1"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s://stackoverflow.com/questions/47269879/how-to-show-a-user-defined-data-type-in-haskell" TargetMode="External"/><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ackage.haskell.org/" TargetMode="External"/><Relationship Id="rId1" Type="http://schemas.openxmlformats.org/officeDocument/2006/relationships/slideLayout" Target="../slideLayouts/slideLayout8.xml"/><Relationship Id="rId4" Type="http://schemas.openxmlformats.org/officeDocument/2006/relationships/hyperlink" Target="https://wiki.haskell.org/How_to_unpack_a_tar_file_in_Windows"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stackoverflow.com/questions/4418017/new-instance-declaration-for-show" TargetMode="External"/><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progopedia.com/example/factorial/118/#:~:text=Factorial%20in%20Haskell&amp;text=definition%20of%20factorial%20function%2C%20which,given%20explicitly%20to%20avoid%20ambiguity.&amp;text=printf%20command%20is%20the%20same%20as%20in%20C%2B%2B" TargetMode="External"/><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hyperlink" Target="https://www.haskell.org/tutorial/modules.html" TargetMode="External"/><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C8E59-94C0-4AB4-9BC9-621602602966}"/>
              </a:ext>
            </a:extLst>
          </p:cNvPr>
          <p:cNvSpPr>
            <a:spLocks noGrp="1"/>
          </p:cNvSpPr>
          <p:nvPr>
            <p:ph type="title"/>
          </p:nvPr>
        </p:nvSpPr>
        <p:spPr/>
        <p:txBody>
          <a:bodyPr/>
          <a:lstStyle/>
          <a:p>
            <a:r>
              <a:rPr lang="en-GB" dirty="0"/>
              <a:t>Haskell</a:t>
            </a:r>
          </a:p>
        </p:txBody>
      </p:sp>
      <p:sp>
        <p:nvSpPr>
          <p:cNvPr id="6" name="Text Placeholder 5">
            <a:extLst>
              <a:ext uri="{FF2B5EF4-FFF2-40B4-BE49-F238E27FC236}">
                <a16:creationId xmlns:a16="http://schemas.microsoft.com/office/drawing/2014/main" id="{C2C08904-8D3B-46CB-B121-E849D2E5971E}"/>
              </a:ext>
            </a:extLst>
          </p:cNvPr>
          <p:cNvSpPr>
            <a:spLocks noGrp="1"/>
          </p:cNvSpPr>
          <p:nvPr>
            <p:ph type="body" sz="quarter" idx="11"/>
          </p:nvPr>
        </p:nvSpPr>
        <p:spPr/>
        <p:txBody>
          <a:bodyPr/>
          <a:lstStyle/>
          <a:p>
            <a:endParaRPr lang="en-GB" baseline="30000" dirty="0"/>
          </a:p>
          <a:p>
            <a:r>
              <a:rPr lang="en-GB" dirty="0"/>
              <a:t>23</a:t>
            </a:r>
            <a:r>
              <a:rPr lang="en-GB" baseline="30000" dirty="0"/>
              <a:t>rd</a:t>
            </a:r>
            <a:r>
              <a:rPr lang="en-GB" dirty="0"/>
              <a:t>  March 2021</a:t>
            </a:r>
          </a:p>
        </p:txBody>
      </p:sp>
      <p:pic>
        <p:nvPicPr>
          <p:cNvPr id="8" name="Picture 7">
            <a:extLst>
              <a:ext uri="{FF2B5EF4-FFF2-40B4-BE49-F238E27FC236}">
                <a16:creationId xmlns:a16="http://schemas.microsoft.com/office/drawing/2014/main" id="{51403797-50D2-41FE-B507-E349397F6754}"/>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555505" y="1256072"/>
            <a:ext cx="4350817" cy="3072764"/>
          </a:xfrm>
          <a:prstGeom prst="rect">
            <a:avLst/>
          </a:prstGeom>
        </p:spPr>
      </p:pic>
    </p:spTree>
    <p:extLst>
      <p:ext uri="{BB962C8B-B14F-4D97-AF65-F5344CB8AC3E}">
        <p14:creationId xmlns:p14="http://schemas.microsoft.com/office/powerpoint/2010/main" val="13165755"/>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919393A-6733-455E-8A0E-D0D474849F5C}"/>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FBAD593-6983-4CD4-97F8-248E06994C92}"/>
              </a:ext>
            </a:extLst>
          </p:cNvPr>
          <p:cNvSpPr>
            <a:spLocks noGrp="1"/>
          </p:cNvSpPr>
          <p:nvPr>
            <p:ph type="pic" sz="quarter" idx="11"/>
          </p:nvPr>
        </p:nvSpPr>
        <p:spPr/>
      </p:sp>
      <p:sp>
        <p:nvSpPr>
          <p:cNvPr id="4" name="Title 3">
            <a:extLst>
              <a:ext uri="{FF2B5EF4-FFF2-40B4-BE49-F238E27FC236}">
                <a16:creationId xmlns:a16="http://schemas.microsoft.com/office/drawing/2014/main" id="{4EA3C41D-1DFB-4821-B12F-FFBAF83207B4}"/>
              </a:ext>
            </a:extLst>
          </p:cNvPr>
          <p:cNvSpPr>
            <a:spLocks noGrp="1"/>
          </p:cNvSpPr>
          <p:nvPr>
            <p:ph type="title"/>
          </p:nvPr>
        </p:nvSpPr>
        <p:spPr>
          <a:xfrm>
            <a:off x="467547" y="410829"/>
            <a:ext cx="2877819" cy="246221"/>
          </a:xfrm>
        </p:spPr>
        <p:txBody>
          <a:bodyPr/>
          <a:lstStyle/>
          <a:p>
            <a:r>
              <a:rPr lang="en-GB" dirty="0"/>
              <a:t>installed libraries</a:t>
            </a:r>
          </a:p>
        </p:txBody>
      </p:sp>
      <p:sp>
        <p:nvSpPr>
          <p:cNvPr id="5" name="Content Placeholder 4">
            <a:extLst>
              <a:ext uri="{FF2B5EF4-FFF2-40B4-BE49-F238E27FC236}">
                <a16:creationId xmlns:a16="http://schemas.microsoft.com/office/drawing/2014/main" id="{45E2FEB3-ACE8-4E03-BFC3-6CC7DC1D1398}"/>
              </a:ext>
            </a:extLst>
          </p:cNvPr>
          <p:cNvSpPr>
            <a:spLocks noGrp="1"/>
          </p:cNvSpPr>
          <p:nvPr>
            <p:ph sz="half" idx="16"/>
          </p:nvPr>
        </p:nvSpPr>
        <p:spPr/>
        <p:txBody>
          <a:bodyPr/>
          <a:lstStyle/>
          <a:p>
            <a:r>
              <a:rPr lang="en-GB" dirty="0"/>
              <a:t>Using ‘</a:t>
            </a:r>
            <a:r>
              <a:rPr lang="en-GB" dirty="0" err="1"/>
              <a:t>ghc-pkg</a:t>
            </a:r>
            <a:r>
              <a:rPr lang="en-GB" dirty="0"/>
              <a:t> list’, the list of packages currently installed can be seen</a:t>
            </a:r>
          </a:p>
          <a:p>
            <a:r>
              <a:rPr lang="en-GB" dirty="0"/>
              <a:t>Going to Hoogle, and typing in ‘array’ for example shows that the package is in fact module </a:t>
            </a:r>
            <a:r>
              <a:rPr lang="en-GB" dirty="0" err="1"/>
              <a:t>Data.Array</a:t>
            </a:r>
            <a:endParaRPr lang="en-GB" dirty="0"/>
          </a:p>
          <a:p>
            <a:r>
              <a:rPr lang="en-GB" dirty="0"/>
              <a:t>This can be loaded into a session of GHCi using ‘:m </a:t>
            </a:r>
            <a:r>
              <a:rPr lang="en-GB" dirty="0" err="1"/>
              <a:t>Data.Array</a:t>
            </a:r>
            <a:r>
              <a:rPr lang="en-GB" dirty="0"/>
              <a:t>’</a:t>
            </a:r>
          </a:p>
          <a:p>
            <a:r>
              <a:rPr lang="en-GB" dirty="0"/>
              <a:t>To load modules, use ‘:m + </a:t>
            </a:r>
            <a:r>
              <a:rPr lang="en-GB" i="1" dirty="0" err="1"/>
              <a:t>FirstModule</a:t>
            </a:r>
            <a:r>
              <a:rPr lang="en-GB" dirty="0"/>
              <a:t> </a:t>
            </a:r>
            <a:r>
              <a:rPr lang="en-GB" i="1" dirty="0" err="1"/>
              <a:t>SecondModule</a:t>
            </a:r>
            <a:r>
              <a:rPr lang="en-GB" dirty="0"/>
              <a:t>’</a:t>
            </a:r>
          </a:p>
        </p:txBody>
      </p:sp>
      <p:pic>
        <p:nvPicPr>
          <p:cNvPr id="7" name="Content Placeholder 6">
            <a:extLst>
              <a:ext uri="{FF2B5EF4-FFF2-40B4-BE49-F238E27FC236}">
                <a16:creationId xmlns:a16="http://schemas.microsoft.com/office/drawing/2014/main" id="{3B38CC4C-14A6-44F3-B923-BBD47061788C}"/>
              </a:ext>
            </a:extLst>
          </p:cNvPr>
          <p:cNvPicPr>
            <a:picLocks noGrp="1" noChangeAspect="1"/>
          </p:cNvPicPr>
          <p:nvPr>
            <p:ph sz="half" idx="17"/>
          </p:nvPr>
        </p:nvPicPr>
        <p:blipFill>
          <a:blip r:embed="rId2"/>
          <a:stretch>
            <a:fillRect/>
          </a:stretch>
        </p:blipFill>
        <p:spPr>
          <a:xfrm>
            <a:off x="4571999" y="1254699"/>
            <a:ext cx="4245331" cy="3659980"/>
          </a:xfrm>
          <a:prstGeom prst="rect">
            <a:avLst/>
          </a:prstGeom>
        </p:spPr>
      </p:pic>
    </p:spTree>
    <p:extLst>
      <p:ext uri="{BB962C8B-B14F-4D97-AF65-F5344CB8AC3E}">
        <p14:creationId xmlns:p14="http://schemas.microsoft.com/office/powerpoint/2010/main" val="3172570662"/>
      </p:ext>
    </p:extLst>
  </p:cSld>
  <p:clrMapOvr>
    <a:masterClrMapping/>
  </p:clrMapOvr>
  <p:transition>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603B084-F548-4C21-BF9D-72B1AC5A68CD}"/>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6692D2D4-AA0A-4B25-8833-09AA3E1C46F3}"/>
              </a:ext>
            </a:extLst>
          </p:cNvPr>
          <p:cNvSpPr>
            <a:spLocks noGrp="1"/>
          </p:cNvSpPr>
          <p:nvPr>
            <p:ph type="pic" sz="quarter" idx="11"/>
          </p:nvPr>
        </p:nvSpPr>
        <p:spPr/>
      </p:sp>
      <p:sp>
        <p:nvSpPr>
          <p:cNvPr id="3" name="Title 2">
            <a:extLst>
              <a:ext uri="{FF2B5EF4-FFF2-40B4-BE49-F238E27FC236}">
                <a16:creationId xmlns:a16="http://schemas.microsoft.com/office/drawing/2014/main" id="{8D3C2B33-D94B-4D58-8893-5EB87107EDD1}"/>
              </a:ext>
            </a:extLst>
          </p:cNvPr>
          <p:cNvSpPr>
            <a:spLocks noGrp="1"/>
          </p:cNvSpPr>
          <p:nvPr>
            <p:ph type="title"/>
          </p:nvPr>
        </p:nvSpPr>
        <p:spPr>
          <a:xfrm>
            <a:off x="467547" y="410829"/>
            <a:ext cx="5472605" cy="246221"/>
          </a:xfrm>
        </p:spPr>
        <p:txBody>
          <a:bodyPr/>
          <a:lstStyle/>
          <a:p>
            <a:r>
              <a:rPr lang="en-GB" dirty="0"/>
              <a:t>Functions #1	</a:t>
            </a:r>
          </a:p>
        </p:txBody>
      </p:sp>
      <p:sp>
        <p:nvSpPr>
          <p:cNvPr id="6" name="Content Placeholder 5">
            <a:extLst>
              <a:ext uri="{FF2B5EF4-FFF2-40B4-BE49-F238E27FC236}">
                <a16:creationId xmlns:a16="http://schemas.microsoft.com/office/drawing/2014/main" id="{4A64B9F4-9694-41DC-BCE2-7255104070B7}"/>
              </a:ext>
            </a:extLst>
          </p:cNvPr>
          <p:cNvSpPr>
            <a:spLocks noGrp="1"/>
          </p:cNvSpPr>
          <p:nvPr>
            <p:ph sz="half" idx="16"/>
          </p:nvPr>
        </p:nvSpPr>
        <p:spPr/>
        <p:txBody>
          <a:bodyPr/>
          <a:lstStyle/>
          <a:p>
            <a:r>
              <a:rPr lang="en-GB" dirty="0"/>
              <a:t>Functions are called without parentheses, unlike most languages</a:t>
            </a:r>
          </a:p>
          <a:p>
            <a:r>
              <a:rPr lang="en-GB" u="sng" dirty="0"/>
              <a:t>Functions have the highest priority</a:t>
            </a:r>
          </a:p>
          <a:p>
            <a:r>
              <a:rPr lang="en-GB" dirty="0"/>
              <a:t>So, taking the built-in function ‘</a:t>
            </a:r>
            <a:r>
              <a:rPr lang="en-GB" dirty="0" err="1"/>
              <a:t>succ</a:t>
            </a:r>
            <a:r>
              <a:rPr lang="en-GB" dirty="0"/>
              <a:t>’ which returns the value plus one</a:t>
            </a:r>
          </a:p>
          <a:p>
            <a:pPr lvl="1"/>
            <a:r>
              <a:rPr lang="en-GB" dirty="0" err="1"/>
              <a:t>succ</a:t>
            </a:r>
            <a:r>
              <a:rPr lang="en-GB" dirty="0"/>
              <a:t> 9 returns 10</a:t>
            </a:r>
          </a:p>
          <a:p>
            <a:pPr lvl="1"/>
            <a:r>
              <a:rPr lang="en-GB" dirty="0" err="1"/>
              <a:t>succ</a:t>
            </a:r>
            <a:r>
              <a:rPr lang="en-GB" dirty="0"/>
              <a:t> 9 * 10 returns 100, since </a:t>
            </a:r>
            <a:r>
              <a:rPr lang="en-GB" dirty="0" err="1"/>
              <a:t>succ</a:t>
            </a:r>
            <a:r>
              <a:rPr lang="en-GB" dirty="0"/>
              <a:t> binds tighter to 9 than *</a:t>
            </a:r>
          </a:p>
          <a:p>
            <a:pPr lvl="1"/>
            <a:r>
              <a:rPr lang="en-GB" dirty="0" err="1"/>
              <a:t>succ</a:t>
            </a:r>
            <a:r>
              <a:rPr lang="en-GB" dirty="0"/>
              <a:t> (9*10) returns 91</a:t>
            </a:r>
          </a:p>
          <a:p>
            <a:r>
              <a:rPr lang="en-GB" dirty="0"/>
              <a:t>By using backticks, we can insert a function, taking the value before and the value after it</a:t>
            </a:r>
          </a:p>
        </p:txBody>
      </p:sp>
      <p:pic>
        <p:nvPicPr>
          <p:cNvPr id="11" name="Content Placeholder 10">
            <a:extLst>
              <a:ext uri="{FF2B5EF4-FFF2-40B4-BE49-F238E27FC236}">
                <a16:creationId xmlns:a16="http://schemas.microsoft.com/office/drawing/2014/main" id="{654DA5E0-8469-4C92-959B-8239416D31D3}"/>
              </a:ext>
            </a:extLst>
          </p:cNvPr>
          <p:cNvPicPr>
            <a:picLocks noGrp="1" noChangeAspect="1"/>
          </p:cNvPicPr>
          <p:nvPr>
            <p:ph sz="half" idx="17"/>
          </p:nvPr>
        </p:nvPicPr>
        <p:blipFill rotWithShape="1">
          <a:blip r:embed="rId2"/>
          <a:srcRect l="1361"/>
          <a:stretch/>
        </p:blipFill>
        <p:spPr>
          <a:xfrm>
            <a:off x="4631472" y="1285590"/>
            <a:ext cx="3772249" cy="2147629"/>
          </a:xfrm>
          <a:prstGeom prst="rect">
            <a:avLst/>
          </a:prstGeom>
        </p:spPr>
      </p:pic>
    </p:spTree>
    <p:extLst>
      <p:ext uri="{BB962C8B-B14F-4D97-AF65-F5344CB8AC3E}">
        <p14:creationId xmlns:p14="http://schemas.microsoft.com/office/powerpoint/2010/main" val="4280711094"/>
      </p:ext>
    </p:extLst>
  </p:cSld>
  <p:clrMapOvr>
    <a:masterClrMapping/>
  </p:clrMapOvr>
  <p:transition>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6454FF8-26FF-4B6F-8842-D3D670353CD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780FFA80-37EC-45D8-A69B-7D4B3BF824B9}"/>
              </a:ext>
            </a:extLst>
          </p:cNvPr>
          <p:cNvSpPr>
            <a:spLocks noGrp="1"/>
          </p:cNvSpPr>
          <p:nvPr>
            <p:ph type="pic" sz="quarter" idx="11"/>
          </p:nvPr>
        </p:nvSpPr>
        <p:spPr/>
      </p:sp>
      <p:sp>
        <p:nvSpPr>
          <p:cNvPr id="4" name="Title 3">
            <a:extLst>
              <a:ext uri="{FF2B5EF4-FFF2-40B4-BE49-F238E27FC236}">
                <a16:creationId xmlns:a16="http://schemas.microsoft.com/office/drawing/2014/main" id="{69C2A1FC-9FE1-40CC-9FC6-0DE63798F536}"/>
              </a:ext>
            </a:extLst>
          </p:cNvPr>
          <p:cNvSpPr>
            <a:spLocks noGrp="1"/>
          </p:cNvSpPr>
          <p:nvPr>
            <p:ph type="title"/>
          </p:nvPr>
        </p:nvSpPr>
        <p:spPr>
          <a:xfrm>
            <a:off x="467547" y="410829"/>
            <a:ext cx="5472605" cy="246221"/>
          </a:xfrm>
        </p:spPr>
        <p:txBody>
          <a:bodyPr/>
          <a:lstStyle/>
          <a:p>
            <a:r>
              <a:rPr lang="en-GB" dirty="0"/>
              <a:t>Functions #2</a:t>
            </a:r>
          </a:p>
        </p:txBody>
      </p:sp>
      <p:sp>
        <p:nvSpPr>
          <p:cNvPr id="5" name="Content Placeholder 4">
            <a:extLst>
              <a:ext uri="{FF2B5EF4-FFF2-40B4-BE49-F238E27FC236}">
                <a16:creationId xmlns:a16="http://schemas.microsoft.com/office/drawing/2014/main" id="{43D15B04-A3EE-46AE-B8B7-12CFB6A9448D}"/>
              </a:ext>
            </a:extLst>
          </p:cNvPr>
          <p:cNvSpPr>
            <a:spLocks noGrp="1"/>
          </p:cNvSpPr>
          <p:nvPr>
            <p:ph sz="half" idx="16"/>
          </p:nvPr>
        </p:nvSpPr>
        <p:spPr/>
        <p:txBody>
          <a:bodyPr/>
          <a:lstStyle/>
          <a:p>
            <a:r>
              <a:rPr lang="en-GB" dirty="0"/>
              <a:t>Function names can include the apostrophe, although it designates a character </a:t>
            </a:r>
          </a:p>
          <a:p>
            <a:r>
              <a:rPr lang="en-GB" dirty="0"/>
              <a:t>Function names cannot start with a capital letter</a:t>
            </a:r>
          </a:p>
        </p:txBody>
      </p:sp>
      <p:pic>
        <p:nvPicPr>
          <p:cNvPr id="7" name="Content Placeholder 6">
            <a:extLst>
              <a:ext uri="{FF2B5EF4-FFF2-40B4-BE49-F238E27FC236}">
                <a16:creationId xmlns:a16="http://schemas.microsoft.com/office/drawing/2014/main" id="{8BB519D3-16ED-4149-8DA5-6D6CAA52399B}"/>
              </a:ext>
            </a:extLst>
          </p:cNvPr>
          <p:cNvPicPr>
            <a:picLocks noGrp="1" noChangeAspect="1"/>
          </p:cNvPicPr>
          <p:nvPr>
            <p:ph sz="half" idx="17"/>
          </p:nvPr>
        </p:nvPicPr>
        <p:blipFill rotWithShape="1">
          <a:blip r:embed="rId2"/>
          <a:srcRect l="405"/>
          <a:stretch/>
        </p:blipFill>
        <p:spPr>
          <a:xfrm>
            <a:off x="4587497" y="1317796"/>
            <a:ext cx="4384369" cy="1373646"/>
          </a:xfrm>
          <a:prstGeom prst="rect">
            <a:avLst/>
          </a:prstGeom>
        </p:spPr>
      </p:pic>
    </p:spTree>
    <p:extLst>
      <p:ext uri="{BB962C8B-B14F-4D97-AF65-F5344CB8AC3E}">
        <p14:creationId xmlns:p14="http://schemas.microsoft.com/office/powerpoint/2010/main" val="3903049283"/>
      </p:ext>
    </p:extLst>
  </p:cSld>
  <p:clrMapOvr>
    <a:masterClrMapping/>
  </p:clrMapOvr>
  <p:transition>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AFDA60-12E8-4DA5-9BD5-BC3833AE105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30B9B9A-69AA-4D19-9BC7-9EDD85593165}"/>
              </a:ext>
            </a:extLst>
          </p:cNvPr>
          <p:cNvSpPr>
            <a:spLocks noGrp="1"/>
          </p:cNvSpPr>
          <p:nvPr>
            <p:ph type="pic" sz="quarter" idx="11"/>
          </p:nvPr>
        </p:nvSpPr>
        <p:spPr/>
      </p:sp>
      <p:sp>
        <p:nvSpPr>
          <p:cNvPr id="4" name="Title 3">
            <a:extLst>
              <a:ext uri="{FF2B5EF4-FFF2-40B4-BE49-F238E27FC236}">
                <a16:creationId xmlns:a16="http://schemas.microsoft.com/office/drawing/2014/main" id="{4E7B77E9-A247-4776-AD1B-6F8E2B1C07BC}"/>
              </a:ext>
            </a:extLst>
          </p:cNvPr>
          <p:cNvSpPr>
            <a:spLocks noGrp="1"/>
          </p:cNvSpPr>
          <p:nvPr>
            <p:ph type="title"/>
          </p:nvPr>
        </p:nvSpPr>
        <p:spPr>
          <a:xfrm>
            <a:off x="467547" y="410829"/>
            <a:ext cx="5472605" cy="246221"/>
          </a:xfrm>
        </p:spPr>
        <p:txBody>
          <a:bodyPr/>
          <a:lstStyle/>
          <a:p>
            <a:r>
              <a:rPr lang="en-GB" dirty="0"/>
              <a:t>Function types</a:t>
            </a:r>
          </a:p>
        </p:txBody>
      </p:sp>
      <p:sp>
        <p:nvSpPr>
          <p:cNvPr id="5" name="Content Placeholder 4">
            <a:extLst>
              <a:ext uri="{FF2B5EF4-FFF2-40B4-BE49-F238E27FC236}">
                <a16:creationId xmlns:a16="http://schemas.microsoft.com/office/drawing/2014/main" id="{F63EE59D-844B-468F-BC7E-8714DB5DE752}"/>
              </a:ext>
            </a:extLst>
          </p:cNvPr>
          <p:cNvSpPr>
            <a:spLocks noGrp="1"/>
          </p:cNvSpPr>
          <p:nvPr>
            <p:ph sz="half" idx="16"/>
          </p:nvPr>
        </p:nvSpPr>
        <p:spPr/>
        <p:txBody>
          <a:bodyPr/>
          <a:lstStyle/>
          <a:p>
            <a:r>
              <a:rPr lang="en-GB" dirty="0"/>
              <a:t>Every function also has type inference</a:t>
            </a:r>
          </a:p>
          <a:p>
            <a:r>
              <a:rPr lang="en-GB" dirty="0"/>
              <a:t>The type is declared just before the function itself, with the function name succeeded by a double colon and the type signature</a:t>
            </a:r>
          </a:p>
          <a:p>
            <a:r>
              <a:rPr lang="en-GB" dirty="0"/>
              <a:t>It is good practice to supply a signature except </a:t>
            </a:r>
          </a:p>
          <a:p>
            <a:r>
              <a:rPr lang="en-GB" dirty="0"/>
              <a:t>The type signature is like this:</a:t>
            </a:r>
          </a:p>
          <a:p>
            <a:pPr lvl="1"/>
            <a:r>
              <a:rPr lang="en-GB" i="1" dirty="0" err="1"/>
              <a:t>functionname</a:t>
            </a:r>
            <a:r>
              <a:rPr lang="en-GB" dirty="0"/>
              <a:t> :: Int -&gt; Int -&gt; Int</a:t>
            </a:r>
          </a:p>
          <a:p>
            <a:r>
              <a:rPr lang="en-GB" dirty="0"/>
              <a:t>The last type is the return type</a:t>
            </a:r>
          </a:p>
        </p:txBody>
      </p:sp>
      <p:pic>
        <p:nvPicPr>
          <p:cNvPr id="7" name="Content Placeholder 6">
            <a:extLst>
              <a:ext uri="{FF2B5EF4-FFF2-40B4-BE49-F238E27FC236}">
                <a16:creationId xmlns:a16="http://schemas.microsoft.com/office/drawing/2014/main" id="{9049B102-47B8-4DD3-8B2C-5556B61EB223}"/>
              </a:ext>
            </a:extLst>
          </p:cNvPr>
          <p:cNvPicPr>
            <a:picLocks noGrp="1" noChangeAspect="1"/>
          </p:cNvPicPr>
          <p:nvPr>
            <p:ph sz="half" idx="17"/>
          </p:nvPr>
        </p:nvPicPr>
        <p:blipFill>
          <a:blip r:embed="rId2"/>
          <a:stretch>
            <a:fillRect/>
          </a:stretch>
        </p:blipFill>
        <p:spPr>
          <a:xfrm>
            <a:off x="4572000" y="1368319"/>
            <a:ext cx="3824288" cy="542140"/>
          </a:xfrm>
          <a:prstGeom prst="rect">
            <a:avLst/>
          </a:prstGeom>
        </p:spPr>
      </p:pic>
      <p:pic>
        <p:nvPicPr>
          <p:cNvPr id="8" name="Picture 7">
            <a:extLst>
              <a:ext uri="{FF2B5EF4-FFF2-40B4-BE49-F238E27FC236}">
                <a16:creationId xmlns:a16="http://schemas.microsoft.com/office/drawing/2014/main" id="{F31EAFF1-9958-465F-86DC-523FB870D763}"/>
              </a:ext>
            </a:extLst>
          </p:cNvPr>
          <p:cNvPicPr>
            <a:picLocks noChangeAspect="1"/>
          </p:cNvPicPr>
          <p:nvPr/>
        </p:nvPicPr>
        <p:blipFill rotWithShape="1">
          <a:blip r:embed="rId3"/>
          <a:srcRect l="842"/>
          <a:stretch/>
        </p:blipFill>
        <p:spPr>
          <a:xfrm>
            <a:off x="4579434" y="2238838"/>
            <a:ext cx="4376389" cy="1565704"/>
          </a:xfrm>
          <a:prstGeom prst="rect">
            <a:avLst/>
          </a:prstGeom>
        </p:spPr>
      </p:pic>
    </p:spTree>
    <p:extLst>
      <p:ext uri="{BB962C8B-B14F-4D97-AF65-F5344CB8AC3E}">
        <p14:creationId xmlns:p14="http://schemas.microsoft.com/office/powerpoint/2010/main" val="392975643"/>
      </p:ext>
    </p:extLst>
  </p:cSld>
  <p:clrMapOvr>
    <a:masterClrMapping/>
  </p:clrMapOvr>
  <p:transition>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B0E5CE8-01D2-4BBD-A87E-382F0E21845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F54930FE-CE66-40F6-82DA-7034527440EE}"/>
              </a:ext>
            </a:extLst>
          </p:cNvPr>
          <p:cNvSpPr>
            <a:spLocks noGrp="1"/>
          </p:cNvSpPr>
          <p:nvPr>
            <p:ph type="pic" sz="quarter" idx="11"/>
          </p:nvPr>
        </p:nvSpPr>
        <p:spPr/>
      </p:sp>
      <p:sp>
        <p:nvSpPr>
          <p:cNvPr id="4" name="Title 3">
            <a:extLst>
              <a:ext uri="{FF2B5EF4-FFF2-40B4-BE49-F238E27FC236}">
                <a16:creationId xmlns:a16="http://schemas.microsoft.com/office/drawing/2014/main" id="{0EF0C082-9404-45B5-B87B-250D28C8E48C}"/>
              </a:ext>
            </a:extLst>
          </p:cNvPr>
          <p:cNvSpPr>
            <a:spLocks noGrp="1"/>
          </p:cNvSpPr>
          <p:nvPr>
            <p:ph type="title"/>
          </p:nvPr>
        </p:nvSpPr>
        <p:spPr>
          <a:xfrm>
            <a:off x="467547" y="410829"/>
            <a:ext cx="5472605" cy="246221"/>
          </a:xfrm>
        </p:spPr>
        <p:txBody>
          <a:bodyPr/>
          <a:lstStyle/>
          <a:p>
            <a:r>
              <a:rPr lang="en-GB" dirty="0"/>
              <a:t>Curried Functions #1</a:t>
            </a:r>
          </a:p>
        </p:txBody>
      </p:sp>
      <p:sp>
        <p:nvSpPr>
          <p:cNvPr id="5" name="Content Placeholder 4">
            <a:extLst>
              <a:ext uri="{FF2B5EF4-FFF2-40B4-BE49-F238E27FC236}">
                <a16:creationId xmlns:a16="http://schemas.microsoft.com/office/drawing/2014/main" id="{3A08D69C-11CB-4231-995D-FCC8AB9898F4}"/>
              </a:ext>
            </a:extLst>
          </p:cNvPr>
          <p:cNvSpPr>
            <a:spLocks noGrp="1"/>
          </p:cNvSpPr>
          <p:nvPr>
            <p:ph sz="half" idx="16"/>
          </p:nvPr>
        </p:nvSpPr>
        <p:spPr/>
        <p:txBody>
          <a:bodyPr/>
          <a:lstStyle/>
          <a:p>
            <a:r>
              <a:rPr lang="en-GB" dirty="0"/>
              <a:t>Functions can receive parameters in two ways:</a:t>
            </a:r>
          </a:p>
          <a:p>
            <a:pPr lvl="1"/>
            <a:r>
              <a:rPr lang="en-GB" dirty="0"/>
              <a:t>All at one time in a tuple, (a, b, c)</a:t>
            </a:r>
          </a:p>
          <a:p>
            <a:pPr lvl="1"/>
            <a:r>
              <a:rPr lang="en-GB" dirty="0"/>
              <a:t>One by one, a b c</a:t>
            </a:r>
          </a:p>
          <a:p>
            <a:r>
              <a:rPr lang="en-GB" dirty="0"/>
              <a:t>Although the function can see all of the parameters, the function binds closest to the leftmost parameter</a:t>
            </a:r>
          </a:p>
          <a:p>
            <a:r>
              <a:rPr lang="en-GB" dirty="0"/>
              <a:t>f a b is really (f a) b</a:t>
            </a:r>
          </a:p>
          <a:p>
            <a:r>
              <a:rPr lang="en-GB" dirty="0"/>
              <a:t>Hence String -&gt; Int -&gt; Int, really means String -&gt; (Int -&gt; Int), a function takes a string and returns a function of type int -&gt; int</a:t>
            </a:r>
          </a:p>
        </p:txBody>
      </p:sp>
      <p:pic>
        <p:nvPicPr>
          <p:cNvPr id="7" name="Content Placeholder 6">
            <a:extLst>
              <a:ext uri="{FF2B5EF4-FFF2-40B4-BE49-F238E27FC236}">
                <a16:creationId xmlns:a16="http://schemas.microsoft.com/office/drawing/2014/main" id="{F991C0E1-7A68-4480-81A1-8CBD197B59D1}"/>
              </a:ext>
            </a:extLst>
          </p:cNvPr>
          <p:cNvPicPr>
            <a:picLocks noGrp="1" noChangeAspect="1"/>
          </p:cNvPicPr>
          <p:nvPr>
            <p:ph sz="half" idx="17"/>
          </p:nvPr>
        </p:nvPicPr>
        <p:blipFill>
          <a:blip r:embed="rId2"/>
          <a:stretch>
            <a:fillRect/>
          </a:stretch>
        </p:blipFill>
        <p:spPr>
          <a:xfrm>
            <a:off x="4836319" y="1359414"/>
            <a:ext cx="3295650" cy="504825"/>
          </a:xfrm>
          <a:prstGeom prst="rect">
            <a:avLst/>
          </a:prstGeom>
        </p:spPr>
      </p:pic>
      <p:pic>
        <p:nvPicPr>
          <p:cNvPr id="8" name="Picture 7">
            <a:extLst>
              <a:ext uri="{FF2B5EF4-FFF2-40B4-BE49-F238E27FC236}">
                <a16:creationId xmlns:a16="http://schemas.microsoft.com/office/drawing/2014/main" id="{62D55BF0-48A7-4356-856C-E35BA6A396C6}"/>
              </a:ext>
            </a:extLst>
          </p:cNvPr>
          <p:cNvPicPr>
            <a:picLocks noChangeAspect="1"/>
          </p:cNvPicPr>
          <p:nvPr/>
        </p:nvPicPr>
        <p:blipFill rotWithShape="1">
          <a:blip r:embed="rId3"/>
          <a:srcRect l="1190"/>
          <a:stretch/>
        </p:blipFill>
        <p:spPr>
          <a:xfrm>
            <a:off x="4865299" y="2202937"/>
            <a:ext cx="3124694" cy="1933575"/>
          </a:xfrm>
          <a:prstGeom prst="rect">
            <a:avLst/>
          </a:prstGeom>
        </p:spPr>
      </p:pic>
    </p:spTree>
    <p:extLst>
      <p:ext uri="{BB962C8B-B14F-4D97-AF65-F5344CB8AC3E}">
        <p14:creationId xmlns:p14="http://schemas.microsoft.com/office/powerpoint/2010/main" val="1701944026"/>
      </p:ext>
    </p:extLst>
  </p:cSld>
  <p:clrMapOvr>
    <a:masterClrMapping/>
  </p:clrMapOvr>
  <p:transition>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1423CB0-9EDB-4007-BAF9-9E7B6AA7D7E1}"/>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69FA380E-5BF1-4EAC-AABE-D37CBDEF2EA0}"/>
              </a:ext>
            </a:extLst>
          </p:cNvPr>
          <p:cNvSpPr>
            <a:spLocks noGrp="1"/>
          </p:cNvSpPr>
          <p:nvPr>
            <p:ph type="pic" sz="quarter" idx="11"/>
          </p:nvPr>
        </p:nvSpPr>
        <p:spPr/>
      </p:sp>
      <p:sp>
        <p:nvSpPr>
          <p:cNvPr id="4" name="Title 3">
            <a:extLst>
              <a:ext uri="{FF2B5EF4-FFF2-40B4-BE49-F238E27FC236}">
                <a16:creationId xmlns:a16="http://schemas.microsoft.com/office/drawing/2014/main" id="{A839B1F4-61CA-499A-9112-0ADFF1DC1954}"/>
              </a:ext>
            </a:extLst>
          </p:cNvPr>
          <p:cNvSpPr>
            <a:spLocks noGrp="1"/>
          </p:cNvSpPr>
          <p:nvPr>
            <p:ph type="title"/>
          </p:nvPr>
        </p:nvSpPr>
        <p:spPr>
          <a:xfrm>
            <a:off x="467547" y="410829"/>
            <a:ext cx="5472605" cy="246221"/>
          </a:xfrm>
        </p:spPr>
        <p:txBody>
          <a:bodyPr/>
          <a:lstStyle/>
          <a:p>
            <a:r>
              <a:rPr lang="en-GB" dirty="0"/>
              <a:t>Curried functions #2</a:t>
            </a:r>
          </a:p>
        </p:txBody>
      </p:sp>
      <p:sp>
        <p:nvSpPr>
          <p:cNvPr id="5" name="Content Placeholder 4">
            <a:extLst>
              <a:ext uri="{FF2B5EF4-FFF2-40B4-BE49-F238E27FC236}">
                <a16:creationId xmlns:a16="http://schemas.microsoft.com/office/drawing/2014/main" id="{A957864F-FC55-4DC4-95A7-F83C62CE84B8}"/>
              </a:ext>
            </a:extLst>
          </p:cNvPr>
          <p:cNvSpPr>
            <a:spLocks noGrp="1"/>
          </p:cNvSpPr>
          <p:nvPr>
            <p:ph sz="half" idx="16"/>
          </p:nvPr>
        </p:nvSpPr>
        <p:spPr/>
        <p:txBody>
          <a:bodyPr/>
          <a:lstStyle/>
          <a:p>
            <a:r>
              <a:rPr lang="en-GB" dirty="0"/>
              <a:t>When a function is curried, the function binds closer to the item which follows it and which is separated by a space</a:t>
            </a:r>
          </a:p>
          <a:p>
            <a:r>
              <a:rPr lang="en-GB" dirty="0"/>
              <a:t>The new curried function is then applied to the next item, and so on</a:t>
            </a:r>
          </a:p>
          <a:p>
            <a:r>
              <a:rPr lang="en-GB" dirty="0"/>
              <a:t>An optimising compiler may well optimise it back to a single function</a:t>
            </a:r>
          </a:p>
          <a:p>
            <a:endParaRPr lang="en-GB" dirty="0"/>
          </a:p>
        </p:txBody>
      </p:sp>
      <p:sp>
        <p:nvSpPr>
          <p:cNvPr id="8" name="TextBox 7">
            <a:extLst>
              <a:ext uri="{FF2B5EF4-FFF2-40B4-BE49-F238E27FC236}">
                <a16:creationId xmlns:a16="http://schemas.microsoft.com/office/drawing/2014/main" id="{C404BAE6-FF95-47F1-BA66-C5A476EB675D}"/>
              </a:ext>
            </a:extLst>
          </p:cNvPr>
          <p:cNvSpPr txBox="1"/>
          <p:nvPr/>
        </p:nvSpPr>
        <p:spPr>
          <a:xfrm>
            <a:off x="5285678" y="1821366"/>
            <a:ext cx="2660215" cy="492443"/>
          </a:xfrm>
          <a:prstGeom prst="rect">
            <a:avLst/>
          </a:prstGeom>
          <a:noFill/>
        </p:spPr>
        <p:txBody>
          <a:bodyPr wrap="none" lIns="0" tIns="0" rIns="0" bIns="0" rtlCol="0">
            <a:spAutoFit/>
          </a:bodyPr>
          <a:lstStyle/>
          <a:p>
            <a:r>
              <a:rPr lang="en-GB" sz="3200" dirty="0" err="1">
                <a:latin typeface="+mn-lt"/>
              </a:rPr>
              <a:t>myfunction</a:t>
            </a:r>
            <a:r>
              <a:rPr lang="en-GB" sz="3200" dirty="0">
                <a:latin typeface="+mn-lt"/>
              </a:rPr>
              <a:t> </a:t>
            </a:r>
            <a:r>
              <a:rPr lang="en-GB" sz="3200" dirty="0">
                <a:solidFill>
                  <a:srgbClr val="FF0000"/>
                </a:solidFill>
                <a:latin typeface="+mn-lt"/>
              </a:rPr>
              <a:t>x y</a:t>
            </a:r>
          </a:p>
        </p:txBody>
      </p:sp>
      <p:sp>
        <p:nvSpPr>
          <p:cNvPr id="9" name="Rectangle 8">
            <a:extLst>
              <a:ext uri="{FF2B5EF4-FFF2-40B4-BE49-F238E27FC236}">
                <a16:creationId xmlns:a16="http://schemas.microsoft.com/office/drawing/2014/main" id="{60CDA0B8-3CB7-45F0-A1B3-06928488CC7F}"/>
              </a:ext>
            </a:extLst>
          </p:cNvPr>
          <p:cNvSpPr/>
          <p:nvPr/>
        </p:nvSpPr>
        <p:spPr>
          <a:xfrm>
            <a:off x="5218770" y="1880267"/>
            <a:ext cx="2439329" cy="4335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DD159FF5-25E2-4872-9593-E13F06B37597}"/>
              </a:ext>
            </a:extLst>
          </p:cNvPr>
          <p:cNvSpPr/>
          <p:nvPr/>
        </p:nvSpPr>
        <p:spPr>
          <a:xfrm>
            <a:off x="5862382" y="2518637"/>
            <a:ext cx="335280" cy="481738"/>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C5F6F40-1CE6-4C60-90AC-72019553742F}"/>
              </a:ext>
            </a:extLst>
          </p:cNvPr>
          <p:cNvSpPr txBox="1"/>
          <p:nvPr/>
        </p:nvSpPr>
        <p:spPr>
          <a:xfrm>
            <a:off x="5285678" y="3093829"/>
            <a:ext cx="2717924" cy="492443"/>
          </a:xfrm>
          <a:prstGeom prst="rect">
            <a:avLst/>
          </a:prstGeom>
          <a:noFill/>
        </p:spPr>
        <p:txBody>
          <a:bodyPr wrap="none" lIns="0" tIns="0" rIns="0" bIns="0" rtlCol="0">
            <a:spAutoFit/>
          </a:bodyPr>
          <a:lstStyle/>
          <a:p>
            <a:r>
              <a:rPr lang="en-GB" sz="3200" dirty="0" err="1">
                <a:latin typeface="+mn-lt"/>
              </a:rPr>
              <a:t>myfunction_x</a:t>
            </a:r>
            <a:r>
              <a:rPr lang="en-GB" sz="3200" dirty="0">
                <a:solidFill>
                  <a:srgbClr val="FF0000"/>
                </a:solidFill>
                <a:latin typeface="+mn-lt"/>
              </a:rPr>
              <a:t> y</a:t>
            </a:r>
          </a:p>
        </p:txBody>
      </p:sp>
      <p:sp>
        <p:nvSpPr>
          <p:cNvPr id="12" name="Rectangle 11">
            <a:extLst>
              <a:ext uri="{FF2B5EF4-FFF2-40B4-BE49-F238E27FC236}">
                <a16:creationId xmlns:a16="http://schemas.microsoft.com/office/drawing/2014/main" id="{00FD8DE5-088E-4461-A4EA-74B5AEF9BDF6}"/>
              </a:ext>
            </a:extLst>
          </p:cNvPr>
          <p:cNvSpPr/>
          <p:nvPr/>
        </p:nvSpPr>
        <p:spPr>
          <a:xfrm>
            <a:off x="5218770" y="3152730"/>
            <a:ext cx="2782230" cy="4335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3BE7ADB-2580-44BD-80A3-9C51AEB57360}"/>
              </a:ext>
            </a:extLst>
          </p:cNvPr>
          <p:cNvSpPr txBox="1"/>
          <p:nvPr/>
        </p:nvSpPr>
        <p:spPr>
          <a:xfrm>
            <a:off x="6271501" y="1528418"/>
            <a:ext cx="1386598" cy="246221"/>
          </a:xfrm>
          <a:prstGeom prst="rect">
            <a:avLst/>
          </a:prstGeom>
          <a:noFill/>
        </p:spPr>
        <p:txBody>
          <a:bodyPr wrap="none" lIns="0" tIns="0" rIns="0" bIns="0" rtlCol="0">
            <a:spAutoFit/>
          </a:bodyPr>
          <a:lstStyle/>
          <a:p>
            <a:r>
              <a:rPr lang="en-GB" sz="1600" dirty="0">
                <a:latin typeface="+mn-lt"/>
              </a:rPr>
              <a:t>Int -&gt; Int -&gt; Int</a:t>
            </a:r>
          </a:p>
        </p:txBody>
      </p:sp>
      <p:sp>
        <p:nvSpPr>
          <p:cNvPr id="14" name="TextBox 13">
            <a:extLst>
              <a:ext uri="{FF2B5EF4-FFF2-40B4-BE49-F238E27FC236}">
                <a16:creationId xmlns:a16="http://schemas.microsoft.com/office/drawing/2014/main" id="{D0216869-6796-4490-9738-52BC0662E67C}"/>
              </a:ext>
            </a:extLst>
          </p:cNvPr>
          <p:cNvSpPr txBox="1"/>
          <p:nvPr/>
        </p:nvSpPr>
        <p:spPr>
          <a:xfrm>
            <a:off x="6595946" y="2855392"/>
            <a:ext cx="1511632" cy="246221"/>
          </a:xfrm>
          <a:prstGeom prst="rect">
            <a:avLst/>
          </a:prstGeom>
          <a:noFill/>
        </p:spPr>
        <p:txBody>
          <a:bodyPr wrap="none" lIns="0" tIns="0" rIns="0" bIns="0" rtlCol="0">
            <a:spAutoFit/>
          </a:bodyPr>
          <a:lstStyle/>
          <a:p>
            <a:r>
              <a:rPr lang="en-GB" sz="1600" dirty="0">
                <a:latin typeface="+mn-lt"/>
              </a:rPr>
              <a:t>Int -&gt; (Int -&gt; Int)</a:t>
            </a:r>
          </a:p>
        </p:txBody>
      </p:sp>
    </p:spTree>
    <p:extLst>
      <p:ext uri="{BB962C8B-B14F-4D97-AF65-F5344CB8AC3E}">
        <p14:creationId xmlns:p14="http://schemas.microsoft.com/office/powerpoint/2010/main" val="3401807432"/>
      </p:ext>
    </p:extLst>
  </p:cSld>
  <p:clrMapOvr>
    <a:masterClrMapping/>
  </p:clrMapOvr>
  <p:transition>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82228B1-F7CB-4E04-8854-DA34153D8239}"/>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EED370B-8C79-4C9E-8C72-2F301506215C}"/>
              </a:ext>
            </a:extLst>
          </p:cNvPr>
          <p:cNvSpPr>
            <a:spLocks noGrp="1"/>
          </p:cNvSpPr>
          <p:nvPr>
            <p:ph type="pic" sz="quarter" idx="11"/>
          </p:nvPr>
        </p:nvSpPr>
        <p:spPr/>
      </p:sp>
      <p:sp>
        <p:nvSpPr>
          <p:cNvPr id="4" name="Title 3">
            <a:extLst>
              <a:ext uri="{FF2B5EF4-FFF2-40B4-BE49-F238E27FC236}">
                <a16:creationId xmlns:a16="http://schemas.microsoft.com/office/drawing/2014/main" id="{718CC5FD-01B6-4CE1-A3B2-65F50EE9D974}"/>
              </a:ext>
            </a:extLst>
          </p:cNvPr>
          <p:cNvSpPr>
            <a:spLocks noGrp="1"/>
          </p:cNvSpPr>
          <p:nvPr>
            <p:ph type="title"/>
          </p:nvPr>
        </p:nvSpPr>
        <p:spPr>
          <a:xfrm>
            <a:off x="467547" y="410829"/>
            <a:ext cx="3710443" cy="246221"/>
          </a:xfrm>
        </p:spPr>
        <p:txBody>
          <a:bodyPr/>
          <a:lstStyle/>
          <a:p>
            <a:r>
              <a:rPr lang="en-GB" dirty="0"/>
              <a:t>Function Composition #1</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0F3790E-D3C4-4152-B0BC-BDA4F4A4A437}"/>
                  </a:ext>
                </a:extLst>
              </p:cNvPr>
              <p:cNvSpPr>
                <a:spLocks noGrp="1"/>
              </p:cNvSpPr>
              <p:nvPr>
                <p:ph sz="half" idx="16"/>
              </p:nvPr>
            </p:nvSpPr>
            <p:spPr/>
            <p:txBody>
              <a:bodyPr/>
              <a:lstStyle/>
              <a:p>
                <a:r>
                  <a:rPr lang="en-GB" dirty="0"/>
                  <a:t>It is possible to use one function on another function</a:t>
                </a:r>
              </a:p>
              <a:p>
                <a:r>
                  <a:rPr lang="en-GB" dirty="0"/>
                  <a:t>The output type of the second function must match the input type of the first function, and is applied right to left</a:t>
                </a:r>
              </a:p>
              <a:p>
                <a:r>
                  <a:rPr lang="en-GB" dirty="0"/>
                  <a:t>In maths f(g(x)) is written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𝑓</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𝑔</m:t>
                        </m:r>
                      </m:e>
                    </m:d>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𝑥</m:t>
                        </m:r>
                      </m:e>
                    </m:d>
                  </m:oMath>
                </a14:m>
                <a:r>
                  <a:rPr lang="en-GB" b="0" dirty="0">
                    <a:ea typeface="Cambria Math" panose="02040503050406030204" pitchFamily="18" charset="0"/>
                  </a:rPr>
                  <a:t>, where </a:t>
                </a:r>
                <a14:m>
                  <m:oMath xmlns:m="http://schemas.openxmlformats.org/officeDocument/2006/math">
                    <m:r>
                      <a:rPr lang="en-GB" b="0" i="1" smtClean="0">
                        <a:latin typeface="Cambria Math" panose="02040503050406030204" pitchFamily="18" charset="0"/>
                        <a:ea typeface="Cambria Math" panose="02040503050406030204" pitchFamily="18" charset="0"/>
                      </a:rPr>
                      <m:t>∘</m:t>
                    </m:r>
                  </m:oMath>
                </a14:m>
                <a:r>
                  <a:rPr lang="en-GB" b="0" dirty="0">
                    <a:ea typeface="Cambria Math" panose="02040503050406030204" pitchFamily="18" charset="0"/>
                  </a:rPr>
                  <a:t> is called the Composite Operator</a:t>
                </a:r>
              </a:p>
              <a:p>
                <a:r>
                  <a:rPr lang="en-GB" dirty="0"/>
                  <a:t>In Haskell, this is written (f . g)</a:t>
                </a:r>
              </a:p>
            </p:txBody>
          </p:sp>
        </mc:Choice>
        <mc:Fallback xmlns="">
          <p:sp>
            <p:nvSpPr>
              <p:cNvPr id="5" name="Content Placeholder 4">
                <a:extLst>
                  <a:ext uri="{FF2B5EF4-FFF2-40B4-BE49-F238E27FC236}">
                    <a16:creationId xmlns:a16="http://schemas.microsoft.com/office/drawing/2014/main" id="{F0F3790E-D3C4-4152-B0BC-BDA4F4A4A437}"/>
                  </a:ext>
                </a:extLst>
              </p:cNvPr>
              <p:cNvSpPr>
                <a:spLocks noGrp="1" noRot="1" noChangeAspect="1" noMove="1" noResize="1" noEditPoints="1" noAdjustHandles="1" noChangeArrowheads="1" noChangeShapeType="1" noTextEdit="1"/>
              </p:cNvSpPr>
              <p:nvPr>
                <p:ph sz="half" idx="16"/>
              </p:nvPr>
            </p:nvSpPr>
            <p:spPr>
              <a:blipFill>
                <a:blip r:embed="rId2"/>
                <a:stretch>
                  <a:fillRect l="-3035" t="-1797" r="-2875"/>
                </a:stretch>
              </a:blipFill>
            </p:spPr>
            <p:txBody>
              <a:bodyPr/>
              <a:lstStyle/>
              <a:p>
                <a:r>
                  <a:rPr lang="en-GB">
                    <a:noFill/>
                  </a:rPr>
                  <a:t> </a:t>
                </a:r>
              </a:p>
            </p:txBody>
          </p:sp>
        </mc:Fallback>
      </mc:AlternateContent>
      <p:pic>
        <p:nvPicPr>
          <p:cNvPr id="7" name="Content Placeholder 6">
            <a:extLst>
              <a:ext uri="{FF2B5EF4-FFF2-40B4-BE49-F238E27FC236}">
                <a16:creationId xmlns:a16="http://schemas.microsoft.com/office/drawing/2014/main" id="{FE8278C6-D22C-49EF-B4B2-4474FE41043F}"/>
              </a:ext>
            </a:extLst>
          </p:cNvPr>
          <p:cNvPicPr>
            <a:picLocks noGrp="1" noChangeAspect="1"/>
          </p:cNvPicPr>
          <p:nvPr>
            <p:ph sz="half" idx="17"/>
          </p:nvPr>
        </p:nvPicPr>
        <p:blipFill rotWithShape="1">
          <a:blip r:embed="rId3"/>
          <a:srcRect l="1361" t="35355"/>
          <a:stretch/>
        </p:blipFill>
        <p:spPr>
          <a:xfrm>
            <a:off x="4624038" y="1330717"/>
            <a:ext cx="3772249" cy="739053"/>
          </a:xfrm>
          <a:prstGeom prst="rect">
            <a:avLst/>
          </a:prstGeom>
        </p:spPr>
      </p:pic>
    </p:spTree>
    <p:extLst>
      <p:ext uri="{BB962C8B-B14F-4D97-AF65-F5344CB8AC3E}">
        <p14:creationId xmlns:p14="http://schemas.microsoft.com/office/powerpoint/2010/main" val="3102827970"/>
      </p:ext>
    </p:extLst>
  </p:cSld>
  <p:clrMapOvr>
    <a:masterClrMapping/>
  </p:clrMapOvr>
  <p:transition>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82228B1-F7CB-4E04-8854-DA34153D8239}"/>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EED370B-8C79-4C9E-8C72-2F301506215C}"/>
              </a:ext>
            </a:extLst>
          </p:cNvPr>
          <p:cNvSpPr>
            <a:spLocks noGrp="1"/>
          </p:cNvSpPr>
          <p:nvPr>
            <p:ph type="pic" sz="quarter" idx="11"/>
          </p:nvPr>
        </p:nvSpPr>
        <p:spPr/>
      </p:sp>
      <p:sp>
        <p:nvSpPr>
          <p:cNvPr id="4" name="Title 3">
            <a:extLst>
              <a:ext uri="{FF2B5EF4-FFF2-40B4-BE49-F238E27FC236}">
                <a16:creationId xmlns:a16="http://schemas.microsoft.com/office/drawing/2014/main" id="{718CC5FD-01B6-4CE1-A3B2-65F50EE9D974}"/>
              </a:ext>
            </a:extLst>
          </p:cNvPr>
          <p:cNvSpPr>
            <a:spLocks noGrp="1"/>
          </p:cNvSpPr>
          <p:nvPr>
            <p:ph type="title"/>
          </p:nvPr>
        </p:nvSpPr>
        <p:spPr>
          <a:xfrm>
            <a:off x="467547" y="410829"/>
            <a:ext cx="3710443" cy="246221"/>
          </a:xfrm>
        </p:spPr>
        <p:txBody>
          <a:bodyPr/>
          <a:lstStyle/>
          <a:p>
            <a:r>
              <a:rPr lang="en-GB" dirty="0"/>
              <a:t>Function Composition #2</a:t>
            </a:r>
          </a:p>
        </p:txBody>
      </p:sp>
      <p:sp>
        <p:nvSpPr>
          <p:cNvPr id="5" name="Content Placeholder 4">
            <a:extLst>
              <a:ext uri="{FF2B5EF4-FFF2-40B4-BE49-F238E27FC236}">
                <a16:creationId xmlns:a16="http://schemas.microsoft.com/office/drawing/2014/main" id="{F0F3790E-D3C4-4152-B0BC-BDA4F4A4A437}"/>
              </a:ext>
            </a:extLst>
          </p:cNvPr>
          <p:cNvSpPr>
            <a:spLocks noGrp="1"/>
          </p:cNvSpPr>
          <p:nvPr>
            <p:ph sz="half" idx="16"/>
          </p:nvPr>
        </p:nvSpPr>
        <p:spPr/>
        <p:txBody>
          <a:bodyPr/>
          <a:lstStyle/>
          <a:p>
            <a:r>
              <a:rPr lang="en-GB" dirty="0"/>
              <a:t>There are two ways of doing function composition</a:t>
            </a:r>
          </a:p>
          <a:p>
            <a:pPr lvl="1"/>
            <a:r>
              <a:rPr lang="en-GB" dirty="0" err="1"/>
              <a:t>func</a:t>
            </a:r>
            <a:r>
              <a:rPr lang="en-GB" dirty="0"/>
              <a:t> x = f . g x</a:t>
            </a:r>
          </a:p>
          <a:p>
            <a:pPr lvl="1"/>
            <a:r>
              <a:rPr lang="en-GB" dirty="0" err="1"/>
              <a:t>func</a:t>
            </a:r>
            <a:r>
              <a:rPr lang="en-GB" dirty="0"/>
              <a:t> x = (f . g) x</a:t>
            </a:r>
          </a:p>
          <a:p>
            <a:r>
              <a:rPr lang="en-GB" dirty="0"/>
              <a:t>What we want to do is combine f and g, and then apply this to x</a:t>
            </a:r>
          </a:p>
          <a:p>
            <a:r>
              <a:rPr lang="en-GB" dirty="0"/>
              <a:t>However, function application is greedy and in the first case f is combined with g x instead, an error</a:t>
            </a:r>
          </a:p>
          <a:p>
            <a:r>
              <a:rPr lang="en-GB" dirty="0"/>
              <a:t>Point free syntax, </a:t>
            </a:r>
            <a:r>
              <a:rPr lang="en-GB" dirty="0" err="1"/>
              <a:t>func</a:t>
            </a:r>
            <a:r>
              <a:rPr lang="en-GB" dirty="0"/>
              <a:t> = f .g, avoids this problem</a:t>
            </a:r>
          </a:p>
        </p:txBody>
      </p:sp>
      <p:pic>
        <p:nvPicPr>
          <p:cNvPr id="14" name="Content Placeholder 13">
            <a:extLst>
              <a:ext uri="{FF2B5EF4-FFF2-40B4-BE49-F238E27FC236}">
                <a16:creationId xmlns:a16="http://schemas.microsoft.com/office/drawing/2014/main" id="{14EA3973-42F4-4D20-8239-40ABB1792A7A}"/>
              </a:ext>
            </a:extLst>
          </p:cNvPr>
          <p:cNvPicPr>
            <a:picLocks noGrp="1" noChangeAspect="1"/>
          </p:cNvPicPr>
          <p:nvPr>
            <p:ph sz="half" idx="17"/>
          </p:nvPr>
        </p:nvPicPr>
        <p:blipFill>
          <a:blip r:embed="rId2"/>
          <a:stretch>
            <a:fillRect/>
          </a:stretch>
        </p:blipFill>
        <p:spPr>
          <a:xfrm>
            <a:off x="4572000" y="1337570"/>
            <a:ext cx="3824288" cy="2521639"/>
          </a:xfrm>
        </p:spPr>
      </p:pic>
    </p:spTree>
    <p:extLst>
      <p:ext uri="{BB962C8B-B14F-4D97-AF65-F5344CB8AC3E}">
        <p14:creationId xmlns:p14="http://schemas.microsoft.com/office/powerpoint/2010/main" val="786075651"/>
      </p:ext>
    </p:extLst>
  </p:cSld>
  <p:clrMapOvr>
    <a:masterClrMapping/>
  </p:clrMapOvr>
  <p:transition>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53C493E-ABF7-4CE3-BE25-90EF08629194}"/>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C33EA66-27E4-4644-9AC8-FD4E308939F0}"/>
              </a:ext>
            </a:extLst>
          </p:cNvPr>
          <p:cNvSpPr>
            <a:spLocks noGrp="1"/>
          </p:cNvSpPr>
          <p:nvPr>
            <p:ph type="pic" sz="quarter" idx="11"/>
          </p:nvPr>
        </p:nvSpPr>
        <p:spPr/>
      </p:sp>
      <p:sp>
        <p:nvSpPr>
          <p:cNvPr id="4" name="Title 3">
            <a:extLst>
              <a:ext uri="{FF2B5EF4-FFF2-40B4-BE49-F238E27FC236}">
                <a16:creationId xmlns:a16="http://schemas.microsoft.com/office/drawing/2014/main" id="{1AB7BC12-DA65-4E93-8CC2-0F9F075F492A}"/>
              </a:ext>
            </a:extLst>
          </p:cNvPr>
          <p:cNvSpPr>
            <a:spLocks noGrp="1"/>
          </p:cNvSpPr>
          <p:nvPr>
            <p:ph type="title"/>
          </p:nvPr>
        </p:nvSpPr>
        <p:spPr>
          <a:xfrm>
            <a:off x="467547" y="410829"/>
            <a:ext cx="5472605" cy="246221"/>
          </a:xfrm>
        </p:spPr>
        <p:txBody>
          <a:bodyPr/>
          <a:lstStyle/>
          <a:p>
            <a:r>
              <a:rPr lang="en-GB" dirty="0"/>
              <a:t>Partial Function</a:t>
            </a:r>
          </a:p>
        </p:txBody>
      </p:sp>
      <p:sp>
        <p:nvSpPr>
          <p:cNvPr id="5" name="Content Placeholder 4">
            <a:extLst>
              <a:ext uri="{FF2B5EF4-FFF2-40B4-BE49-F238E27FC236}">
                <a16:creationId xmlns:a16="http://schemas.microsoft.com/office/drawing/2014/main" id="{719DB0C7-F8A2-4462-8D01-8092E2CA7FC1}"/>
              </a:ext>
            </a:extLst>
          </p:cNvPr>
          <p:cNvSpPr>
            <a:spLocks noGrp="1"/>
          </p:cNvSpPr>
          <p:nvPr>
            <p:ph sz="half" idx="16"/>
          </p:nvPr>
        </p:nvSpPr>
        <p:spPr/>
        <p:txBody>
          <a:bodyPr/>
          <a:lstStyle/>
          <a:p>
            <a:r>
              <a:rPr lang="en-GB" dirty="0"/>
              <a:t>A partial function is one where the function only works for some values</a:t>
            </a:r>
          </a:p>
          <a:p>
            <a:r>
              <a:rPr lang="en-GB" dirty="0"/>
              <a:t>This factorial function doesn’t work for negative values, and is partial</a:t>
            </a:r>
          </a:p>
          <a:p>
            <a:pPr lvl="1"/>
            <a:r>
              <a:rPr lang="en-GB" dirty="0" err="1"/>
              <a:t>fac</a:t>
            </a:r>
            <a:r>
              <a:rPr lang="en-GB" dirty="0"/>
              <a:t> 0 = 1</a:t>
            </a:r>
          </a:p>
          <a:p>
            <a:pPr lvl="1"/>
            <a:r>
              <a:rPr lang="en-GB" dirty="0" err="1"/>
              <a:t>fac</a:t>
            </a:r>
            <a:r>
              <a:rPr lang="en-GB" dirty="0"/>
              <a:t> n = n * </a:t>
            </a:r>
            <a:r>
              <a:rPr lang="en-GB" dirty="0" err="1"/>
              <a:t>fac</a:t>
            </a:r>
            <a:r>
              <a:rPr lang="en-GB" dirty="0"/>
              <a:t> (n-1)</a:t>
            </a:r>
          </a:p>
          <a:p>
            <a:r>
              <a:rPr lang="en-GB" dirty="0"/>
              <a:t>This head function doesn’t work for an empty list, and is partial</a:t>
            </a:r>
          </a:p>
          <a:p>
            <a:pPr lvl="1"/>
            <a:r>
              <a:rPr lang="en-GB" dirty="0"/>
              <a:t>head(x:_)=x</a:t>
            </a:r>
          </a:p>
          <a:p>
            <a:r>
              <a:rPr lang="en-GB" dirty="0"/>
              <a:t>Partial functions can problems later and are a problem</a:t>
            </a:r>
          </a:p>
          <a:p>
            <a:pPr lvl="1"/>
            <a:endParaRPr lang="en-GB" dirty="0"/>
          </a:p>
        </p:txBody>
      </p:sp>
      <p:pic>
        <p:nvPicPr>
          <p:cNvPr id="7" name="Content Placeholder 6">
            <a:extLst>
              <a:ext uri="{FF2B5EF4-FFF2-40B4-BE49-F238E27FC236}">
                <a16:creationId xmlns:a16="http://schemas.microsoft.com/office/drawing/2014/main" id="{2D65FB0B-F431-4015-9B45-EF2689E6981F}"/>
              </a:ext>
            </a:extLst>
          </p:cNvPr>
          <p:cNvPicPr>
            <a:picLocks noGrp="1" noChangeAspect="1"/>
          </p:cNvPicPr>
          <p:nvPr>
            <p:ph sz="half" idx="17"/>
          </p:nvPr>
        </p:nvPicPr>
        <p:blipFill rotWithShape="1">
          <a:blip r:embed="rId2"/>
          <a:srcRect l="677" r="-1"/>
          <a:stretch/>
        </p:blipFill>
        <p:spPr>
          <a:xfrm>
            <a:off x="4572000" y="1285590"/>
            <a:ext cx="4385731" cy="2320252"/>
          </a:xfrm>
          <a:prstGeom prst="rect">
            <a:avLst/>
          </a:prstGeom>
        </p:spPr>
      </p:pic>
    </p:spTree>
    <p:extLst>
      <p:ext uri="{BB962C8B-B14F-4D97-AF65-F5344CB8AC3E}">
        <p14:creationId xmlns:p14="http://schemas.microsoft.com/office/powerpoint/2010/main" val="3410059896"/>
      </p:ext>
    </p:extLst>
  </p:cSld>
  <p:clrMapOvr>
    <a:masterClrMapping/>
  </p:clrMapOvr>
  <p:transition>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DA27FA2-7093-489D-B6D3-C54BAE4EF37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746E33B4-D57B-4FF1-AE12-BB1DE9D5E666}"/>
              </a:ext>
            </a:extLst>
          </p:cNvPr>
          <p:cNvSpPr>
            <a:spLocks noGrp="1"/>
          </p:cNvSpPr>
          <p:nvPr>
            <p:ph type="pic" sz="quarter" idx="11"/>
          </p:nvPr>
        </p:nvSpPr>
        <p:spPr/>
      </p:sp>
      <p:sp>
        <p:nvSpPr>
          <p:cNvPr id="4" name="Title 3">
            <a:extLst>
              <a:ext uri="{FF2B5EF4-FFF2-40B4-BE49-F238E27FC236}">
                <a16:creationId xmlns:a16="http://schemas.microsoft.com/office/drawing/2014/main" id="{2A1BE0D8-95C1-4A30-86CD-CB3F2863D190}"/>
              </a:ext>
            </a:extLst>
          </p:cNvPr>
          <p:cNvSpPr>
            <a:spLocks noGrp="1"/>
          </p:cNvSpPr>
          <p:nvPr>
            <p:ph type="title"/>
          </p:nvPr>
        </p:nvSpPr>
        <p:spPr>
          <a:xfrm>
            <a:off x="467547" y="410829"/>
            <a:ext cx="5472605" cy="246221"/>
          </a:xfrm>
        </p:spPr>
        <p:txBody>
          <a:bodyPr/>
          <a:lstStyle/>
          <a:p>
            <a:r>
              <a:rPr lang="en-GB" dirty="0"/>
              <a:t>Lambdas</a:t>
            </a:r>
          </a:p>
        </p:txBody>
      </p:sp>
      <p:sp>
        <p:nvSpPr>
          <p:cNvPr id="5" name="Content Placeholder 4">
            <a:extLst>
              <a:ext uri="{FF2B5EF4-FFF2-40B4-BE49-F238E27FC236}">
                <a16:creationId xmlns:a16="http://schemas.microsoft.com/office/drawing/2014/main" id="{1F5EEBDD-6707-4BEE-BE81-E954AB0A787D}"/>
              </a:ext>
            </a:extLst>
          </p:cNvPr>
          <p:cNvSpPr>
            <a:spLocks noGrp="1"/>
          </p:cNvSpPr>
          <p:nvPr>
            <p:ph sz="half" idx="16"/>
          </p:nvPr>
        </p:nvSpPr>
        <p:spPr/>
        <p:txBody>
          <a:bodyPr/>
          <a:lstStyle/>
          <a:p>
            <a:r>
              <a:rPr lang="en-GB" dirty="0"/>
              <a:t>The Lambda operator is ‘\’ </a:t>
            </a:r>
          </a:p>
          <a:p>
            <a:r>
              <a:rPr lang="en-GB" dirty="0"/>
              <a:t>Lambdas are defined by using the lambda operator, the variable, and then -&gt; followed by the formula</a:t>
            </a:r>
          </a:p>
          <a:p>
            <a:r>
              <a:rPr lang="en-GB" dirty="0"/>
              <a:t>To apply it to a value or variable, or as the first parameter of map, put the lambda in parentheses</a:t>
            </a:r>
          </a:p>
        </p:txBody>
      </p:sp>
      <p:pic>
        <p:nvPicPr>
          <p:cNvPr id="10" name="Content Placeholder 6">
            <a:extLst>
              <a:ext uri="{FF2B5EF4-FFF2-40B4-BE49-F238E27FC236}">
                <a16:creationId xmlns:a16="http://schemas.microsoft.com/office/drawing/2014/main" id="{2306F469-1752-4647-9910-070AB02A1A60}"/>
              </a:ext>
            </a:extLst>
          </p:cNvPr>
          <p:cNvPicPr>
            <a:picLocks noGrp="1" noChangeAspect="1"/>
          </p:cNvPicPr>
          <p:nvPr>
            <p:ph sz="half" idx="17"/>
          </p:nvPr>
        </p:nvPicPr>
        <p:blipFill rotWithShape="1">
          <a:blip r:embed="rId2"/>
          <a:srcRect t="1766" b="-1"/>
          <a:stretch/>
        </p:blipFill>
        <p:spPr>
          <a:xfrm>
            <a:off x="4879181" y="1415586"/>
            <a:ext cx="3209925" cy="1309964"/>
          </a:xfrm>
          <a:prstGeom prst="rect">
            <a:avLst/>
          </a:prstGeom>
        </p:spPr>
      </p:pic>
    </p:spTree>
    <p:extLst>
      <p:ext uri="{BB962C8B-B14F-4D97-AF65-F5344CB8AC3E}">
        <p14:creationId xmlns:p14="http://schemas.microsoft.com/office/powerpoint/2010/main" val="3026793724"/>
      </p:ext>
    </p:extLst>
  </p:cSld>
  <p:clrMapOvr>
    <a:masterClrMapping/>
  </p:clrMapOvr>
  <p:transition>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86C3878-0A47-41AC-9BDF-9A028A6CAD0C}"/>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609D904E-F8D1-49C0-A6C8-D3427A4F21F3}"/>
              </a:ext>
            </a:extLst>
          </p:cNvPr>
          <p:cNvSpPr>
            <a:spLocks noGrp="1"/>
          </p:cNvSpPr>
          <p:nvPr>
            <p:ph type="pic" sz="quarter" idx="11"/>
          </p:nvPr>
        </p:nvSpPr>
        <p:spPr/>
      </p:sp>
      <p:sp>
        <p:nvSpPr>
          <p:cNvPr id="4" name="Title 3">
            <a:extLst>
              <a:ext uri="{FF2B5EF4-FFF2-40B4-BE49-F238E27FC236}">
                <a16:creationId xmlns:a16="http://schemas.microsoft.com/office/drawing/2014/main" id="{DB034A76-FB2B-47AB-8BA7-8440AEC67EA2}"/>
              </a:ext>
            </a:extLst>
          </p:cNvPr>
          <p:cNvSpPr>
            <a:spLocks noGrp="1"/>
          </p:cNvSpPr>
          <p:nvPr>
            <p:ph type="title"/>
          </p:nvPr>
        </p:nvSpPr>
        <p:spPr>
          <a:xfrm>
            <a:off x="467547" y="410829"/>
            <a:ext cx="5472605" cy="246221"/>
          </a:xfrm>
        </p:spPr>
        <p:txBody>
          <a:bodyPr/>
          <a:lstStyle/>
          <a:p>
            <a:r>
              <a:rPr lang="en-GB" dirty="0"/>
              <a:t>Point Free</a:t>
            </a:r>
          </a:p>
        </p:txBody>
      </p:sp>
      <p:sp>
        <p:nvSpPr>
          <p:cNvPr id="5" name="Content Placeholder 4">
            <a:extLst>
              <a:ext uri="{FF2B5EF4-FFF2-40B4-BE49-F238E27FC236}">
                <a16:creationId xmlns:a16="http://schemas.microsoft.com/office/drawing/2014/main" id="{BC5C47ED-EBCE-4C17-8EE0-C1B201D3946D}"/>
              </a:ext>
            </a:extLst>
          </p:cNvPr>
          <p:cNvSpPr>
            <a:spLocks noGrp="1"/>
          </p:cNvSpPr>
          <p:nvPr>
            <p:ph sz="half" idx="16"/>
          </p:nvPr>
        </p:nvSpPr>
        <p:spPr/>
        <p:txBody>
          <a:bodyPr/>
          <a:lstStyle/>
          <a:p>
            <a:r>
              <a:rPr lang="en-GB" dirty="0"/>
              <a:t>Because of currying, we can write a lambda function without a variable to act upon</a:t>
            </a:r>
          </a:p>
          <a:p>
            <a:r>
              <a:rPr lang="en-GB" dirty="0"/>
              <a:t>So (\x -&gt; x*2) is the same as (*2)</a:t>
            </a:r>
          </a:p>
          <a:p>
            <a:r>
              <a:rPr lang="en-GB" dirty="0"/>
              <a:t>The same point free approach can be applied with function composition, where the functions are applied right to left as usual</a:t>
            </a:r>
          </a:p>
        </p:txBody>
      </p:sp>
      <p:pic>
        <p:nvPicPr>
          <p:cNvPr id="7" name="Content Placeholder 6">
            <a:extLst>
              <a:ext uri="{FF2B5EF4-FFF2-40B4-BE49-F238E27FC236}">
                <a16:creationId xmlns:a16="http://schemas.microsoft.com/office/drawing/2014/main" id="{928E3DBE-772F-4988-813B-FFB76FEC3C64}"/>
              </a:ext>
            </a:extLst>
          </p:cNvPr>
          <p:cNvPicPr>
            <a:picLocks noGrp="1" noChangeAspect="1"/>
          </p:cNvPicPr>
          <p:nvPr>
            <p:ph sz="half" idx="17"/>
          </p:nvPr>
        </p:nvPicPr>
        <p:blipFill>
          <a:blip r:embed="rId2"/>
          <a:stretch>
            <a:fillRect/>
          </a:stretch>
        </p:blipFill>
        <p:spPr>
          <a:xfrm>
            <a:off x="4736306" y="1386343"/>
            <a:ext cx="3495675" cy="1628775"/>
          </a:xfrm>
          <a:prstGeom prst="rect">
            <a:avLst/>
          </a:prstGeom>
        </p:spPr>
      </p:pic>
    </p:spTree>
    <p:extLst>
      <p:ext uri="{BB962C8B-B14F-4D97-AF65-F5344CB8AC3E}">
        <p14:creationId xmlns:p14="http://schemas.microsoft.com/office/powerpoint/2010/main" val="2152965758"/>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A77EA94-5CCD-4748-942A-13EC5E4259E3}"/>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8F840D71-CCEF-4F24-BA92-965943F751CB}"/>
              </a:ext>
            </a:extLst>
          </p:cNvPr>
          <p:cNvSpPr>
            <a:spLocks noGrp="1"/>
          </p:cNvSpPr>
          <p:nvPr>
            <p:ph type="pic" sz="quarter" idx="11"/>
          </p:nvPr>
        </p:nvSpPr>
        <p:spPr/>
      </p:sp>
      <p:sp>
        <p:nvSpPr>
          <p:cNvPr id="4" name="Title 3">
            <a:extLst>
              <a:ext uri="{FF2B5EF4-FFF2-40B4-BE49-F238E27FC236}">
                <a16:creationId xmlns:a16="http://schemas.microsoft.com/office/drawing/2014/main" id="{8ABBF3D9-7E8D-403A-BBA9-F3B6457B626D}"/>
              </a:ext>
            </a:extLst>
          </p:cNvPr>
          <p:cNvSpPr>
            <a:spLocks noGrp="1"/>
          </p:cNvSpPr>
          <p:nvPr>
            <p:ph type="title"/>
          </p:nvPr>
        </p:nvSpPr>
        <p:spPr>
          <a:xfrm>
            <a:off x="467547" y="410829"/>
            <a:ext cx="5472605" cy="246221"/>
          </a:xfrm>
        </p:spPr>
        <p:txBody>
          <a:bodyPr/>
          <a:lstStyle/>
          <a:p>
            <a:r>
              <a:rPr lang="en-GB" dirty="0"/>
              <a:t>CoCalc #1</a:t>
            </a:r>
          </a:p>
        </p:txBody>
      </p:sp>
      <p:sp>
        <p:nvSpPr>
          <p:cNvPr id="5" name="Content Placeholder 4">
            <a:extLst>
              <a:ext uri="{FF2B5EF4-FFF2-40B4-BE49-F238E27FC236}">
                <a16:creationId xmlns:a16="http://schemas.microsoft.com/office/drawing/2014/main" id="{F3D59379-5AAE-4E10-A993-D69976B18B31}"/>
              </a:ext>
            </a:extLst>
          </p:cNvPr>
          <p:cNvSpPr>
            <a:spLocks noGrp="1"/>
          </p:cNvSpPr>
          <p:nvPr>
            <p:ph sz="half" idx="16"/>
          </p:nvPr>
        </p:nvSpPr>
        <p:spPr/>
        <p:txBody>
          <a:bodyPr/>
          <a:lstStyle/>
          <a:p>
            <a:r>
              <a:rPr lang="en-GB" dirty="0"/>
              <a:t>CoCalc is a on-line version of Jupyter</a:t>
            </a:r>
          </a:p>
          <a:p>
            <a:r>
              <a:rPr lang="en-GB" dirty="0"/>
              <a:t>Web site is CoCalc.org</a:t>
            </a:r>
          </a:p>
          <a:p>
            <a:r>
              <a:rPr lang="en-GB" dirty="0"/>
              <a:t>There is a subscription for a better service provision</a:t>
            </a:r>
          </a:p>
          <a:p>
            <a:pPr lvl="1"/>
            <a:r>
              <a:rPr lang="en-GB" dirty="0"/>
              <a:t>Free service has a 0.5 hours idle timeout</a:t>
            </a:r>
          </a:p>
          <a:p>
            <a:endParaRPr lang="en-GB" dirty="0"/>
          </a:p>
        </p:txBody>
      </p:sp>
      <p:pic>
        <p:nvPicPr>
          <p:cNvPr id="7" name="Content Placeholder 6">
            <a:extLst>
              <a:ext uri="{FF2B5EF4-FFF2-40B4-BE49-F238E27FC236}">
                <a16:creationId xmlns:a16="http://schemas.microsoft.com/office/drawing/2014/main" id="{15EF0312-3434-4798-BE23-D72DF0E1726D}"/>
              </a:ext>
            </a:extLst>
          </p:cNvPr>
          <p:cNvPicPr>
            <a:picLocks noGrp="1" noChangeAspect="1"/>
          </p:cNvPicPr>
          <p:nvPr>
            <p:ph sz="half" idx="17"/>
          </p:nvPr>
        </p:nvPicPr>
        <p:blipFill>
          <a:blip r:embed="rId2"/>
          <a:stretch>
            <a:fillRect/>
          </a:stretch>
        </p:blipFill>
        <p:spPr>
          <a:xfrm>
            <a:off x="4572000" y="1286876"/>
            <a:ext cx="3824288" cy="3098813"/>
          </a:xfrm>
          <a:prstGeom prst="rect">
            <a:avLst/>
          </a:prstGeom>
        </p:spPr>
      </p:pic>
    </p:spTree>
    <p:extLst>
      <p:ext uri="{BB962C8B-B14F-4D97-AF65-F5344CB8AC3E}">
        <p14:creationId xmlns:p14="http://schemas.microsoft.com/office/powerpoint/2010/main" val="554106740"/>
      </p:ext>
    </p:extLst>
  </p:cSld>
  <p:clrMapOvr>
    <a:masterClrMapping/>
  </p:clrMapOvr>
  <p:transition>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9293386-51C5-45CE-9E8A-5FD7DFC2207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715ADD7A-BF66-4198-AC95-2B0E0C6145A8}"/>
              </a:ext>
            </a:extLst>
          </p:cNvPr>
          <p:cNvSpPr>
            <a:spLocks noGrp="1"/>
          </p:cNvSpPr>
          <p:nvPr>
            <p:ph type="pic" sz="quarter" idx="11"/>
          </p:nvPr>
        </p:nvSpPr>
        <p:spPr/>
      </p:sp>
      <p:sp>
        <p:nvSpPr>
          <p:cNvPr id="4" name="Title 3">
            <a:extLst>
              <a:ext uri="{FF2B5EF4-FFF2-40B4-BE49-F238E27FC236}">
                <a16:creationId xmlns:a16="http://schemas.microsoft.com/office/drawing/2014/main" id="{404AA7D8-F23B-428D-AB1A-A75A86D56880}"/>
              </a:ext>
            </a:extLst>
          </p:cNvPr>
          <p:cNvSpPr>
            <a:spLocks noGrp="1"/>
          </p:cNvSpPr>
          <p:nvPr>
            <p:ph type="title"/>
          </p:nvPr>
        </p:nvSpPr>
        <p:spPr>
          <a:xfrm>
            <a:off x="467547" y="410829"/>
            <a:ext cx="5472605" cy="246221"/>
          </a:xfrm>
        </p:spPr>
        <p:txBody>
          <a:bodyPr/>
          <a:lstStyle/>
          <a:p>
            <a:r>
              <a:rPr lang="en-GB" dirty="0"/>
              <a:t>Pattern matching</a:t>
            </a:r>
          </a:p>
        </p:txBody>
      </p:sp>
      <p:sp>
        <p:nvSpPr>
          <p:cNvPr id="5" name="Content Placeholder 4">
            <a:extLst>
              <a:ext uri="{FF2B5EF4-FFF2-40B4-BE49-F238E27FC236}">
                <a16:creationId xmlns:a16="http://schemas.microsoft.com/office/drawing/2014/main" id="{113AF4A3-A38A-41FB-B947-EB9026707C3F}"/>
              </a:ext>
            </a:extLst>
          </p:cNvPr>
          <p:cNvSpPr>
            <a:spLocks noGrp="1"/>
          </p:cNvSpPr>
          <p:nvPr>
            <p:ph sz="half" idx="16"/>
          </p:nvPr>
        </p:nvSpPr>
        <p:spPr/>
        <p:txBody>
          <a:bodyPr/>
          <a:lstStyle/>
          <a:p>
            <a:r>
              <a:rPr lang="en-GB" dirty="0"/>
              <a:t>Haskell has pattern matching – similar to multiple dispatch</a:t>
            </a:r>
          </a:p>
          <a:p>
            <a:r>
              <a:rPr lang="en-GB" dirty="0"/>
              <a:t>When there are multiple function definitions, these are searched in order until a matching function is found</a:t>
            </a:r>
          </a:p>
          <a:p>
            <a:r>
              <a:rPr lang="en-GB" dirty="0"/>
              <a:t>The most general case always comes last – if it comes first, it will always match, which is the wrong thing to do</a:t>
            </a:r>
          </a:p>
          <a:p>
            <a:endParaRPr lang="en-GB" dirty="0"/>
          </a:p>
        </p:txBody>
      </p:sp>
      <p:pic>
        <p:nvPicPr>
          <p:cNvPr id="7" name="Content Placeholder 6">
            <a:extLst>
              <a:ext uri="{FF2B5EF4-FFF2-40B4-BE49-F238E27FC236}">
                <a16:creationId xmlns:a16="http://schemas.microsoft.com/office/drawing/2014/main" id="{E5591581-3036-4EEA-B442-DA365AF9E3E8}"/>
              </a:ext>
            </a:extLst>
          </p:cNvPr>
          <p:cNvPicPr>
            <a:picLocks noGrp="1" noChangeAspect="1"/>
          </p:cNvPicPr>
          <p:nvPr>
            <p:ph sz="half" idx="17"/>
          </p:nvPr>
        </p:nvPicPr>
        <p:blipFill rotWithShape="1">
          <a:blip r:embed="rId2"/>
          <a:srcRect l="1153"/>
          <a:stretch/>
        </p:blipFill>
        <p:spPr>
          <a:xfrm>
            <a:off x="5226204" y="1232136"/>
            <a:ext cx="2334961" cy="933450"/>
          </a:xfrm>
          <a:prstGeom prst="rect">
            <a:avLst/>
          </a:prstGeom>
        </p:spPr>
      </p:pic>
    </p:spTree>
    <p:extLst>
      <p:ext uri="{BB962C8B-B14F-4D97-AF65-F5344CB8AC3E}">
        <p14:creationId xmlns:p14="http://schemas.microsoft.com/office/powerpoint/2010/main" val="3271086725"/>
      </p:ext>
    </p:extLst>
  </p:cSld>
  <p:clrMapOvr>
    <a:masterClrMapping/>
  </p:clrMapOvr>
  <p:transition>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F898AFB-92FD-42D4-B601-D1F61252E8EF}"/>
              </a:ext>
            </a:extLst>
          </p:cNvPr>
          <p:cNvSpPr>
            <a:spLocks noGrp="1"/>
          </p:cNvSpPr>
          <p:nvPr>
            <p:ph type="pic" sz="quarter" idx="10"/>
          </p:nvPr>
        </p:nvSpPr>
        <p:spPr/>
      </p:sp>
      <p:sp>
        <p:nvSpPr>
          <p:cNvPr id="14" name="Picture Placeholder 13">
            <a:extLst>
              <a:ext uri="{FF2B5EF4-FFF2-40B4-BE49-F238E27FC236}">
                <a16:creationId xmlns:a16="http://schemas.microsoft.com/office/drawing/2014/main" id="{6695E461-F4D6-40BC-BA9F-E6C31D13EB22}"/>
              </a:ext>
            </a:extLst>
          </p:cNvPr>
          <p:cNvSpPr>
            <a:spLocks noGrp="1"/>
          </p:cNvSpPr>
          <p:nvPr>
            <p:ph type="pic" sz="quarter" idx="11"/>
          </p:nvPr>
        </p:nvSpPr>
        <p:spPr/>
      </p:sp>
      <p:sp>
        <p:nvSpPr>
          <p:cNvPr id="3" name="Title 2">
            <a:extLst>
              <a:ext uri="{FF2B5EF4-FFF2-40B4-BE49-F238E27FC236}">
                <a16:creationId xmlns:a16="http://schemas.microsoft.com/office/drawing/2014/main" id="{130A98CB-F5E3-4DE7-8DDF-C4BEEE4EA46A}"/>
              </a:ext>
            </a:extLst>
          </p:cNvPr>
          <p:cNvSpPr>
            <a:spLocks noGrp="1"/>
          </p:cNvSpPr>
          <p:nvPr>
            <p:ph type="title"/>
          </p:nvPr>
        </p:nvSpPr>
        <p:spPr/>
        <p:txBody>
          <a:bodyPr/>
          <a:lstStyle/>
          <a:p>
            <a:r>
              <a:rPr lang="en-GB" dirty="0"/>
              <a:t>Defining SUM</a:t>
            </a:r>
          </a:p>
        </p:txBody>
      </p:sp>
      <p:sp>
        <p:nvSpPr>
          <p:cNvPr id="16" name="TextBox 15">
            <a:extLst>
              <a:ext uri="{FF2B5EF4-FFF2-40B4-BE49-F238E27FC236}">
                <a16:creationId xmlns:a16="http://schemas.microsoft.com/office/drawing/2014/main" id="{7A4A266F-D5DF-4FF1-B008-652C9FB2C7A8}"/>
              </a:ext>
            </a:extLst>
          </p:cNvPr>
          <p:cNvSpPr txBox="1"/>
          <p:nvPr/>
        </p:nvSpPr>
        <p:spPr>
          <a:xfrm>
            <a:off x="617034" y="3166950"/>
            <a:ext cx="7895064" cy="1969770"/>
          </a:xfrm>
          <a:prstGeom prst="rect">
            <a:avLst/>
          </a:prstGeom>
          <a:noFill/>
        </p:spPr>
        <p:txBody>
          <a:bodyPr wrap="square" lIns="0" tIns="0" rIns="0" bIns="0" rtlCol="0">
            <a:spAutoFit/>
          </a:bodyPr>
          <a:lstStyle/>
          <a:p>
            <a:pPr marL="285750" indent="-285750">
              <a:buClr>
                <a:srgbClr val="C4D600"/>
              </a:buClr>
              <a:buFont typeface="Arial" panose="020B0604020202020204" pitchFamily="34" charset="0"/>
              <a:buChar char="•"/>
            </a:pPr>
            <a:r>
              <a:rPr lang="en-GB" sz="1600" dirty="0">
                <a:latin typeface="+mn-lt"/>
              </a:rPr>
              <a:t>Sum is defined as two things:</a:t>
            </a:r>
          </a:p>
          <a:p>
            <a:pPr marL="742950" lvl="1" indent="-285750">
              <a:buClr>
                <a:srgbClr val="C4D600"/>
              </a:buClr>
              <a:buFont typeface="Arial" panose="020B0604020202020204" pitchFamily="34" charset="0"/>
              <a:buChar char="•"/>
            </a:pPr>
            <a:r>
              <a:rPr lang="en-GB" sz="1600" dirty="0">
                <a:latin typeface="+mn-lt"/>
              </a:rPr>
              <a:t>The empty list case</a:t>
            </a:r>
          </a:p>
          <a:p>
            <a:pPr marL="742950" lvl="1" indent="-285750">
              <a:buClr>
                <a:srgbClr val="C4D600"/>
              </a:buClr>
              <a:buFont typeface="Arial" panose="020B0604020202020204" pitchFamily="34" charset="0"/>
              <a:buChar char="•"/>
            </a:pPr>
            <a:r>
              <a:rPr lang="en-GB" sz="1600" dirty="0">
                <a:latin typeface="+mn-lt"/>
              </a:rPr>
              <a:t>How to convert a list to a smaller list</a:t>
            </a:r>
          </a:p>
          <a:p>
            <a:pPr marL="285750" indent="-285750">
              <a:buClr>
                <a:srgbClr val="C4D600"/>
              </a:buClr>
              <a:buFont typeface="Arial" panose="020B0604020202020204" pitchFamily="34" charset="0"/>
              <a:buChar char="•"/>
            </a:pPr>
            <a:r>
              <a:rPr lang="en-GB" sz="1600" dirty="0">
                <a:latin typeface="+mn-lt"/>
              </a:rPr>
              <a:t>In the first example, however ‘sum’ is defined twice. The second definition overrides the first. There is a missing case because of the redefinition, hence the error message</a:t>
            </a:r>
          </a:p>
          <a:p>
            <a:pPr marL="285750" indent="-285750">
              <a:buClr>
                <a:srgbClr val="C4D600"/>
              </a:buClr>
              <a:buFont typeface="Arial" panose="020B0604020202020204" pitchFamily="34" charset="0"/>
              <a:buChar char="•"/>
            </a:pPr>
            <a:r>
              <a:rPr lang="en-GB" sz="1600" dirty="0">
                <a:latin typeface="+mn-lt"/>
              </a:rPr>
              <a:t>In the second and third examples, the { ; } form means that only one definition is made</a:t>
            </a:r>
          </a:p>
          <a:p>
            <a:endParaRPr lang="en-GB" sz="1600" dirty="0">
              <a:latin typeface="+mn-lt"/>
            </a:endParaRPr>
          </a:p>
        </p:txBody>
      </p:sp>
      <p:pic>
        <p:nvPicPr>
          <p:cNvPr id="5" name="Content Placeholder 4">
            <a:extLst>
              <a:ext uri="{FF2B5EF4-FFF2-40B4-BE49-F238E27FC236}">
                <a16:creationId xmlns:a16="http://schemas.microsoft.com/office/drawing/2014/main" id="{F4C72D7E-F4E4-4ED7-8755-27E1B931ECEB}"/>
              </a:ext>
            </a:extLst>
          </p:cNvPr>
          <p:cNvPicPr>
            <a:picLocks noGrp="1" noChangeAspect="1"/>
          </p:cNvPicPr>
          <p:nvPr>
            <p:ph idx="1"/>
          </p:nvPr>
        </p:nvPicPr>
        <p:blipFill>
          <a:blip r:embed="rId2"/>
          <a:stretch>
            <a:fillRect/>
          </a:stretch>
        </p:blipFill>
        <p:spPr>
          <a:xfrm>
            <a:off x="617034" y="1125480"/>
            <a:ext cx="6281854" cy="2014333"/>
          </a:xfrm>
          <a:prstGeom prst="rect">
            <a:avLst/>
          </a:prstGeom>
        </p:spPr>
      </p:pic>
    </p:spTree>
    <p:extLst>
      <p:ext uri="{BB962C8B-B14F-4D97-AF65-F5344CB8AC3E}">
        <p14:creationId xmlns:p14="http://schemas.microsoft.com/office/powerpoint/2010/main" val="2886153324"/>
      </p:ext>
    </p:extLst>
  </p:cSld>
  <p:clrMapOvr>
    <a:masterClrMapping/>
  </p:clrMapOvr>
  <p:transition>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F898AFB-92FD-42D4-B601-D1F61252E8EF}"/>
              </a:ext>
            </a:extLst>
          </p:cNvPr>
          <p:cNvSpPr>
            <a:spLocks noGrp="1"/>
          </p:cNvSpPr>
          <p:nvPr>
            <p:ph type="pic" sz="quarter" idx="10"/>
          </p:nvPr>
        </p:nvSpPr>
        <p:spPr/>
      </p:sp>
      <p:sp>
        <p:nvSpPr>
          <p:cNvPr id="14" name="Picture Placeholder 13">
            <a:extLst>
              <a:ext uri="{FF2B5EF4-FFF2-40B4-BE49-F238E27FC236}">
                <a16:creationId xmlns:a16="http://schemas.microsoft.com/office/drawing/2014/main" id="{6695E461-F4D6-40BC-BA9F-E6C31D13EB22}"/>
              </a:ext>
            </a:extLst>
          </p:cNvPr>
          <p:cNvSpPr>
            <a:spLocks noGrp="1"/>
          </p:cNvSpPr>
          <p:nvPr>
            <p:ph type="pic" sz="quarter" idx="11"/>
          </p:nvPr>
        </p:nvSpPr>
        <p:spPr/>
      </p:sp>
      <p:sp>
        <p:nvSpPr>
          <p:cNvPr id="3" name="Title 2">
            <a:extLst>
              <a:ext uri="{FF2B5EF4-FFF2-40B4-BE49-F238E27FC236}">
                <a16:creationId xmlns:a16="http://schemas.microsoft.com/office/drawing/2014/main" id="{130A98CB-F5E3-4DE7-8DDF-C4BEEE4EA46A}"/>
              </a:ext>
            </a:extLst>
          </p:cNvPr>
          <p:cNvSpPr>
            <a:spLocks noGrp="1"/>
          </p:cNvSpPr>
          <p:nvPr>
            <p:ph type="title"/>
          </p:nvPr>
        </p:nvSpPr>
        <p:spPr>
          <a:xfrm>
            <a:off x="467547" y="410829"/>
            <a:ext cx="5472605" cy="246221"/>
          </a:xfrm>
        </p:spPr>
        <p:txBody>
          <a:bodyPr/>
          <a:lstStyle/>
          <a:p>
            <a:r>
              <a:rPr lang="en-GB" dirty="0"/>
              <a:t>Defining Prod</a:t>
            </a:r>
          </a:p>
        </p:txBody>
      </p:sp>
      <p:sp>
        <p:nvSpPr>
          <p:cNvPr id="16" name="TextBox 15">
            <a:extLst>
              <a:ext uri="{FF2B5EF4-FFF2-40B4-BE49-F238E27FC236}">
                <a16:creationId xmlns:a16="http://schemas.microsoft.com/office/drawing/2014/main" id="{7A4A266F-D5DF-4FF1-B008-652C9FB2C7A8}"/>
              </a:ext>
            </a:extLst>
          </p:cNvPr>
          <p:cNvSpPr txBox="1"/>
          <p:nvPr/>
        </p:nvSpPr>
        <p:spPr>
          <a:xfrm>
            <a:off x="617034" y="3166950"/>
            <a:ext cx="7895064" cy="1969770"/>
          </a:xfrm>
          <a:prstGeom prst="rect">
            <a:avLst/>
          </a:prstGeom>
          <a:noFill/>
        </p:spPr>
        <p:txBody>
          <a:bodyPr wrap="square" lIns="0" tIns="0" rIns="0" bIns="0" rtlCol="0">
            <a:spAutoFit/>
          </a:bodyPr>
          <a:lstStyle/>
          <a:p>
            <a:pPr marL="285750" indent="-285750">
              <a:buClr>
                <a:srgbClr val="C4D600"/>
              </a:buClr>
              <a:buFont typeface="Arial" panose="020B0604020202020204" pitchFamily="34" charset="0"/>
              <a:buChar char="•"/>
            </a:pPr>
            <a:r>
              <a:rPr lang="en-GB" sz="1600" dirty="0">
                <a:latin typeface="+mn-lt"/>
              </a:rPr>
              <a:t>Prod is defined as two things:</a:t>
            </a:r>
          </a:p>
          <a:p>
            <a:pPr marL="742950" lvl="1" indent="-285750">
              <a:buClr>
                <a:srgbClr val="C4D600"/>
              </a:buClr>
              <a:buFont typeface="Arial" panose="020B0604020202020204" pitchFamily="34" charset="0"/>
              <a:buChar char="•"/>
            </a:pPr>
            <a:r>
              <a:rPr lang="en-GB" sz="1600" dirty="0">
                <a:latin typeface="+mn-lt"/>
              </a:rPr>
              <a:t>The empty list case</a:t>
            </a:r>
          </a:p>
          <a:p>
            <a:pPr marL="742950" lvl="1" indent="-285750">
              <a:buClr>
                <a:srgbClr val="C4D600"/>
              </a:buClr>
              <a:buFont typeface="Arial" panose="020B0604020202020204" pitchFamily="34" charset="0"/>
              <a:buChar char="•"/>
            </a:pPr>
            <a:r>
              <a:rPr lang="en-GB" sz="1600" dirty="0">
                <a:latin typeface="+mn-lt"/>
              </a:rPr>
              <a:t>How to convert a list to a smaller list</a:t>
            </a:r>
          </a:p>
          <a:p>
            <a:pPr marL="285750" indent="-285750">
              <a:buClr>
                <a:srgbClr val="C4D600"/>
              </a:buClr>
              <a:buFont typeface="Arial" panose="020B0604020202020204" pitchFamily="34" charset="0"/>
              <a:buChar char="•"/>
            </a:pPr>
            <a:r>
              <a:rPr lang="en-GB" sz="1600" dirty="0">
                <a:latin typeface="+mn-lt"/>
              </a:rPr>
              <a:t>In the first example, however ‘prod’ is defined twice. The second definition overrides the first. There is a missing case because of the redefinition, hence the error message</a:t>
            </a:r>
          </a:p>
          <a:p>
            <a:pPr marL="285750" indent="-285750">
              <a:buClr>
                <a:srgbClr val="C4D600"/>
              </a:buClr>
              <a:buFont typeface="Arial" panose="020B0604020202020204" pitchFamily="34" charset="0"/>
              <a:buChar char="•"/>
            </a:pPr>
            <a:r>
              <a:rPr lang="en-GB" sz="1600" dirty="0">
                <a:latin typeface="+mn-lt"/>
              </a:rPr>
              <a:t>In the second and third examples, the { ; } form means that only one definition is made</a:t>
            </a:r>
          </a:p>
          <a:p>
            <a:endParaRPr lang="en-GB" sz="1600" dirty="0">
              <a:latin typeface="+mn-lt"/>
            </a:endParaRPr>
          </a:p>
        </p:txBody>
      </p:sp>
      <p:pic>
        <p:nvPicPr>
          <p:cNvPr id="6" name="Content Placeholder 5">
            <a:extLst>
              <a:ext uri="{FF2B5EF4-FFF2-40B4-BE49-F238E27FC236}">
                <a16:creationId xmlns:a16="http://schemas.microsoft.com/office/drawing/2014/main" id="{D2BA4E16-4849-4D48-B699-980C4CD3DD93}"/>
              </a:ext>
            </a:extLst>
          </p:cNvPr>
          <p:cNvPicPr>
            <a:picLocks noGrp="1" noChangeAspect="1"/>
          </p:cNvPicPr>
          <p:nvPr>
            <p:ph idx="1"/>
          </p:nvPr>
        </p:nvPicPr>
        <p:blipFill>
          <a:blip r:embed="rId2"/>
          <a:stretch>
            <a:fillRect/>
          </a:stretch>
        </p:blipFill>
        <p:spPr>
          <a:xfrm>
            <a:off x="617034" y="1094033"/>
            <a:ext cx="6669242" cy="2045780"/>
          </a:xfrm>
          <a:prstGeom prst="rect">
            <a:avLst/>
          </a:prstGeom>
        </p:spPr>
      </p:pic>
    </p:spTree>
    <p:extLst>
      <p:ext uri="{BB962C8B-B14F-4D97-AF65-F5344CB8AC3E}">
        <p14:creationId xmlns:p14="http://schemas.microsoft.com/office/powerpoint/2010/main" val="1611437385"/>
      </p:ext>
    </p:extLst>
  </p:cSld>
  <p:clrMapOvr>
    <a:masterClrMapping/>
  </p:clrMapOvr>
  <p:transition>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8BD51D5-B4A6-45C0-9BDF-8B2A238F74AF}"/>
              </a:ext>
            </a:extLst>
          </p:cNvPr>
          <p:cNvSpPr>
            <a:spLocks noGrp="1"/>
          </p:cNvSpPr>
          <p:nvPr>
            <p:ph type="pic" sz="quarter" idx="10"/>
          </p:nvPr>
        </p:nvSpPr>
        <p:spPr/>
      </p:sp>
      <p:sp>
        <p:nvSpPr>
          <p:cNvPr id="11" name="Picture Placeholder 10">
            <a:extLst>
              <a:ext uri="{FF2B5EF4-FFF2-40B4-BE49-F238E27FC236}">
                <a16:creationId xmlns:a16="http://schemas.microsoft.com/office/drawing/2014/main" id="{0BDC2341-0CBF-4562-BA07-8F0D6C8BB2C5}"/>
              </a:ext>
            </a:extLst>
          </p:cNvPr>
          <p:cNvSpPr>
            <a:spLocks noGrp="1"/>
          </p:cNvSpPr>
          <p:nvPr>
            <p:ph type="pic" sz="quarter" idx="11"/>
          </p:nvPr>
        </p:nvSpPr>
        <p:spPr/>
      </p:sp>
      <p:sp>
        <p:nvSpPr>
          <p:cNvPr id="5" name="Title 4">
            <a:extLst>
              <a:ext uri="{FF2B5EF4-FFF2-40B4-BE49-F238E27FC236}">
                <a16:creationId xmlns:a16="http://schemas.microsoft.com/office/drawing/2014/main" id="{4613F3C5-862E-45A1-8AF5-962184C79A3D}"/>
              </a:ext>
            </a:extLst>
          </p:cNvPr>
          <p:cNvSpPr>
            <a:spLocks noGrp="1"/>
          </p:cNvSpPr>
          <p:nvPr>
            <p:ph type="title"/>
          </p:nvPr>
        </p:nvSpPr>
        <p:spPr/>
        <p:txBody>
          <a:bodyPr/>
          <a:lstStyle/>
          <a:p>
            <a:r>
              <a:rPr lang="en-GB" dirty="0"/>
              <a:t>Guards</a:t>
            </a:r>
          </a:p>
        </p:txBody>
      </p:sp>
      <p:sp>
        <p:nvSpPr>
          <p:cNvPr id="12" name="Content Placeholder 11">
            <a:extLst>
              <a:ext uri="{FF2B5EF4-FFF2-40B4-BE49-F238E27FC236}">
                <a16:creationId xmlns:a16="http://schemas.microsoft.com/office/drawing/2014/main" id="{2FC45C58-D855-47EC-8F01-DDCF00B2700E}"/>
              </a:ext>
            </a:extLst>
          </p:cNvPr>
          <p:cNvSpPr>
            <a:spLocks noGrp="1"/>
          </p:cNvSpPr>
          <p:nvPr>
            <p:ph sz="half" idx="16"/>
          </p:nvPr>
        </p:nvSpPr>
        <p:spPr/>
        <p:txBody>
          <a:bodyPr/>
          <a:lstStyle/>
          <a:p>
            <a:r>
              <a:rPr lang="en-GB" dirty="0"/>
              <a:t>Guards are an alternative way of writing a function</a:t>
            </a:r>
          </a:p>
          <a:p>
            <a:r>
              <a:rPr lang="en-GB" u="sng" dirty="0"/>
              <a:t>There is no equals sign</a:t>
            </a:r>
            <a:r>
              <a:rPr lang="en-GB" dirty="0"/>
              <a:t>, instead there are a sequence of indented conditions, prefixed with ’|’</a:t>
            </a:r>
          </a:p>
          <a:p>
            <a:r>
              <a:rPr lang="en-GB" dirty="0"/>
              <a:t>Syntax is ‘| </a:t>
            </a:r>
            <a:r>
              <a:rPr lang="en-GB" i="1" dirty="0"/>
              <a:t>condition</a:t>
            </a:r>
            <a:r>
              <a:rPr lang="en-GB" dirty="0"/>
              <a:t> = </a:t>
            </a:r>
            <a:r>
              <a:rPr lang="en-GB" i="1" dirty="0"/>
              <a:t>result’</a:t>
            </a:r>
          </a:p>
          <a:p>
            <a:r>
              <a:rPr lang="en-GB" dirty="0"/>
              <a:t>A common error is to add an equals sign to the function at the start, the equals sign goes with each condition</a:t>
            </a:r>
          </a:p>
          <a:p>
            <a:r>
              <a:rPr lang="en-GB" dirty="0"/>
              <a:t>The default condition is ‘otherwise’</a:t>
            </a:r>
          </a:p>
        </p:txBody>
      </p:sp>
      <p:pic>
        <p:nvPicPr>
          <p:cNvPr id="14" name="Content Placeholder 13">
            <a:extLst>
              <a:ext uri="{FF2B5EF4-FFF2-40B4-BE49-F238E27FC236}">
                <a16:creationId xmlns:a16="http://schemas.microsoft.com/office/drawing/2014/main" id="{5197EBEB-E5CE-449F-81E5-AC3B798FED39}"/>
              </a:ext>
            </a:extLst>
          </p:cNvPr>
          <p:cNvPicPr>
            <a:picLocks noGrp="1" noChangeAspect="1"/>
          </p:cNvPicPr>
          <p:nvPr>
            <p:ph sz="half" idx="17"/>
          </p:nvPr>
        </p:nvPicPr>
        <p:blipFill rotWithShape="1">
          <a:blip r:embed="rId2"/>
          <a:srcRect b="12006"/>
          <a:stretch/>
        </p:blipFill>
        <p:spPr>
          <a:xfrm>
            <a:off x="4979194" y="1349341"/>
            <a:ext cx="3009900" cy="1282348"/>
          </a:xfrm>
          <a:prstGeom prst="rect">
            <a:avLst/>
          </a:prstGeom>
        </p:spPr>
      </p:pic>
      <p:pic>
        <p:nvPicPr>
          <p:cNvPr id="15" name="Picture 14">
            <a:extLst>
              <a:ext uri="{FF2B5EF4-FFF2-40B4-BE49-F238E27FC236}">
                <a16:creationId xmlns:a16="http://schemas.microsoft.com/office/drawing/2014/main" id="{9F6F90C0-5263-4817-8190-646E3D2F68D8}"/>
              </a:ext>
            </a:extLst>
          </p:cNvPr>
          <p:cNvPicPr>
            <a:picLocks noChangeAspect="1"/>
          </p:cNvPicPr>
          <p:nvPr/>
        </p:nvPicPr>
        <p:blipFill>
          <a:blip r:embed="rId3"/>
          <a:stretch>
            <a:fillRect/>
          </a:stretch>
        </p:blipFill>
        <p:spPr>
          <a:xfrm>
            <a:off x="4979194" y="2831537"/>
            <a:ext cx="3228975" cy="1276350"/>
          </a:xfrm>
          <a:prstGeom prst="rect">
            <a:avLst/>
          </a:prstGeom>
        </p:spPr>
      </p:pic>
    </p:spTree>
    <p:extLst>
      <p:ext uri="{BB962C8B-B14F-4D97-AF65-F5344CB8AC3E}">
        <p14:creationId xmlns:p14="http://schemas.microsoft.com/office/powerpoint/2010/main" val="1686689214"/>
      </p:ext>
    </p:extLst>
  </p:cSld>
  <p:clrMapOvr>
    <a:masterClrMapping/>
  </p:clrMapOvr>
  <p:transition>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8D41080-5035-40E0-BA1D-0BDA4DD53042}"/>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8F78934D-9F52-485A-86A2-190F12B52FC0}"/>
              </a:ext>
            </a:extLst>
          </p:cNvPr>
          <p:cNvSpPr>
            <a:spLocks noGrp="1"/>
          </p:cNvSpPr>
          <p:nvPr>
            <p:ph type="pic" sz="quarter" idx="11"/>
          </p:nvPr>
        </p:nvSpPr>
        <p:spPr/>
      </p:sp>
      <p:sp>
        <p:nvSpPr>
          <p:cNvPr id="5" name="Title 4">
            <a:extLst>
              <a:ext uri="{FF2B5EF4-FFF2-40B4-BE49-F238E27FC236}">
                <a16:creationId xmlns:a16="http://schemas.microsoft.com/office/drawing/2014/main" id="{34F6E85F-211A-49E4-82E3-AC1BC0451F29}"/>
              </a:ext>
            </a:extLst>
          </p:cNvPr>
          <p:cNvSpPr>
            <a:spLocks noGrp="1"/>
          </p:cNvSpPr>
          <p:nvPr>
            <p:ph type="title"/>
          </p:nvPr>
        </p:nvSpPr>
        <p:spPr/>
        <p:txBody>
          <a:bodyPr/>
          <a:lstStyle/>
          <a:p>
            <a:r>
              <a:rPr lang="en-GB" dirty="0"/>
              <a:t>Case</a:t>
            </a:r>
          </a:p>
        </p:txBody>
      </p:sp>
      <p:sp>
        <p:nvSpPr>
          <p:cNvPr id="8" name="Content Placeholder 7">
            <a:extLst>
              <a:ext uri="{FF2B5EF4-FFF2-40B4-BE49-F238E27FC236}">
                <a16:creationId xmlns:a16="http://schemas.microsoft.com/office/drawing/2014/main" id="{6424C9DD-F9D0-4693-8435-AA9483C78D30}"/>
              </a:ext>
            </a:extLst>
          </p:cNvPr>
          <p:cNvSpPr>
            <a:spLocks noGrp="1"/>
          </p:cNvSpPr>
          <p:nvPr>
            <p:ph sz="half" idx="16"/>
          </p:nvPr>
        </p:nvSpPr>
        <p:spPr/>
        <p:txBody>
          <a:bodyPr/>
          <a:lstStyle/>
          <a:p>
            <a:r>
              <a:rPr lang="en-GB" dirty="0"/>
              <a:t>Case follows a similar pattern to guards, except it uses an equals sign</a:t>
            </a:r>
          </a:p>
          <a:p>
            <a:r>
              <a:rPr lang="en-GB" dirty="0"/>
              <a:t>The syntax is ‘case </a:t>
            </a:r>
            <a:r>
              <a:rPr lang="en-GB" i="1" dirty="0"/>
              <a:t>variable</a:t>
            </a:r>
            <a:r>
              <a:rPr lang="en-GB" dirty="0"/>
              <a:t> of </a:t>
            </a:r>
            <a:r>
              <a:rPr lang="en-GB" u="sng" dirty="0"/>
              <a:t>indented list</a:t>
            </a:r>
            <a:r>
              <a:rPr lang="en-GB" dirty="0"/>
              <a:t> </a:t>
            </a:r>
            <a:r>
              <a:rPr lang="en-GB" i="1" dirty="0"/>
              <a:t>pattern</a:t>
            </a:r>
            <a:r>
              <a:rPr lang="en-GB" dirty="0"/>
              <a:t> -&gt; </a:t>
            </a:r>
            <a:r>
              <a:rPr lang="en-GB" i="1" dirty="0"/>
              <a:t>result</a:t>
            </a:r>
            <a:r>
              <a:rPr lang="en-GB" dirty="0"/>
              <a:t>’</a:t>
            </a:r>
          </a:p>
          <a:p>
            <a:r>
              <a:rPr lang="en-GB" dirty="0"/>
              <a:t>Unlike with guards, the function does use an equals sign</a:t>
            </a:r>
          </a:p>
          <a:p>
            <a:r>
              <a:rPr lang="en-GB" dirty="0"/>
              <a:t>In the example, </a:t>
            </a:r>
            <a:r>
              <a:rPr lang="en-GB" dirty="0" err="1"/>
              <a:t>myhead</a:t>
            </a:r>
            <a:r>
              <a:rPr lang="en-GB" dirty="0"/>
              <a:t> [] cannot return [], it must error or return some value. This is because of the function signature </a:t>
            </a:r>
          </a:p>
        </p:txBody>
      </p:sp>
      <p:pic>
        <p:nvPicPr>
          <p:cNvPr id="10" name="Content Placeholder 9">
            <a:extLst>
              <a:ext uri="{FF2B5EF4-FFF2-40B4-BE49-F238E27FC236}">
                <a16:creationId xmlns:a16="http://schemas.microsoft.com/office/drawing/2014/main" id="{26AA4857-BD50-4690-AA23-1CB3FC2931E3}"/>
              </a:ext>
            </a:extLst>
          </p:cNvPr>
          <p:cNvPicPr>
            <a:picLocks noGrp="1" noChangeAspect="1"/>
          </p:cNvPicPr>
          <p:nvPr>
            <p:ph sz="half" idx="17"/>
          </p:nvPr>
        </p:nvPicPr>
        <p:blipFill>
          <a:blip r:embed="rId2"/>
          <a:stretch>
            <a:fillRect/>
          </a:stretch>
        </p:blipFill>
        <p:spPr>
          <a:xfrm>
            <a:off x="4572000" y="1338030"/>
            <a:ext cx="3824288" cy="617586"/>
          </a:xfrm>
          <a:prstGeom prst="rect">
            <a:avLst/>
          </a:prstGeom>
        </p:spPr>
      </p:pic>
      <p:pic>
        <p:nvPicPr>
          <p:cNvPr id="11" name="Picture 10">
            <a:extLst>
              <a:ext uri="{FF2B5EF4-FFF2-40B4-BE49-F238E27FC236}">
                <a16:creationId xmlns:a16="http://schemas.microsoft.com/office/drawing/2014/main" id="{43F7331F-1DFE-407C-8078-3BA0258066F3}"/>
              </a:ext>
            </a:extLst>
          </p:cNvPr>
          <p:cNvPicPr>
            <a:picLocks noChangeAspect="1"/>
          </p:cNvPicPr>
          <p:nvPr/>
        </p:nvPicPr>
        <p:blipFill rotWithShape="1">
          <a:blip r:embed="rId3"/>
          <a:srcRect l="683"/>
          <a:stretch/>
        </p:blipFill>
        <p:spPr>
          <a:xfrm>
            <a:off x="4572000" y="2515646"/>
            <a:ext cx="4213710" cy="1127086"/>
          </a:xfrm>
          <a:prstGeom prst="rect">
            <a:avLst/>
          </a:prstGeom>
        </p:spPr>
      </p:pic>
    </p:spTree>
    <p:extLst>
      <p:ext uri="{BB962C8B-B14F-4D97-AF65-F5344CB8AC3E}">
        <p14:creationId xmlns:p14="http://schemas.microsoft.com/office/powerpoint/2010/main" val="3227456506"/>
      </p:ext>
    </p:extLst>
  </p:cSld>
  <p:clrMapOvr>
    <a:masterClrMapping/>
  </p:clrMapOvr>
  <p:transition>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AA3343F-AEEA-4557-9698-168C5311F5A3}"/>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478B98D9-4FDB-4BE8-B0D3-0EA52550DFD8}"/>
              </a:ext>
            </a:extLst>
          </p:cNvPr>
          <p:cNvSpPr>
            <a:spLocks noGrp="1"/>
          </p:cNvSpPr>
          <p:nvPr>
            <p:ph type="pic" sz="quarter" idx="11"/>
          </p:nvPr>
        </p:nvSpPr>
        <p:spPr/>
      </p:sp>
      <p:sp>
        <p:nvSpPr>
          <p:cNvPr id="5" name="Title 4">
            <a:extLst>
              <a:ext uri="{FF2B5EF4-FFF2-40B4-BE49-F238E27FC236}">
                <a16:creationId xmlns:a16="http://schemas.microsoft.com/office/drawing/2014/main" id="{0F1EA4EA-A549-4609-A045-0C99BF1C89A3}"/>
              </a:ext>
            </a:extLst>
          </p:cNvPr>
          <p:cNvSpPr>
            <a:spLocks noGrp="1"/>
          </p:cNvSpPr>
          <p:nvPr>
            <p:ph type="title"/>
          </p:nvPr>
        </p:nvSpPr>
        <p:spPr/>
        <p:txBody>
          <a:bodyPr/>
          <a:lstStyle/>
          <a:p>
            <a:r>
              <a:rPr lang="en-GB" dirty="0"/>
              <a:t>Where</a:t>
            </a:r>
          </a:p>
        </p:txBody>
      </p:sp>
      <p:sp>
        <p:nvSpPr>
          <p:cNvPr id="8" name="Content Placeholder 7">
            <a:extLst>
              <a:ext uri="{FF2B5EF4-FFF2-40B4-BE49-F238E27FC236}">
                <a16:creationId xmlns:a16="http://schemas.microsoft.com/office/drawing/2014/main" id="{CE544982-7B15-41B6-A17D-99F0344201A7}"/>
              </a:ext>
            </a:extLst>
          </p:cNvPr>
          <p:cNvSpPr>
            <a:spLocks noGrp="1"/>
          </p:cNvSpPr>
          <p:nvPr>
            <p:ph sz="half" idx="16"/>
          </p:nvPr>
        </p:nvSpPr>
        <p:spPr/>
        <p:txBody>
          <a:bodyPr/>
          <a:lstStyle/>
          <a:p>
            <a:r>
              <a:rPr lang="en-GB" dirty="0"/>
              <a:t>The where clauses enables additional calculations to a pattern match or similar, binding a variable before the pattern match</a:t>
            </a:r>
          </a:p>
          <a:p>
            <a:r>
              <a:rPr lang="en-GB" dirty="0"/>
              <a:t>Indentation is key to allow Haskell to know what is going on</a:t>
            </a:r>
          </a:p>
          <a:p>
            <a:r>
              <a:rPr lang="en-GB" dirty="0"/>
              <a:t>Where has to align with the items to which it is attached</a:t>
            </a:r>
          </a:p>
        </p:txBody>
      </p:sp>
      <p:pic>
        <p:nvPicPr>
          <p:cNvPr id="10" name="Content Placeholder 9">
            <a:extLst>
              <a:ext uri="{FF2B5EF4-FFF2-40B4-BE49-F238E27FC236}">
                <a16:creationId xmlns:a16="http://schemas.microsoft.com/office/drawing/2014/main" id="{8D09C45B-D78D-42BE-8879-2F649242884F}"/>
              </a:ext>
            </a:extLst>
          </p:cNvPr>
          <p:cNvPicPr>
            <a:picLocks noGrp="1" noChangeAspect="1"/>
          </p:cNvPicPr>
          <p:nvPr>
            <p:ph sz="half" idx="17"/>
          </p:nvPr>
        </p:nvPicPr>
        <p:blipFill>
          <a:blip r:embed="rId2"/>
          <a:stretch>
            <a:fillRect/>
          </a:stretch>
        </p:blipFill>
        <p:spPr>
          <a:xfrm>
            <a:off x="4572000" y="1341003"/>
            <a:ext cx="3824288" cy="1518603"/>
          </a:xfrm>
          <a:prstGeom prst="rect">
            <a:avLst/>
          </a:prstGeom>
        </p:spPr>
      </p:pic>
      <p:pic>
        <p:nvPicPr>
          <p:cNvPr id="11" name="Picture 10">
            <a:extLst>
              <a:ext uri="{FF2B5EF4-FFF2-40B4-BE49-F238E27FC236}">
                <a16:creationId xmlns:a16="http://schemas.microsoft.com/office/drawing/2014/main" id="{FDB37887-731E-4DBF-8450-57F0F18A725B}"/>
              </a:ext>
            </a:extLst>
          </p:cNvPr>
          <p:cNvPicPr>
            <a:picLocks noChangeAspect="1"/>
          </p:cNvPicPr>
          <p:nvPr/>
        </p:nvPicPr>
        <p:blipFill rotWithShape="1">
          <a:blip r:embed="rId3"/>
          <a:srcRect l="2313"/>
          <a:stretch/>
        </p:blipFill>
        <p:spPr>
          <a:xfrm>
            <a:off x="4631472" y="3207523"/>
            <a:ext cx="2512277" cy="457200"/>
          </a:xfrm>
          <a:prstGeom prst="rect">
            <a:avLst/>
          </a:prstGeom>
        </p:spPr>
      </p:pic>
    </p:spTree>
    <p:extLst>
      <p:ext uri="{BB962C8B-B14F-4D97-AF65-F5344CB8AC3E}">
        <p14:creationId xmlns:p14="http://schemas.microsoft.com/office/powerpoint/2010/main" val="1500480925"/>
      </p:ext>
    </p:extLst>
  </p:cSld>
  <p:clrMapOvr>
    <a:masterClrMapping/>
  </p:clrMapOvr>
  <p:transition>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CE10CDB-83FE-40D1-AAFC-376F833CD72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76E9E74-9DE1-42AE-B7B0-1156A92A2295}"/>
              </a:ext>
            </a:extLst>
          </p:cNvPr>
          <p:cNvSpPr>
            <a:spLocks noGrp="1"/>
          </p:cNvSpPr>
          <p:nvPr>
            <p:ph type="pic" sz="quarter" idx="11"/>
          </p:nvPr>
        </p:nvSpPr>
        <p:spPr/>
      </p:sp>
      <p:sp>
        <p:nvSpPr>
          <p:cNvPr id="4" name="Title 3">
            <a:extLst>
              <a:ext uri="{FF2B5EF4-FFF2-40B4-BE49-F238E27FC236}">
                <a16:creationId xmlns:a16="http://schemas.microsoft.com/office/drawing/2014/main" id="{D63F9303-BD39-4D5A-A101-6F87DA47F647}"/>
              </a:ext>
            </a:extLst>
          </p:cNvPr>
          <p:cNvSpPr>
            <a:spLocks noGrp="1"/>
          </p:cNvSpPr>
          <p:nvPr>
            <p:ph type="title"/>
          </p:nvPr>
        </p:nvSpPr>
        <p:spPr>
          <a:xfrm>
            <a:off x="467547" y="410829"/>
            <a:ext cx="662443" cy="246221"/>
          </a:xfrm>
        </p:spPr>
        <p:txBody>
          <a:bodyPr/>
          <a:lstStyle/>
          <a:p>
            <a:r>
              <a:rPr lang="en-GB" dirty="0"/>
              <a:t>Let</a:t>
            </a:r>
          </a:p>
        </p:txBody>
      </p:sp>
      <p:sp>
        <p:nvSpPr>
          <p:cNvPr id="5" name="Content Placeholder 4">
            <a:extLst>
              <a:ext uri="{FF2B5EF4-FFF2-40B4-BE49-F238E27FC236}">
                <a16:creationId xmlns:a16="http://schemas.microsoft.com/office/drawing/2014/main" id="{D8E6D473-296E-4AB3-87DF-C95608F757DB}"/>
              </a:ext>
            </a:extLst>
          </p:cNvPr>
          <p:cNvSpPr>
            <a:spLocks noGrp="1"/>
          </p:cNvSpPr>
          <p:nvPr>
            <p:ph sz="half" idx="16"/>
          </p:nvPr>
        </p:nvSpPr>
        <p:spPr/>
        <p:txBody>
          <a:bodyPr/>
          <a:lstStyle/>
          <a:p>
            <a:r>
              <a:rPr lang="en-GB" dirty="0"/>
              <a:t>There are many kinds of let statement and let expression</a:t>
            </a:r>
          </a:p>
          <a:p>
            <a:pPr marL="594900" lvl="1" indent="-342900">
              <a:buFont typeface="+mj-lt"/>
              <a:buAutoNum type="arabicPeriod"/>
            </a:pPr>
            <a:r>
              <a:rPr lang="en-GB" dirty="0"/>
              <a:t>Let statement, let </a:t>
            </a:r>
            <a:r>
              <a:rPr lang="en-GB" i="1" dirty="0"/>
              <a:t>variable</a:t>
            </a:r>
            <a:r>
              <a:rPr lang="en-GB" dirty="0"/>
              <a:t> = </a:t>
            </a:r>
            <a:r>
              <a:rPr lang="en-GB" i="1" dirty="0"/>
              <a:t>expression </a:t>
            </a:r>
            <a:r>
              <a:rPr lang="en-GB" dirty="0"/>
              <a:t>(used only in do-block, and then only for pure expressions)</a:t>
            </a:r>
          </a:p>
          <a:p>
            <a:pPr marL="594900" lvl="1" indent="-342900">
              <a:buFont typeface="+mj-lt"/>
              <a:buAutoNum type="arabicPeriod"/>
            </a:pPr>
            <a:r>
              <a:rPr lang="en-GB" dirty="0"/>
              <a:t>Let expression, let </a:t>
            </a:r>
            <a:r>
              <a:rPr lang="en-GB" i="1" dirty="0"/>
              <a:t>variable</a:t>
            </a:r>
            <a:r>
              <a:rPr lang="en-GB" dirty="0"/>
              <a:t> = </a:t>
            </a:r>
            <a:r>
              <a:rPr lang="en-GB" i="1" dirty="0"/>
              <a:t>expression</a:t>
            </a:r>
            <a:r>
              <a:rPr lang="en-GB" dirty="0"/>
              <a:t> in </a:t>
            </a:r>
            <a:r>
              <a:rPr lang="en-GB" i="1" dirty="0"/>
              <a:t>expression</a:t>
            </a:r>
          </a:p>
          <a:p>
            <a:pPr marL="594900" lvl="1" indent="-342900">
              <a:buFont typeface="+mj-lt"/>
              <a:buAutoNum type="arabicPeriod"/>
            </a:pPr>
            <a:r>
              <a:rPr lang="en-GB" dirty="0"/>
              <a:t>Used in list comprehension, let </a:t>
            </a:r>
            <a:r>
              <a:rPr lang="en-GB" i="1" dirty="0"/>
              <a:t>variable</a:t>
            </a:r>
            <a:r>
              <a:rPr lang="en-GB" dirty="0"/>
              <a:t> = </a:t>
            </a:r>
            <a:r>
              <a:rPr lang="en-GB" i="1" dirty="0"/>
              <a:t>expression</a:t>
            </a:r>
            <a:r>
              <a:rPr lang="en-GB" dirty="0"/>
              <a:t>,</a:t>
            </a:r>
            <a:r>
              <a:rPr lang="en-GB" i="1" dirty="0"/>
              <a:t> </a:t>
            </a:r>
            <a:r>
              <a:rPr lang="en-GB" dirty="0"/>
              <a:t>to extend another </a:t>
            </a:r>
          </a:p>
        </p:txBody>
      </p:sp>
      <p:pic>
        <p:nvPicPr>
          <p:cNvPr id="8" name="Content Placeholder 7">
            <a:extLst>
              <a:ext uri="{FF2B5EF4-FFF2-40B4-BE49-F238E27FC236}">
                <a16:creationId xmlns:a16="http://schemas.microsoft.com/office/drawing/2014/main" id="{B33C848E-5480-4FA7-A1EE-0A3022DE3341}"/>
              </a:ext>
            </a:extLst>
          </p:cNvPr>
          <p:cNvPicPr>
            <a:picLocks noGrp="1" noChangeAspect="1"/>
          </p:cNvPicPr>
          <p:nvPr>
            <p:ph sz="half" idx="17"/>
          </p:nvPr>
        </p:nvPicPr>
        <p:blipFill>
          <a:blip r:embed="rId2"/>
          <a:stretch>
            <a:fillRect/>
          </a:stretch>
        </p:blipFill>
        <p:spPr>
          <a:xfrm>
            <a:off x="4572000" y="1340977"/>
            <a:ext cx="3824288" cy="2871667"/>
          </a:xfrm>
          <a:prstGeom prst="rect">
            <a:avLst/>
          </a:prstGeom>
        </p:spPr>
      </p:pic>
      <p:sp>
        <p:nvSpPr>
          <p:cNvPr id="7" name="Rectangle 6">
            <a:extLst>
              <a:ext uri="{FF2B5EF4-FFF2-40B4-BE49-F238E27FC236}">
                <a16:creationId xmlns:a16="http://schemas.microsoft.com/office/drawing/2014/main" id="{0EA7A4A7-EEC3-4B5A-86C1-551F2CF511A3}"/>
              </a:ext>
            </a:extLst>
          </p:cNvPr>
          <p:cNvSpPr/>
          <p:nvPr/>
        </p:nvSpPr>
        <p:spPr>
          <a:xfrm>
            <a:off x="4419600" y="297150"/>
            <a:ext cx="4572000" cy="800219"/>
          </a:xfrm>
          <a:prstGeom prst="rect">
            <a:avLst/>
          </a:prstGeom>
        </p:spPr>
        <p:txBody>
          <a:bodyPr>
            <a:spAutoFit/>
          </a:bodyPr>
          <a:lstStyle/>
          <a:p>
            <a:r>
              <a:rPr lang="en-GB" sz="1400" dirty="0">
                <a:hlinkClick r:id="rId3"/>
              </a:rPr>
              <a:t>https://stackoverflow.com/questions/8274650/in-haskell-when-do-we-use-in-with-let</a:t>
            </a:r>
            <a:endParaRPr lang="en-GB" sz="1400" dirty="0"/>
          </a:p>
          <a:p>
            <a:endParaRPr lang="en-GB" dirty="0"/>
          </a:p>
        </p:txBody>
      </p:sp>
    </p:spTree>
    <p:extLst>
      <p:ext uri="{BB962C8B-B14F-4D97-AF65-F5344CB8AC3E}">
        <p14:creationId xmlns:p14="http://schemas.microsoft.com/office/powerpoint/2010/main" val="1481643299"/>
      </p:ext>
    </p:extLst>
  </p:cSld>
  <p:clrMapOvr>
    <a:masterClrMapping/>
  </p:clrMapOvr>
  <p:transition>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76AC0E-E24D-4B19-B60F-978BE2266A4A}"/>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7EB5891F-A452-4613-8D32-86808B7DE8D9}"/>
              </a:ext>
            </a:extLst>
          </p:cNvPr>
          <p:cNvSpPr>
            <a:spLocks noGrp="1"/>
          </p:cNvSpPr>
          <p:nvPr>
            <p:ph type="pic" sz="quarter" idx="11"/>
          </p:nvPr>
        </p:nvSpPr>
        <p:spPr/>
      </p:sp>
      <p:sp>
        <p:nvSpPr>
          <p:cNvPr id="8" name="Text Placeholder 7">
            <a:extLst>
              <a:ext uri="{FF2B5EF4-FFF2-40B4-BE49-F238E27FC236}">
                <a16:creationId xmlns:a16="http://schemas.microsoft.com/office/drawing/2014/main" id="{81CE3DE9-3B83-4ABA-BE8E-F7AEE1988A5A}"/>
              </a:ext>
            </a:extLst>
          </p:cNvPr>
          <p:cNvSpPr>
            <a:spLocks noGrp="1"/>
          </p:cNvSpPr>
          <p:nvPr>
            <p:ph type="body" sz="quarter" idx="3"/>
          </p:nvPr>
        </p:nvSpPr>
        <p:spPr/>
        <p:txBody>
          <a:bodyPr/>
          <a:lstStyle/>
          <a:p>
            <a:r>
              <a:rPr lang="en-GB" dirty="0"/>
              <a:t>Let In</a:t>
            </a:r>
          </a:p>
        </p:txBody>
      </p:sp>
      <p:sp>
        <p:nvSpPr>
          <p:cNvPr id="7" name="Text Placeholder 6">
            <a:extLst>
              <a:ext uri="{FF2B5EF4-FFF2-40B4-BE49-F238E27FC236}">
                <a16:creationId xmlns:a16="http://schemas.microsoft.com/office/drawing/2014/main" id="{BB74DED0-9FCA-4BCF-B23E-A6C6760DB05B}"/>
              </a:ext>
            </a:extLst>
          </p:cNvPr>
          <p:cNvSpPr>
            <a:spLocks noGrp="1"/>
          </p:cNvSpPr>
          <p:nvPr>
            <p:ph type="body" idx="1"/>
          </p:nvPr>
        </p:nvSpPr>
        <p:spPr/>
        <p:txBody>
          <a:bodyPr/>
          <a:lstStyle/>
          <a:p>
            <a:r>
              <a:rPr lang="en-GB" dirty="0"/>
              <a:t>Where</a:t>
            </a:r>
          </a:p>
        </p:txBody>
      </p:sp>
      <p:sp>
        <p:nvSpPr>
          <p:cNvPr id="4" name="Title 3">
            <a:extLst>
              <a:ext uri="{FF2B5EF4-FFF2-40B4-BE49-F238E27FC236}">
                <a16:creationId xmlns:a16="http://schemas.microsoft.com/office/drawing/2014/main" id="{C1AC10B0-2CDF-4049-964D-BA8EC1A10168}"/>
              </a:ext>
            </a:extLst>
          </p:cNvPr>
          <p:cNvSpPr>
            <a:spLocks noGrp="1"/>
          </p:cNvSpPr>
          <p:nvPr>
            <p:ph type="title"/>
          </p:nvPr>
        </p:nvSpPr>
        <p:spPr/>
        <p:txBody>
          <a:bodyPr/>
          <a:lstStyle/>
          <a:p>
            <a:r>
              <a:rPr lang="en-GB" dirty="0"/>
              <a:t>Let in and Where</a:t>
            </a:r>
          </a:p>
        </p:txBody>
      </p:sp>
      <p:sp>
        <p:nvSpPr>
          <p:cNvPr id="16" name="Content Placeholder 15">
            <a:extLst>
              <a:ext uri="{FF2B5EF4-FFF2-40B4-BE49-F238E27FC236}">
                <a16:creationId xmlns:a16="http://schemas.microsoft.com/office/drawing/2014/main" id="{104224CB-D573-4644-8266-4B6B3E6AE3CA}"/>
              </a:ext>
            </a:extLst>
          </p:cNvPr>
          <p:cNvSpPr>
            <a:spLocks noGrp="1"/>
          </p:cNvSpPr>
          <p:nvPr>
            <p:ph sz="half" idx="15"/>
          </p:nvPr>
        </p:nvSpPr>
        <p:spPr/>
        <p:txBody>
          <a:bodyPr/>
          <a:lstStyle/>
          <a:p>
            <a:r>
              <a:rPr lang="en-GB" dirty="0"/>
              <a:t>Where can be used to define small functions in a previously defined larger function</a:t>
            </a:r>
          </a:p>
          <a:p>
            <a:endParaRPr lang="en-GB" dirty="0"/>
          </a:p>
          <a:p>
            <a:endParaRPr lang="en-GB" dirty="0"/>
          </a:p>
        </p:txBody>
      </p:sp>
      <p:sp>
        <p:nvSpPr>
          <p:cNvPr id="19" name="Content Placeholder 18">
            <a:extLst>
              <a:ext uri="{FF2B5EF4-FFF2-40B4-BE49-F238E27FC236}">
                <a16:creationId xmlns:a16="http://schemas.microsoft.com/office/drawing/2014/main" id="{D5A2ECE2-7BD4-47C5-9E1E-2C161B95427F}"/>
              </a:ext>
            </a:extLst>
          </p:cNvPr>
          <p:cNvSpPr>
            <a:spLocks noGrp="1"/>
          </p:cNvSpPr>
          <p:nvPr>
            <p:ph sz="half" idx="16"/>
          </p:nvPr>
        </p:nvSpPr>
        <p:spPr/>
        <p:txBody>
          <a:bodyPr/>
          <a:lstStyle/>
          <a:p>
            <a:r>
              <a:rPr lang="en-GB" dirty="0"/>
              <a:t>Let can be used to define small functions within a later define larger function</a:t>
            </a:r>
          </a:p>
          <a:p>
            <a:pPr marL="0" indent="0">
              <a:buNone/>
            </a:pPr>
            <a:endParaRPr lang="en-GB" dirty="0"/>
          </a:p>
        </p:txBody>
      </p:sp>
      <p:pic>
        <p:nvPicPr>
          <p:cNvPr id="21" name="Picture 20">
            <a:extLst>
              <a:ext uri="{FF2B5EF4-FFF2-40B4-BE49-F238E27FC236}">
                <a16:creationId xmlns:a16="http://schemas.microsoft.com/office/drawing/2014/main" id="{AD2D8578-066A-40BE-A195-7D1A8F3B39A9}"/>
              </a:ext>
            </a:extLst>
          </p:cNvPr>
          <p:cNvPicPr>
            <a:picLocks noChangeAspect="1"/>
          </p:cNvPicPr>
          <p:nvPr/>
        </p:nvPicPr>
        <p:blipFill>
          <a:blip r:embed="rId2"/>
          <a:stretch>
            <a:fillRect/>
          </a:stretch>
        </p:blipFill>
        <p:spPr>
          <a:xfrm>
            <a:off x="623952" y="2757604"/>
            <a:ext cx="3808675" cy="1188366"/>
          </a:xfrm>
          <a:prstGeom prst="rect">
            <a:avLst/>
          </a:prstGeom>
        </p:spPr>
      </p:pic>
      <p:pic>
        <p:nvPicPr>
          <p:cNvPr id="22" name="Picture 21">
            <a:extLst>
              <a:ext uri="{FF2B5EF4-FFF2-40B4-BE49-F238E27FC236}">
                <a16:creationId xmlns:a16="http://schemas.microsoft.com/office/drawing/2014/main" id="{F89365FF-B8A2-4E3F-A744-AAA6C1541B36}"/>
              </a:ext>
            </a:extLst>
          </p:cNvPr>
          <p:cNvPicPr>
            <a:picLocks noChangeAspect="1"/>
          </p:cNvPicPr>
          <p:nvPr/>
        </p:nvPicPr>
        <p:blipFill>
          <a:blip r:embed="rId3"/>
          <a:stretch>
            <a:fillRect/>
          </a:stretch>
        </p:blipFill>
        <p:spPr>
          <a:xfrm>
            <a:off x="4761248" y="2757604"/>
            <a:ext cx="3732458" cy="1382392"/>
          </a:xfrm>
          <a:prstGeom prst="rect">
            <a:avLst/>
          </a:prstGeom>
        </p:spPr>
      </p:pic>
    </p:spTree>
    <p:extLst>
      <p:ext uri="{BB962C8B-B14F-4D97-AF65-F5344CB8AC3E}">
        <p14:creationId xmlns:p14="http://schemas.microsoft.com/office/powerpoint/2010/main" val="953443683"/>
      </p:ext>
    </p:extLst>
  </p:cSld>
  <p:clrMapOvr>
    <a:masterClrMapping/>
  </p:clrMapOvr>
  <p:transition>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60E21BB-0525-40DA-83D8-B441DF974CCC}"/>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FDDDFF04-E455-4DE3-AE25-6008D3345E99}"/>
              </a:ext>
            </a:extLst>
          </p:cNvPr>
          <p:cNvSpPr>
            <a:spLocks noGrp="1"/>
          </p:cNvSpPr>
          <p:nvPr>
            <p:ph type="pic" sz="quarter" idx="11"/>
          </p:nvPr>
        </p:nvSpPr>
        <p:spPr/>
      </p:sp>
      <p:sp>
        <p:nvSpPr>
          <p:cNvPr id="4" name="Title 3">
            <a:extLst>
              <a:ext uri="{FF2B5EF4-FFF2-40B4-BE49-F238E27FC236}">
                <a16:creationId xmlns:a16="http://schemas.microsoft.com/office/drawing/2014/main" id="{3BA4E4DB-0B9C-45BC-AFEE-F02E344AD9FF}"/>
              </a:ext>
            </a:extLst>
          </p:cNvPr>
          <p:cNvSpPr>
            <a:spLocks noGrp="1"/>
          </p:cNvSpPr>
          <p:nvPr>
            <p:ph type="title"/>
          </p:nvPr>
        </p:nvSpPr>
        <p:spPr>
          <a:xfrm>
            <a:off x="467547" y="410829"/>
            <a:ext cx="5472605" cy="246221"/>
          </a:xfrm>
        </p:spPr>
        <p:txBody>
          <a:bodyPr/>
          <a:lstStyle/>
          <a:p>
            <a:r>
              <a:rPr lang="en-GB" dirty="0"/>
              <a:t>Quick Sort</a:t>
            </a:r>
          </a:p>
        </p:txBody>
      </p:sp>
      <p:sp>
        <p:nvSpPr>
          <p:cNvPr id="5" name="Content Placeholder 4">
            <a:extLst>
              <a:ext uri="{FF2B5EF4-FFF2-40B4-BE49-F238E27FC236}">
                <a16:creationId xmlns:a16="http://schemas.microsoft.com/office/drawing/2014/main" id="{8A462078-55AB-4E52-954E-39BEA0C47DDC}"/>
              </a:ext>
            </a:extLst>
          </p:cNvPr>
          <p:cNvSpPr>
            <a:spLocks noGrp="1"/>
          </p:cNvSpPr>
          <p:nvPr>
            <p:ph sz="half" idx="16"/>
          </p:nvPr>
        </p:nvSpPr>
        <p:spPr/>
        <p:txBody>
          <a:bodyPr/>
          <a:lstStyle/>
          <a:p>
            <a:r>
              <a:rPr lang="en-GB" dirty="0"/>
              <a:t>Quick sort, </a:t>
            </a:r>
            <a:r>
              <a:rPr lang="en-GB" dirty="0" err="1"/>
              <a:t>qsort</a:t>
            </a:r>
            <a:r>
              <a:rPr lang="en-GB" dirty="0"/>
              <a:t>, can equally be written as a recursion</a:t>
            </a:r>
          </a:p>
          <a:p>
            <a:r>
              <a:rPr lang="en-GB" dirty="0"/>
              <a:t>We take the first element of the list, stick smaller values at the front and larger values at the end; ++ combines the lists</a:t>
            </a:r>
          </a:p>
          <a:p>
            <a:r>
              <a:rPr lang="en-GB" dirty="0"/>
              <a:t>These other values, unsorted, are themselves passed through </a:t>
            </a:r>
            <a:r>
              <a:rPr lang="en-GB" dirty="0" err="1"/>
              <a:t>qsort</a:t>
            </a:r>
            <a:endParaRPr lang="en-GB" dirty="0"/>
          </a:p>
          <a:p>
            <a:r>
              <a:rPr lang="en-GB" dirty="0"/>
              <a:t>The original value is put in list brackets, since we are trying to output a list</a:t>
            </a:r>
          </a:p>
          <a:p>
            <a:r>
              <a:rPr lang="en-GB" dirty="0"/>
              <a:t>We do the definition over multiple lines with :{ :}</a:t>
            </a:r>
          </a:p>
          <a:p>
            <a:pPr marL="0" indent="0">
              <a:buNone/>
            </a:pPr>
            <a:endParaRPr lang="en-GB" dirty="0"/>
          </a:p>
        </p:txBody>
      </p:sp>
      <p:pic>
        <p:nvPicPr>
          <p:cNvPr id="7" name="Content Placeholder 6">
            <a:extLst>
              <a:ext uri="{FF2B5EF4-FFF2-40B4-BE49-F238E27FC236}">
                <a16:creationId xmlns:a16="http://schemas.microsoft.com/office/drawing/2014/main" id="{79D91863-20D5-4C56-9C11-E5FF99F87CC3}"/>
              </a:ext>
            </a:extLst>
          </p:cNvPr>
          <p:cNvPicPr>
            <a:picLocks noGrp="1" noChangeAspect="1"/>
          </p:cNvPicPr>
          <p:nvPr>
            <p:ph sz="half" idx="17"/>
          </p:nvPr>
        </p:nvPicPr>
        <p:blipFill rotWithShape="1">
          <a:blip r:embed="rId2"/>
          <a:srcRect b="2199"/>
          <a:stretch/>
        </p:blipFill>
        <p:spPr>
          <a:xfrm>
            <a:off x="4708959" y="1285591"/>
            <a:ext cx="3824288" cy="1539385"/>
          </a:xfrm>
          <a:prstGeom prst="rect">
            <a:avLst/>
          </a:prstGeom>
        </p:spPr>
      </p:pic>
    </p:spTree>
    <p:extLst>
      <p:ext uri="{BB962C8B-B14F-4D97-AF65-F5344CB8AC3E}">
        <p14:creationId xmlns:p14="http://schemas.microsoft.com/office/powerpoint/2010/main" val="3620130944"/>
      </p:ext>
    </p:extLst>
  </p:cSld>
  <p:clrMapOvr>
    <a:masterClrMapping/>
  </p:clrMapOvr>
  <p:transition>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60E21BB-0525-40DA-83D8-B441DF974CCC}"/>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FDDDFF04-E455-4DE3-AE25-6008D3345E99}"/>
              </a:ext>
            </a:extLst>
          </p:cNvPr>
          <p:cNvSpPr>
            <a:spLocks noGrp="1"/>
          </p:cNvSpPr>
          <p:nvPr>
            <p:ph type="pic" sz="quarter" idx="11"/>
          </p:nvPr>
        </p:nvSpPr>
        <p:spPr/>
      </p:sp>
      <p:sp>
        <p:nvSpPr>
          <p:cNvPr id="4" name="Title 3">
            <a:extLst>
              <a:ext uri="{FF2B5EF4-FFF2-40B4-BE49-F238E27FC236}">
                <a16:creationId xmlns:a16="http://schemas.microsoft.com/office/drawing/2014/main" id="{3BA4E4DB-0B9C-45BC-AFEE-F02E344AD9FF}"/>
              </a:ext>
            </a:extLst>
          </p:cNvPr>
          <p:cNvSpPr>
            <a:spLocks noGrp="1"/>
          </p:cNvSpPr>
          <p:nvPr>
            <p:ph type="title"/>
          </p:nvPr>
        </p:nvSpPr>
        <p:spPr>
          <a:xfrm>
            <a:off x="467547" y="410829"/>
            <a:ext cx="5472605" cy="246221"/>
          </a:xfrm>
        </p:spPr>
        <p:txBody>
          <a:bodyPr/>
          <a:lstStyle/>
          <a:p>
            <a:r>
              <a:rPr lang="en-GB" dirty="0"/>
              <a:t>Quick Reverse Sort</a:t>
            </a:r>
          </a:p>
        </p:txBody>
      </p:sp>
      <p:sp>
        <p:nvSpPr>
          <p:cNvPr id="5" name="Content Placeholder 4">
            <a:extLst>
              <a:ext uri="{FF2B5EF4-FFF2-40B4-BE49-F238E27FC236}">
                <a16:creationId xmlns:a16="http://schemas.microsoft.com/office/drawing/2014/main" id="{8A462078-55AB-4E52-954E-39BEA0C47DDC}"/>
              </a:ext>
            </a:extLst>
          </p:cNvPr>
          <p:cNvSpPr>
            <a:spLocks noGrp="1"/>
          </p:cNvSpPr>
          <p:nvPr>
            <p:ph sz="half" idx="16"/>
          </p:nvPr>
        </p:nvSpPr>
        <p:spPr/>
        <p:txBody>
          <a:bodyPr/>
          <a:lstStyle/>
          <a:p>
            <a:r>
              <a:rPr lang="en-GB" dirty="0"/>
              <a:t>Quick reverse sort, </a:t>
            </a:r>
            <a:r>
              <a:rPr lang="en-GB" dirty="0" err="1"/>
              <a:t>qrsort</a:t>
            </a:r>
            <a:r>
              <a:rPr lang="en-GB" dirty="0"/>
              <a:t>, can equally be written as a recursion</a:t>
            </a:r>
          </a:p>
          <a:p>
            <a:r>
              <a:rPr lang="en-GB" dirty="0"/>
              <a:t>We take the first element of the list, stick larger values at the front and smaller values at the end; ++ combines the lists</a:t>
            </a:r>
          </a:p>
          <a:p>
            <a:r>
              <a:rPr lang="en-GB" dirty="0"/>
              <a:t>These other values, unsorted, are themselves passed through </a:t>
            </a:r>
            <a:r>
              <a:rPr lang="en-GB" dirty="0" err="1"/>
              <a:t>qrsort</a:t>
            </a:r>
            <a:endParaRPr lang="en-GB" dirty="0"/>
          </a:p>
          <a:p>
            <a:r>
              <a:rPr lang="en-GB" dirty="0"/>
              <a:t>The original value is put in list brackets, since we are trying to output a list</a:t>
            </a:r>
          </a:p>
          <a:p>
            <a:r>
              <a:rPr lang="en-GB" dirty="0"/>
              <a:t>We do the definition over multiple lines with :{ :}</a:t>
            </a:r>
          </a:p>
          <a:p>
            <a:pPr marL="0" indent="0">
              <a:buNone/>
            </a:pPr>
            <a:endParaRPr lang="en-GB" dirty="0"/>
          </a:p>
        </p:txBody>
      </p:sp>
      <p:pic>
        <p:nvPicPr>
          <p:cNvPr id="9" name="Content Placeholder 8">
            <a:extLst>
              <a:ext uri="{FF2B5EF4-FFF2-40B4-BE49-F238E27FC236}">
                <a16:creationId xmlns:a16="http://schemas.microsoft.com/office/drawing/2014/main" id="{80A88D0F-971D-46F3-B162-11AD925E9723}"/>
              </a:ext>
            </a:extLst>
          </p:cNvPr>
          <p:cNvPicPr>
            <a:picLocks noGrp="1" noChangeAspect="1"/>
          </p:cNvPicPr>
          <p:nvPr>
            <p:ph sz="half" idx="17"/>
          </p:nvPr>
        </p:nvPicPr>
        <p:blipFill>
          <a:blip r:embed="rId2"/>
          <a:stretch>
            <a:fillRect/>
          </a:stretch>
        </p:blipFill>
        <p:spPr>
          <a:xfrm>
            <a:off x="4572000" y="1333068"/>
            <a:ext cx="3824288" cy="1504735"/>
          </a:xfrm>
          <a:prstGeom prst="rect">
            <a:avLst/>
          </a:prstGeom>
        </p:spPr>
      </p:pic>
    </p:spTree>
    <p:extLst>
      <p:ext uri="{BB962C8B-B14F-4D97-AF65-F5344CB8AC3E}">
        <p14:creationId xmlns:p14="http://schemas.microsoft.com/office/powerpoint/2010/main" val="3979272315"/>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A77EA94-5CCD-4748-942A-13EC5E4259E3}"/>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8F840D71-CCEF-4F24-BA92-965943F751CB}"/>
              </a:ext>
            </a:extLst>
          </p:cNvPr>
          <p:cNvSpPr>
            <a:spLocks noGrp="1"/>
          </p:cNvSpPr>
          <p:nvPr>
            <p:ph type="pic" sz="quarter" idx="11"/>
          </p:nvPr>
        </p:nvSpPr>
        <p:spPr/>
      </p:sp>
      <p:sp>
        <p:nvSpPr>
          <p:cNvPr id="4" name="Title 3">
            <a:extLst>
              <a:ext uri="{FF2B5EF4-FFF2-40B4-BE49-F238E27FC236}">
                <a16:creationId xmlns:a16="http://schemas.microsoft.com/office/drawing/2014/main" id="{8ABBF3D9-7E8D-403A-BBA9-F3B6457B626D}"/>
              </a:ext>
            </a:extLst>
          </p:cNvPr>
          <p:cNvSpPr>
            <a:spLocks noGrp="1"/>
          </p:cNvSpPr>
          <p:nvPr>
            <p:ph type="title"/>
          </p:nvPr>
        </p:nvSpPr>
        <p:spPr>
          <a:xfrm>
            <a:off x="467547" y="410829"/>
            <a:ext cx="5472605" cy="246221"/>
          </a:xfrm>
        </p:spPr>
        <p:txBody>
          <a:bodyPr/>
          <a:lstStyle/>
          <a:p>
            <a:r>
              <a:rPr lang="en-GB" dirty="0"/>
              <a:t>CoCalc #2</a:t>
            </a:r>
          </a:p>
        </p:txBody>
      </p:sp>
      <p:sp>
        <p:nvSpPr>
          <p:cNvPr id="5" name="Content Placeholder 4">
            <a:extLst>
              <a:ext uri="{FF2B5EF4-FFF2-40B4-BE49-F238E27FC236}">
                <a16:creationId xmlns:a16="http://schemas.microsoft.com/office/drawing/2014/main" id="{F3D59379-5AAE-4E10-A993-D69976B18B31}"/>
              </a:ext>
            </a:extLst>
          </p:cNvPr>
          <p:cNvSpPr>
            <a:spLocks noGrp="1"/>
          </p:cNvSpPr>
          <p:nvPr>
            <p:ph sz="half" idx="16"/>
          </p:nvPr>
        </p:nvSpPr>
        <p:spPr/>
        <p:txBody>
          <a:bodyPr/>
          <a:lstStyle/>
          <a:p>
            <a:r>
              <a:rPr lang="en-GB" dirty="0"/>
              <a:t>CoCalc can change the kernel by clicking the name of the kernel </a:t>
            </a:r>
          </a:p>
          <a:p>
            <a:r>
              <a:rPr lang="en-GB" dirty="0"/>
              <a:t>This switches to the front page from which the kernel can be selected</a:t>
            </a:r>
          </a:p>
          <a:p>
            <a:r>
              <a:rPr lang="en-GB" dirty="0"/>
              <a:t>From there you can select the kernel to use</a:t>
            </a:r>
          </a:p>
        </p:txBody>
      </p:sp>
      <p:pic>
        <p:nvPicPr>
          <p:cNvPr id="7" name="Content Placeholder 6">
            <a:extLst>
              <a:ext uri="{FF2B5EF4-FFF2-40B4-BE49-F238E27FC236}">
                <a16:creationId xmlns:a16="http://schemas.microsoft.com/office/drawing/2014/main" id="{77A04A45-0916-4C92-96AE-3B0C06506F14}"/>
              </a:ext>
            </a:extLst>
          </p:cNvPr>
          <p:cNvPicPr>
            <a:picLocks noGrp="1" noChangeAspect="1"/>
          </p:cNvPicPr>
          <p:nvPr>
            <p:ph sz="half" idx="17"/>
          </p:nvPr>
        </p:nvPicPr>
        <p:blipFill>
          <a:blip r:embed="rId2"/>
          <a:stretch>
            <a:fillRect/>
          </a:stretch>
        </p:blipFill>
        <p:spPr>
          <a:xfrm>
            <a:off x="4572000" y="1326583"/>
            <a:ext cx="3824288" cy="3658734"/>
          </a:xfrm>
          <a:prstGeom prst="rect">
            <a:avLst/>
          </a:prstGeom>
        </p:spPr>
      </p:pic>
      <p:sp>
        <p:nvSpPr>
          <p:cNvPr id="8" name="Rectangle 7">
            <a:extLst>
              <a:ext uri="{FF2B5EF4-FFF2-40B4-BE49-F238E27FC236}">
                <a16:creationId xmlns:a16="http://schemas.microsoft.com/office/drawing/2014/main" id="{0B490E97-AEA1-4A6C-AD42-9C2C5E355287}"/>
              </a:ext>
            </a:extLst>
          </p:cNvPr>
          <p:cNvSpPr/>
          <p:nvPr/>
        </p:nvSpPr>
        <p:spPr>
          <a:xfrm>
            <a:off x="6995532" y="2371493"/>
            <a:ext cx="1400756" cy="4785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3183930"/>
      </p:ext>
    </p:extLst>
  </p:cSld>
  <p:clrMapOvr>
    <a:masterClrMapping/>
  </p:clrMapOvr>
  <p:transition>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38D641F-AEBE-4C55-9A77-0CD121539AF0}"/>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65BDEA19-7A8E-4312-8A1A-712D16B7CB00}"/>
              </a:ext>
            </a:extLst>
          </p:cNvPr>
          <p:cNvSpPr>
            <a:spLocks noGrp="1"/>
          </p:cNvSpPr>
          <p:nvPr>
            <p:ph type="pic" sz="quarter" idx="11"/>
          </p:nvPr>
        </p:nvSpPr>
        <p:spPr/>
      </p:sp>
      <p:sp>
        <p:nvSpPr>
          <p:cNvPr id="4" name="Title 3">
            <a:extLst>
              <a:ext uri="{FF2B5EF4-FFF2-40B4-BE49-F238E27FC236}">
                <a16:creationId xmlns:a16="http://schemas.microsoft.com/office/drawing/2014/main" id="{959D78A9-DE4A-41DE-9A3E-CF2DBD615FB8}"/>
              </a:ext>
            </a:extLst>
          </p:cNvPr>
          <p:cNvSpPr>
            <a:spLocks noGrp="1"/>
          </p:cNvSpPr>
          <p:nvPr>
            <p:ph type="title"/>
          </p:nvPr>
        </p:nvSpPr>
        <p:spPr>
          <a:xfrm>
            <a:off x="467547" y="410829"/>
            <a:ext cx="5472605" cy="246221"/>
          </a:xfrm>
        </p:spPr>
        <p:txBody>
          <a:bodyPr/>
          <a:lstStyle/>
          <a:p>
            <a:r>
              <a:rPr lang="en-GB" dirty="0"/>
              <a:t>Maybe #1</a:t>
            </a:r>
          </a:p>
        </p:txBody>
      </p:sp>
      <p:sp>
        <p:nvSpPr>
          <p:cNvPr id="5" name="Content Placeholder 4">
            <a:extLst>
              <a:ext uri="{FF2B5EF4-FFF2-40B4-BE49-F238E27FC236}">
                <a16:creationId xmlns:a16="http://schemas.microsoft.com/office/drawing/2014/main" id="{88C7F53C-59B9-4982-9979-32EC618940CC}"/>
              </a:ext>
            </a:extLst>
          </p:cNvPr>
          <p:cNvSpPr>
            <a:spLocks noGrp="1"/>
          </p:cNvSpPr>
          <p:nvPr>
            <p:ph sz="half" idx="16"/>
          </p:nvPr>
        </p:nvSpPr>
        <p:spPr/>
        <p:txBody>
          <a:bodyPr/>
          <a:lstStyle/>
          <a:p>
            <a:r>
              <a:rPr lang="en-GB" dirty="0"/>
              <a:t>Where there is a possibility of a function returning a value, such as an Int, it can be declared as ‘Maybe Int’</a:t>
            </a:r>
          </a:p>
          <a:p>
            <a:r>
              <a:rPr lang="en-GB" dirty="0"/>
              <a:t>To match this declaration, we need to return ‘Just </a:t>
            </a:r>
            <a:r>
              <a:rPr lang="en-GB" i="1" dirty="0"/>
              <a:t>value</a:t>
            </a:r>
            <a:r>
              <a:rPr lang="en-GB" dirty="0"/>
              <a:t>’ or ‘Nothing’ </a:t>
            </a:r>
          </a:p>
          <a:p>
            <a:r>
              <a:rPr lang="en-GB" dirty="0"/>
              <a:t>The use of Maybe wraps the value and forces the user to deal any errors</a:t>
            </a:r>
          </a:p>
          <a:p>
            <a:r>
              <a:rPr lang="en-GB" dirty="0"/>
              <a:t>Case can be used to extract the value by pattern matching against ‘Just </a:t>
            </a:r>
            <a:r>
              <a:rPr lang="en-GB" i="1" dirty="0"/>
              <a:t>value</a:t>
            </a:r>
            <a:r>
              <a:rPr lang="en-GB" dirty="0"/>
              <a:t>’ and ‘Nothing’</a:t>
            </a:r>
          </a:p>
          <a:p>
            <a:endParaRPr lang="en-GB" dirty="0"/>
          </a:p>
        </p:txBody>
      </p:sp>
      <p:pic>
        <p:nvPicPr>
          <p:cNvPr id="7" name="Content Placeholder 6">
            <a:extLst>
              <a:ext uri="{FF2B5EF4-FFF2-40B4-BE49-F238E27FC236}">
                <a16:creationId xmlns:a16="http://schemas.microsoft.com/office/drawing/2014/main" id="{406CC72F-7DB3-493B-80E6-5E8F947D210B}"/>
              </a:ext>
            </a:extLst>
          </p:cNvPr>
          <p:cNvPicPr>
            <a:picLocks noGrp="1" noChangeAspect="1"/>
          </p:cNvPicPr>
          <p:nvPr>
            <p:ph sz="half" idx="17"/>
          </p:nvPr>
        </p:nvPicPr>
        <p:blipFill rotWithShape="1">
          <a:blip r:embed="rId2"/>
          <a:srcRect l="1361"/>
          <a:stretch/>
        </p:blipFill>
        <p:spPr>
          <a:xfrm>
            <a:off x="4624038" y="1276872"/>
            <a:ext cx="3772249" cy="843980"/>
          </a:xfrm>
          <a:prstGeom prst="rect">
            <a:avLst/>
          </a:prstGeom>
        </p:spPr>
      </p:pic>
      <p:pic>
        <p:nvPicPr>
          <p:cNvPr id="8" name="Picture 7">
            <a:extLst>
              <a:ext uri="{FF2B5EF4-FFF2-40B4-BE49-F238E27FC236}">
                <a16:creationId xmlns:a16="http://schemas.microsoft.com/office/drawing/2014/main" id="{98F7C32B-335B-4B33-BFB2-F7F0DD4EFAEB}"/>
              </a:ext>
            </a:extLst>
          </p:cNvPr>
          <p:cNvPicPr>
            <a:picLocks noChangeAspect="1"/>
          </p:cNvPicPr>
          <p:nvPr/>
        </p:nvPicPr>
        <p:blipFill rotWithShape="1">
          <a:blip r:embed="rId3"/>
          <a:srcRect l="1228" r="-1"/>
          <a:stretch/>
        </p:blipFill>
        <p:spPr>
          <a:xfrm>
            <a:off x="4624038" y="2401649"/>
            <a:ext cx="4186587" cy="1743075"/>
          </a:xfrm>
          <a:prstGeom prst="rect">
            <a:avLst/>
          </a:prstGeom>
        </p:spPr>
      </p:pic>
    </p:spTree>
    <p:extLst>
      <p:ext uri="{BB962C8B-B14F-4D97-AF65-F5344CB8AC3E}">
        <p14:creationId xmlns:p14="http://schemas.microsoft.com/office/powerpoint/2010/main" val="2094117376"/>
      </p:ext>
    </p:extLst>
  </p:cSld>
  <p:clrMapOvr>
    <a:masterClrMapping/>
  </p:clrMapOvr>
  <p:transition>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2634A5E-7A47-4338-A8EF-F900B9E2F084}"/>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6E1A9477-8738-4EF7-9D2F-F11FA2C690D5}"/>
              </a:ext>
            </a:extLst>
          </p:cNvPr>
          <p:cNvSpPr>
            <a:spLocks noGrp="1"/>
          </p:cNvSpPr>
          <p:nvPr>
            <p:ph type="pic" sz="quarter" idx="11"/>
          </p:nvPr>
        </p:nvSpPr>
        <p:spPr/>
      </p:sp>
      <p:sp>
        <p:nvSpPr>
          <p:cNvPr id="4" name="Title 3">
            <a:extLst>
              <a:ext uri="{FF2B5EF4-FFF2-40B4-BE49-F238E27FC236}">
                <a16:creationId xmlns:a16="http://schemas.microsoft.com/office/drawing/2014/main" id="{E5B8DDFF-F2AF-4A3A-BFB3-EB92C9D59C87}"/>
              </a:ext>
            </a:extLst>
          </p:cNvPr>
          <p:cNvSpPr>
            <a:spLocks noGrp="1"/>
          </p:cNvSpPr>
          <p:nvPr>
            <p:ph type="title"/>
          </p:nvPr>
        </p:nvSpPr>
        <p:spPr>
          <a:xfrm>
            <a:off x="467547" y="410829"/>
            <a:ext cx="5472605" cy="246221"/>
          </a:xfrm>
        </p:spPr>
        <p:txBody>
          <a:bodyPr/>
          <a:lstStyle/>
          <a:p>
            <a:r>
              <a:rPr lang="en-GB" dirty="0"/>
              <a:t>maybe #2</a:t>
            </a:r>
          </a:p>
        </p:txBody>
      </p:sp>
      <p:sp>
        <p:nvSpPr>
          <p:cNvPr id="5" name="Content Placeholder 4">
            <a:extLst>
              <a:ext uri="{FF2B5EF4-FFF2-40B4-BE49-F238E27FC236}">
                <a16:creationId xmlns:a16="http://schemas.microsoft.com/office/drawing/2014/main" id="{50773DBF-03D5-4938-9DE0-8B3D212B78D7}"/>
              </a:ext>
            </a:extLst>
          </p:cNvPr>
          <p:cNvSpPr>
            <a:spLocks noGrp="1"/>
          </p:cNvSpPr>
          <p:nvPr>
            <p:ph sz="half" idx="16"/>
          </p:nvPr>
        </p:nvSpPr>
        <p:spPr/>
        <p:txBody>
          <a:bodyPr/>
          <a:lstStyle/>
          <a:p>
            <a:r>
              <a:rPr lang="en-GB" dirty="0"/>
              <a:t>When Maybe is used in a type signature, it has to be accompanied with a type:</a:t>
            </a:r>
          </a:p>
          <a:p>
            <a:pPr lvl="1"/>
            <a:r>
              <a:rPr lang="en-GB" dirty="0"/>
              <a:t>Maybe Int</a:t>
            </a:r>
          </a:p>
          <a:p>
            <a:pPr lvl="1"/>
            <a:r>
              <a:rPr lang="en-GB" dirty="0"/>
              <a:t>Maybe String</a:t>
            </a:r>
          </a:p>
          <a:p>
            <a:pPr lvl="1"/>
            <a:r>
              <a:rPr lang="en-GB" dirty="0"/>
              <a:t>Maybe Float</a:t>
            </a:r>
          </a:p>
          <a:p>
            <a:r>
              <a:rPr lang="en-GB" dirty="0"/>
              <a:t>Maybe a is a polymorphic type, but which may struggle to resolve the type signature</a:t>
            </a:r>
          </a:p>
        </p:txBody>
      </p:sp>
      <p:pic>
        <p:nvPicPr>
          <p:cNvPr id="7" name="Content Placeholder 6">
            <a:extLst>
              <a:ext uri="{FF2B5EF4-FFF2-40B4-BE49-F238E27FC236}">
                <a16:creationId xmlns:a16="http://schemas.microsoft.com/office/drawing/2014/main" id="{EA228DFB-9832-4BC4-AA98-648C011125B4}"/>
              </a:ext>
            </a:extLst>
          </p:cNvPr>
          <p:cNvPicPr>
            <a:picLocks noGrp="1" noChangeAspect="1"/>
          </p:cNvPicPr>
          <p:nvPr>
            <p:ph sz="half" idx="17"/>
          </p:nvPr>
        </p:nvPicPr>
        <p:blipFill>
          <a:blip r:embed="rId2"/>
          <a:stretch>
            <a:fillRect/>
          </a:stretch>
        </p:blipFill>
        <p:spPr>
          <a:xfrm>
            <a:off x="4572000" y="1318900"/>
            <a:ext cx="3824288" cy="2663066"/>
          </a:xfrm>
          <a:prstGeom prst="rect">
            <a:avLst/>
          </a:prstGeom>
        </p:spPr>
      </p:pic>
    </p:spTree>
    <p:extLst>
      <p:ext uri="{BB962C8B-B14F-4D97-AF65-F5344CB8AC3E}">
        <p14:creationId xmlns:p14="http://schemas.microsoft.com/office/powerpoint/2010/main" val="3516074658"/>
      </p:ext>
    </p:extLst>
  </p:cSld>
  <p:clrMapOvr>
    <a:masterClrMapping/>
  </p:clrMapOvr>
  <p:transition>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48F410E-B356-4F95-B473-DCB8A5A8263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4053D3D4-D849-4B3B-81A2-4373EE5390CE}"/>
              </a:ext>
            </a:extLst>
          </p:cNvPr>
          <p:cNvSpPr>
            <a:spLocks noGrp="1"/>
          </p:cNvSpPr>
          <p:nvPr>
            <p:ph type="pic" sz="quarter" idx="11"/>
          </p:nvPr>
        </p:nvSpPr>
        <p:spPr/>
      </p:sp>
      <p:sp>
        <p:nvSpPr>
          <p:cNvPr id="4" name="Title 3">
            <a:extLst>
              <a:ext uri="{FF2B5EF4-FFF2-40B4-BE49-F238E27FC236}">
                <a16:creationId xmlns:a16="http://schemas.microsoft.com/office/drawing/2014/main" id="{AC943C33-C75E-4AB4-8BC1-41C6965A98B1}"/>
              </a:ext>
            </a:extLst>
          </p:cNvPr>
          <p:cNvSpPr>
            <a:spLocks noGrp="1"/>
          </p:cNvSpPr>
          <p:nvPr>
            <p:ph type="title"/>
          </p:nvPr>
        </p:nvSpPr>
        <p:spPr>
          <a:xfrm>
            <a:off x="467547" y="410829"/>
            <a:ext cx="5472605" cy="246221"/>
          </a:xfrm>
        </p:spPr>
        <p:txBody>
          <a:bodyPr/>
          <a:lstStyle/>
          <a:p>
            <a:r>
              <a:rPr lang="en-GB" dirty="0"/>
              <a:t>Maybe #3</a:t>
            </a:r>
          </a:p>
        </p:txBody>
      </p:sp>
      <p:sp>
        <p:nvSpPr>
          <p:cNvPr id="5" name="Content Placeholder 4">
            <a:extLst>
              <a:ext uri="{FF2B5EF4-FFF2-40B4-BE49-F238E27FC236}">
                <a16:creationId xmlns:a16="http://schemas.microsoft.com/office/drawing/2014/main" id="{4365C1F4-1547-4BA9-A9F0-653F0536D1A2}"/>
              </a:ext>
            </a:extLst>
          </p:cNvPr>
          <p:cNvSpPr>
            <a:spLocks noGrp="1"/>
          </p:cNvSpPr>
          <p:nvPr>
            <p:ph sz="half" idx="16"/>
          </p:nvPr>
        </p:nvSpPr>
        <p:spPr/>
        <p:txBody>
          <a:bodyPr/>
          <a:lstStyle/>
          <a:p>
            <a:r>
              <a:rPr lang="en-GB" dirty="0"/>
              <a:t>Maybe a can be helpful with functions such as head and tail, the base versions error on empty lists</a:t>
            </a:r>
          </a:p>
          <a:p>
            <a:endParaRPr lang="en-GB" dirty="0"/>
          </a:p>
        </p:txBody>
      </p:sp>
      <p:pic>
        <p:nvPicPr>
          <p:cNvPr id="7" name="Content Placeholder 6">
            <a:extLst>
              <a:ext uri="{FF2B5EF4-FFF2-40B4-BE49-F238E27FC236}">
                <a16:creationId xmlns:a16="http://schemas.microsoft.com/office/drawing/2014/main" id="{84147DF2-D94D-4203-AD75-42CE1E4DB3A5}"/>
              </a:ext>
            </a:extLst>
          </p:cNvPr>
          <p:cNvPicPr>
            <a:picLocks noGrp="1" noChangeAspect="1"/>
          </p:cNvPicPr>
          <p:nvPr>
            <p:ph sz="half" idx="17"/>
          </p:nvPr>
        </p:nvPicPr>
        <p:blipFill>
          <a:blip r:embed="rId2"/>
          <a:stretch>
            <a:fillRect/>
          </a:stretch>
        </p:blipFill>
        <p:spPr>
          <a:xfrm>
            <a:off x="5150644" y="1283480"/>
            <a:ext cx="2667000" cy="1752600"/>
          </a:xfrm>
          <a:prstGeom prst="rect">
            <a:avLst/>
          </a:prstGeom>
        </p:spPr>
      </p:pic>
      <p:pic>
        <p:nvPicPr>
          <p:cNvPr id="8" name="Picture 7">
            <a:extLst>
              <a:ext uri="{FF2B5EF4-FFF2-40B4-BE49-F238E27FC236}">
                <a16:creationId xmlns:a16="http://schemas.microsoft.com/office/drawing/2014/main" id="{05470AB3-983B-468F-A6D5-E7087FB434C8}"/>
              </a:ext>
            </a:extLst>
          </p:cNvPr>
          <p:cNvPicPr>
            <a:picLocks noChangeAspect="1"/>
          </p:cNvPicPr>
          <p:nvPr/>
        </p:nvPicPr>
        <p:blipFill>
          <a:blip r:embed="rId3"/>
          <a:stretch>
            <a:fillRect/>
          </a:stretch>
        </p:blipFill>
        <p:spPr>
          <a:xfrm>
            <a:off x="1143159" y="2383324"/>
            <a:ext cx="2466975" cy="2324100"/>
          </a:xfrm>
          <a:prstGeom prst="rect">
            <a:avLst/>
          </a:prstGeom>
        </p:spPr>
      </p:pic>
    </p:spTree>
    <p:extLst>
      <p:ext uri="{BB962C8B-B14F-4D97-AF65-F5344CB8AC3E}">
        <p14:creationId xmlns:p14="http://schemas.microsoft.com/office/powerpoint/2010/main" val="1851421330"/>
      </p:ext>
    </p:extLst>
  </p:cSld>
  <p:clrMapOvr>
    <a:masterClrMapping/>
  </p:clrMapOvr>
  <p:transition>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BF28BEA-8527-4B27-87A5-51D4D5ECDD41}"/>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8BAC2CD3-60BF-435C-91F0-81EC377DCD27}"/>
              </a:ext>
            </a:extLst>
          </p:cNvPr>
          <p:cNvSpPr>
            <a:spLocks noGrp="1"/>
          </p:cNvSpPr>
          <p:nvPr>
            <p:ph type="pic" sz="quarter" idx="11"/>
          </p:nvPr>
        </p:nvSpPr>
        <p:spPr/>
      </p:sp>
      <p:sp>
        <p:nvSpPr>
          <p:cNvPr id="4" name="Title 3">
            <a:extLst>
              <a:ext uri="{FF2B5EF4-FFF2-40B4-BE49-F238E27FC236}">
                <a16:creationId xmlns:a16="http://schemas.microsoft.com/office/drawing/2014/main" id="{E9F6A578-9D52-4517-AAD5-EBBD6A69B976}"/>
              </a:ext>
            </a:extLst>
          </p:cNvPr>
          <p:cNvSpPr>
            <a:spLocks noGrp="1"/>
          </p:cNvSpPr>
          <p:nvPr>
            <p:ph type="title"/>
          </p:nvPr>
        </p:nvSpPr>
        <p:spPr>
          <a:xfrm>
            <a:off x="467547" y="418993"/>
            <a:ext cx="5472605" cy="246221"/>
          </a:xfrm>
        </p:spPr>
        <p:txBody>
          <a:bodyPr/>
          <a:lstStyle/>
          <a:p>
            <a:r>
              <a:rPr lang="en-GB" dirty="0"/>
              <a:t>Pure and impure Functions</a:t>
            </a:r>
          </a:p>
        </p:txBody>
      </p:sp>
      <p:sp>
        <p:nvSpPr>
          <p:cNvPr id="5" name="Content Placeholder 4">
            <a:extLst>
              <a:ext uri="{FF2B5EF4-FFF2-40B4-BE49-F238E27FC236}">
                <a16:creationId xmlns:a16="http://schemas.microsoft.com/office/drawing/2014/main" id="{0C2C1A51-D7DC-498A-AAA5-55C4BB4D4530}"/>
              </a:ext>
            </a:extLst>
          </p:cNvPr>
          <p:cNvSpPr>
            <a:spLocks noGrp="1"/>
          </p:cNvSpPr>
          <p:nvPr>
            <p:ph sz="half" idx="16"/>
          </p:nvPr>
        </p:nvSpPr>
        <p:spPr/>
        <p:txBody>
          <a:bodyPr/>
          <a:lstStyle/>
          <a:p>
            <a:r>
              <a:rPr lang="en-GB" dirty="0"/>
              <a:t>Haskell makes a distinction between Pure and Impure functions</a:t>
            </a:r>
          </a:p>
          <a:p>
            <a:r>
              <a:rPr lang="en-GB" dirty="0"/>
              <a:t>A pure function is one where there are no side effects, e.g. \x -&gt; x^2</a:t>
            </a:r>
          </a:p>
          <a:p>
            <a:r>
              <a:rPr lang="en-GB" dirty="0"/>
              <a:t>An impure function is one where there are side effects, e.g. printing to screen, reading from keyboard</a:t>
            </a:r>
          </a:p>
          <a:p>
            <a:r>
              <a:rPr lang="en-GB" dirty="0"/>
              <a:t>Values from an impure function are bound to a variable with &lt;- operator</a:t>
            </a:r>
          </a:p>
          <a:p>
            <a:r>
              <a:rPr lang="en-GB" dirty="0"/>
              <a:t>This keeps the pure and impure areas separate</a:t>
            </a:r>
          </a:p>
        </p:txBody>
      </p:sp>
      <p:pic>
        <p:nvPicPr>
          <p:cNvPr id="10" name="Content Placeholder 9">
            <a:extLst>
              <a:ext uri="{FF2B5EF4-FFF2-40B4-BE49-F238E27FC236}">
                <a16:creationId xmlns:a16="http://schemas.microsoft.com/office/drawing/2014/main" id="{CBA31583-ABF2-4643-A5DA-3BAB2F58FEE3}"/>
              </a:ext>
            </a:extLst>
          </p:cNvPr>
          <p:cNvPicPr>
            <a:picLocks noGrp="1" noChangeAspect="1"/>
          </p:cNvPicPr>
          <p:nvPr>
            <p:ph sz="half" idx="17"/>
          </p:nvPr>
        </p:nvPicPr>
        <p:blipFill>
          <a:blip r:embed="rId2"/>
          <a:stretch>
            <a:fillRect/>
          </a:stretch>
        </p:blipFill>
        <p:spPr>
          <a:xfrm>
            <a:off x="4655344" y="1291770"/>
            <a:ext cx="3657600" cy="3352800"/>
          </a:xfrm>
          <a:prstGeom prst="rect">
            <a:avLst/>
          </a:prstGeom>
        </p:spPr>
      </p:pic>
    </p:spTree>
    <p:extLst>
      <p:ext uri="{BB962C8B-B14F-4D97-AF65-F5344CB8AC3E}">
        <p14:creationId xmlns:p14="http://schemas.microsoft.com/office/powerpoint/2010/main" val="111568926"/>
      </p:ext>
    </p:extLst>
  </p:cSld>
  <p:clrMapOvr>
    <a:masterClrMapping/>
  </p:clrMapOvr>
  <p:transition>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917CE3-E2AF-4993-B866-108546931705}"/>
              </a:ext>
            </a:extLst>
          </p:cNvPr>
          <p:cNvSpPr>
            <a:spLocks noGrp="1"/>
          </p:cNvSpPr>
          <p:nvPr>
            <p:ph type="pic" sz="quarter" idx="11"/>
          </p:nvPr>
        </p:nvSpPr>
        <p:spPr/>
      </p:sp>
      <p:sp>
        <p:nvSpPr>
          <p:cNvPr id="4" name="Title 3">
            <a:extLst>
              <a:ext uri="{FF2B5EF4-FFF2-40B4-BE49-F238E27FC236}">
                <a16:creationId xmlns:a16="http://schemas.microsoft.com/office/drawing/2014/main" id="{3BF84161-F178-4B31-82E8-DE61F9F60F33}"/>
              </a:ext>
            </a:extLst>
          </p:cNvPr>
          <p:cNvSpPr>
            <a:spLocks noGrp="1"/>
          </p:cNvSpPr>
          <p:nvPr>
            <p:ph type="title"/>
          </p:nvPr>
        </p:nvSpPr>
        <p:spPr/>
        <p:txBody>
          <a:bodyPr/>
          <a:lstStyle/>
          <a:p>
            <a:r>
              <a:rPr lang="en-GB" dirty="0"/>
              <a:t>IO Functions</a:t>
            </a:r>
          </a:p>
        </p:txBody>
      </p:sp>
      <p:sp>
        <p:nvSpPr>
          <p:cNvPr id="13" name="Picture Placeholder 12">
            <a:extLst>
              <a:ext uri="{FF2B5EF4-FFF2-40B4-BE49-F238E27FC236}">
                <a16:creationId xmlns:a16="http://schemas.microsoft.com/office/drawing/2014/main" id="{CAEF6208-3852-487A-BD3C-F903CF8E859F}"/>
              </a:ext>
            </a:extLst>
          </p:cNvPr>
          <p:cNvSpPr>
            <a:spLocks noGrp="1"/>
          </p:cNvSpPr>
          <p:nvPr>
            <p:ph type="pic" sz="quarter" idx="10"/>
          </p:nvPr>
        </p:nvSpPr>
        <p:spPr/>
      </p:sp>
      <p:graphicFrame>
        <p:nvGraphicFramePr>
          <p:cNvPr id="14" name="Table 7">
            <a:extLst>
              <a:ext uri="{FF2B5EF4-FFF2-40B4-BE49-F238E27FC236}">
                <a16:creationId xmlns:a16="http://schemas.microsoft.com/office/drawing/2014/main" id="{A4E26B75-A2B9-4120-BAE1-E2A70B446EF4}"/>
              </a:ext>
            </a:extLst>
          </p:cNvPr>
          <p:cNvGraphicFramePr>
            <a:graphicFrameLocks noGrp="1"/>
          </p:cNvGraphicFramePr>
          <p:nvPr>
            <p:ph idx="1"/>
            <p:extLst>
              <p:ext uri="{D42A27DB-BD31-4B8C-83A1-F6EECF244321}">
                <p14:modId xmlns:p14="http://schemas.microsoft.com/office/powerpoint/2010/main" val="1444003024"/>
              </p:ext>
            </p:extLst>
          </p:nvPr>
        </p:nvGraphicFramePr>
        <p:xfrm>
          <a:off x="910663" y="1029479"/>
          <a:ext cx="7322673" cy="3955524"/>
        </p:xfrm>
        <a:graphic>
          <a:graphicData uri="http://schemas.openxmlformats.org/drawingml/2006/table">
            <a:tbl>
              <a:tblPr firstRow="1" bandRow="1">
                <a:tableStyleId>{F5AB1C69-6EDB-4FF4-983F-18BD219EF322}</a:tableStyleId>
              </a:tblPr>
              <a:tblGrid>
                <a:gridCol w="1590945">
                  <a:extLst>
                    <a:ext uri="{9D8B030D-6E8A-4147-A177-3AD203B41FA5}">
                      <a16:colId xmlns:a16="http://schemas.microsoft.com/office/drawing/2014/main" val="800767482"/>
                    </a:ext>
                  </a:extLst>
                </a:gridCol>
                <a:gridCol w="2141034">
                  <a:extLst>
                    <a:ext uri="{9D8B030D-6E8A-4147-A177-3AD203B41FA5}">
                      <a16:colId xmlns:a16="http://schemas.microsoft.com/office/drawing/2014/main" val="2531660461"/>
                    </a:ext>
                  </a:extLst>
                </a:gridCol>
                <a:gridCol w="3590694">
                  <a:extLst>
                    <a:ext uri="{9D8B030D-6E8A-4147-A177-3AD203B41FA5}">
                      <a16:colId xmlns:a16="http://schemas.microsoft.com/office/drawing/2014/main" val="3078723880"/>
                    </a:ext>
                  </a:extLst>
                </a:gridCol>
              </a:tblGrid>
              <a:tr h="485388">
                <a:tc>
                  <a:txBody>
                    <a:bodyPr/>
                    <a:lstStyle/>
                    <a:p>
                      <a:r>
                        <a:rPr lang="en-GB" sz="1400" dirty="0"/>
                        <a:t>Command</a:t>
                      </a:r>
                    </a:p>
                  </a:txBody>
                  <a:tcPr marL="218636" marR="218636"/>
                </a:tc>
                <a:tc>
                  <a:txBody>
                    <a:bodyPr/>
                    <a:lstStyle/>
                    <a:p>
                      <a:r>
                        <a:rPr lang="en-GB" sz="1400" dirty="0"/>
                        <a:t>Syntax</a:t>
                      </a:r>
                    </a:p>
                  </a:txBody>
                  <a:tcPr marL="218636" marR="218636"/>
                </a:tc>
                <a:tc>
                  <a:txBody>
                    <a:bodyPr/>
                    <a:lstStyle/>
                    <a:p>
                      <a:r>
                        <a:rPr lang="en-GB" sz="1400" dirty="0"/>
                        <a:t>Description</a:t>
                      </a:r>
                    </a:p>
                  </a:txBody>
                  <a:tcPr marL="218636" marR="218636"/>
                </a:tc>
                <a:extLst>
                  <a:ext uri="{0D108BD9-81ED-4DB2-BD59-A6C34878D82A}">
                    <a16:rowId xmlns:a16="http://schemas.microsoft.com/office/drawing/2014/main" val="22787501"/>
                  </a:ext>
                </a:extLst>
              </a:tr>
              <a:tr h="485388">
                <a:tc>
                  <a:txBody>
                    <a:bodyPr/>
                    <a:lstStyle/>
                    <a:p>
                      <a:r>
                        <a:rPr lang="en-GB" sz="1400" dirty="0" err="1"/>
                        <a:t>putStr</a:t>
                      </a:r>
                      <a:endParaRPr lang="en-GB" sz="1400" dirty="0"/>
                    </a:p>
                  </a:txBody>
                  <a:tcPr marL="218636" marR="218636"/>
                </a:tc>
                <a:tc>
                  <a:txBody>
                    <a:bodyPr/>
                    <a:lstStyle/>
                    <a:p>
                      <a:r>
                        <a:rPr lang="en-GB" sz="1400" dirty="0" err="1"/>
                        <a:t>putStr</a:t>
                      </a:r>
                      <a:r>
                        <a:rPr lang="en-GB" sz="1400" dirty="0"/>
                        <a:t> </a:t>
                      </a:r>
                      <a:r>
                        <a:rPr lang="en-GB" sz="1400" i="1" dirty="0"/>
                        <a:t>string</a:t>
                      </a:r>
                    </a:p>
                  </a:txBody>
                  <a:tcPr marL="218636" marR="218636"/>
                </a:tc>
                <a:tc>
                  <a:txBody>
                    <a:bodyPr/>
                    <a:lstStyle/>
                    <a:p>
                      <a:r>
                        <a:rPr lang="en-GB" sz="1400" dirty="0"/>
                        <a:t>Prints the string to the console</a:t>
                      </a:r>
                    </a:p>
                  </a:txBody>
                  <a:tcPr marL="218636" marR="218636"/>
                </a:tc>
                <a:extLst>
                  <a:ext uri="{0D108BD9-81ED-4DB2-BD59-A6C34878D82A}">
                    <a16:rowId xmlns:a16="http://schemas.microsoft.com/office/drawing/2014/main" val="472518698"/>
                  </a:ext>
                </a:extLst>
              </a:tr>
              <a:tr h="485388">
                <a:tc>
                  <a:txBody>
                    <a:bodyPr/>
                    <a:lstStyle/>
                    <a:p>
                      <a:r>
                        <a:rPr lang="en-GB" sz="1400" dirty="0"/>
                        <a:t>putStrLn</a:t>
                      </a:r>
                    </a:p>
                  </a:txBody>
                  <a:tcPr marL="218636" marR="218636"/>
                </a:tc>
                <a:tc>
                  <a:txBody>
                    <a:bodyPr/>
                    <a:lstStyle/>
                    <a:p>
                      <a:r>
                        <a:rPr lang="en-GB" sz="1400" dirty="0"/>
                        <a:t>putStrLn </a:t>
                      </a:r>
                      <a:r>
                        <a:rPr lang="en-GB" sz="1400" i="1" dirty="0"/>
                        <a:t>string</a:t>
                      </a:r>
                    </a:p>
                  </a:txBody>
                  <a:tcPr marL="218636" marR="218636"/>
                </a:tc>
                <a:tc>
                  <a:txBody>
                    <a:bodyPr/>
                    <a:lstStyle/>
                    <a:p>
                      <a:r>
                        <a:rPr lang="en-GB" sz="1400" dirty="0"/>
                        <a:t>Prints the string to the console, adds new line</a:t>
                      </a:r>
                    </a:p>
                  </a:txBody>
                  <a:tcPr marL="218636" marR="218636"/>
                </a:tc>
                <a:extLst>
                  <a:ext uri="{0D108BD9-81ED-4DB2-BD59-A6C34878D82A}">
                    <a16:rowId xmlns:a16="http://schemas.microsoft.com/office/drawing/2014/main" val="563017748"/>
                  </a:ext>
                </a:extLst>
              </a:tr>
              <a:tr h="485388">
                <a:tc>
                  <a:txBody>
                    <a:bodyPr/>
                    <a:lstStyle/>
                    <a:p>
                      <a:r>
                        <a:rPr lang="en-GB" sz="1400" dirty="0"/>
                        <a:t>print</a:t>
                      </a:r>
                    </a:p>
                  </a:txBody>
                  <a:tcPr marL="218636" marR="218636"/>
                </a:tc>
                <a:tc>
                  <a:txBody>
                    <a:bodyPr/>
                    <a:lstStyle/>
                    <a:p>
                      <a:r>
                        <a:rPr lang="en-GB" sz="1400" dirty="0"/>
                        <a:t>print </a:t>
                      </a:r>
                      <a:r>
                        <a:rPr lang="en-GB" sz="1400" i="1" dirty="0"/>
                        <a:t>item</a:t>
                      </a:r>
                    </a:p>
                  </a:txBody>
                  <a:tcPr marL="218636" marR="218636"/>
                </a:tc>
                <a:tc>
                  <a:txBody>
                    <a:bodyPr/>
                    <a:lstStyle/>
                    <a:p>
                      <a:r>
                        <a:rPr lang="en-GB" sz="1400" dirty="0"/>
                        <a:t>Prints item to the console, if it can be created to a string by ‘show’ function</a:t>
                      </a:r>
                    </a:p>
                    <a:p>
                      <a:r>
                        <a:rPr lang="en-GB" sz="1400" dirty="0"/>
                        <a:t>‘Print x’ is ‘</a:t>
                      </a:r>
                      <a:r>
                        <a:rPr lang="en-GB" sz="1400" dirty="0" err="1"/>
                        <a:t>putStrLn</a:t>
                      </a:r>
                      <a:r>
                        <a:rPr lang="en-GB" sz="1400" dirty="0"/>
                        <a:t> (Show x)’</a:t>
                      </a:r>
                    </a:p>
                  </a:txBody>
                  <a:tcPr marL="218636" marR="218636"/>
                </a:tc>
                <a:extLst>
                  <a:ext uri="{0D108BD9-81ED-4DB2-BD59-A6C34878D82A}">
                    <a16:rowId xmlns:a16="http://schemas.microsoft.com/office/drawing/2014/main" val="900111847"/>
                  </a:ext>
                </a:extLst>
              </a:tr>
              <a:tr h="485388">
                <a:tc>
                  <a:txBody>
                    <a:bodyPr/>
                    <a:lstStyle/>
                    <a:p>
                      <a:r>
                        <a:rPr lang="en-GB" sz="1400" dirty="0" err="1"/>
                        <a:t>getLine</a:t>
                      </a:r>
                      <a:endParaRPr lang="en-GB" sz="1400" dirty="0"/>
                    </a:p>
                  </a:txBody>
                  <a:tcPr marL="218636" marR="218636"/>
                </a:tc>
                <a:tc>
                  <a:txBody>
                    <a:bodyPr/>
                    <a:lstStyle/>
                    <a:p>
                      <a:r>
                        <a:rPr lang="en-GB" sz="1400" i="1" dirty="0"/>
                        <a:t>string</a:t>
                      </a:r>
                      <a:r>
                        <a:rPr lang="en-GB" sz="1400" dirty="0"/>
                        <a:t> &lt;- </a:t>
                      </a:r>
                      <a:r>
                        <a:rPr lang="en-GB" sz="1400" dirty="0" err="1"/>
                        <a:t>getLine</a:t>
                      </a:r>
                      <a:endParaRPr lang="en-GB" sz="1400" dirty="0"/>
                    </a:p>
                  </a:txBody>
                  <a:tcPr marL="218636" marR="218636"/>
                </a:tc>
                <a:tc>
                  <a:txBody>
                    <a:bodyPr/>
                    <a:lstStyle/>
                    <a:p>
                      <a:r>
                        <a:rPr lang="en-GB" sz="1400" dirty="0"/>
                        <a:t>Get text from keyboard, return it as an IO string</a:t>
                      </a:r>
                    </a:p>
                  </a:txBody>
                  <a:tcPr marL="218636" marR="218636"/>
                </a:tc>
                <a:extLst>
                  <a:ext uri="{0D108BD9-81ED-4DB2-BD59-A6C34878D82A}">
                    <a16:rowId xmlns:a16="http://schemas.microsoft.com/office/drawing/2014/main" val="3502342085"/>
                  </a:ext>
                </a:extLst>
              </a:tr>
              <a:tr h="485388">
                <a:tc>
                  <a:txBody>
                    <a:bodyPr/>
                    <a:lstStyle/>
                    <a:p>
                      <a:r>
                        <a:rPr lang="en-GB" sz="1400" dirty="0"/>
                        <a:t>&lt;- </a:t>
                      </a:r>
                    </a:p>
                  </a:txBody>
                  <a:tcPr marL="218636" marR="218636"/>
                </a:tc>
                <a:tc>
                  <a:txBody>
                    <a:bodyPr/>
                    <a:lstStyle/>
                    <a:p>
                      <a:r>
                        <a:rPr lang="en-GB" sz="1400" i="1" dirty="0"/>
                        <a:t>string</a:t>
                      </a:r>
                      <a:r>
                        <a:rPr lang="en-GB" sz="1400" dirty="0"/>
                        <a:t> &lt;- </a:t>
                      </a:r>
                      <a:r>
                        <a:rPr lang="en-GB" sz="1400" i="1" dirty="0"/>
                        <a:t>IO string</a:t>
                      </a:r>
                    </a:p>
                  </a:txBody>
                  <a:tcPr marL="218636" marR="218636"/>
                </a:tc>
                <a:tc>
                  <a:txBody>
                    <a:bodyPr/>
                    <a:lstStyle/>
                    <a:p>
                      <a:r>
                        <a:rPr lang="en-GB" sz="1400" dirty="0"/>
                        <a:t>Unbox and bind IO string to string</a:t>
                      </a:r>
                    </a:p>
                  </a:txBody>
                  <a:tcPr marL="218636" marR="218636"/>
                </a:tc>
                <a:extLst>
                  <a:ext uri="{0D108BD9-81ED-4DB2-BD59-A6C34878D82A}">
                    <a16:rowId xmlns:a16="http://schemas.microsoft.com/office/drawing/2014/main" val="3059190477"/>
                  </a:ext>
                </a:extLst>
              </a:tr>
              <a:tr h="485388">
                <a:tc>
                  <a:txBody>
                    <a:bodyPr/>
                    <a:lstStyle/>
                    <a:p>
                      <a:r>
                        <a:rPr lang="en-GB" sz="1400" dirty="0"/>
                        <a:t>return</a:t>
                      </a:r>
                    </a:p>
                  </a:txBody>
                  <a:tcPr marL="218636" marR="2186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return (</a:t>
                      </a:r>
                      <a:r>
                        <a:rPr lang="en-GB" sz="1400" i="1" dirty="0"/>
                        <a:t>item</a:t>
                      </a:r>
                      <a:r>
                        <a:rPr lang="en-GB" sz="1400" dirty="0"/>
                        <a:t>)</a:t>
                      </a:r>
                    </a:p>
                    <a:p>
                      <a:endParaRPr lang="en-GB" sz="1400" dirty="0"/>
                    </a:p>
                  </a:txBody>
                  <a:tcPr marL="218636" marR="218636"/>
                </a:tc>
                <a:tc>
                  <a:txBody>
                    <a:bodyPr/>
                    <a:lstStyle/>
                    <a:p>
                      <a:r>
                        <a:rPr lang="en-GB" sz="1400" dirty="0"/>
                        <a:t>Wraps item in an IO box and returns this value. Not C++, does not end function</a:t>
                      </a:r>
                    </a:p>
                  </a:txBody>
                  <a:tcPr marL="218636" marR="218636"/>
                </a:tc>
                <a:extLst>
                  <a:ext uri="{0D108BD9-81ED-4DB2-BD59-A6C34878D82A}">
                    <a16:rowId xmlns:a16="http://schemas.microsoft.com/office/drawing/2014/main" val="2330435827"/>
                  </a:ext>
                </a:extLst>
              </a:tr>
            </a:tbl>
          </a:graphicData>
        </a:graphic>
      </p:graphicFrame>
    </p:spTree>
    <p:extLst>
      <p:ext uri="{BB962C8B-B14F-4D97-AF65-F5344CB8AC3E}">
        <p14:creationId xmlns:p14="http://schemas.microsoft.com/office/powerpoint/2010/main" val="1276902168"/>
      </p:ext>
    </p:extLst>
  </p:cSld>
  <p:clrMapOvr>
    <a:masterClrMapping/>
  </p:clrMapOvr>
  <p:transition>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9E0517-80CE-4C73-A779-AF4E87F0E6F0}"/>
              </a:ext>
            </a:extLst>
          </p:cNvPr>
          <p:cNvSpPr>
            <a:spLocks noGrp="1"/>
          </p:cNvSpPr>
          <p:nvPr>
            <p:ph type="pic" sz="quarter" idx="10"/>
          </p:nvPr>
        </p:nvSpPr>
        <p:spPr/>
      </p:sp>
      <p:sp>
        <p:nvSpPr>
          <p:cNvPr id="8" name="Picture Placeholder 7">
            <a:extLst>
              <a:ext uri="{FF2B5EF4-FFF2-40B4-BE49-F238E27FC236}">
                <a16:creationId xmlns:a16="http://schemas.microsoft.com/office/drawing/2014/main" id="{CD84C561-E11B-437E-80F1-8634AB505F17}"/>
              </a:ext>
            </a:extLst>
          </p:cNvPr>
          <p:cNvSpPr>
            <a:spLocks noGrp="1"/>
          </p:cNvSpPr>
          <p:nvPr>
            <p:ph type="pic" sz="quarter" idx="11"/>
          </p:nvPr>
        </p:nvSpPr>
        <p:spPr/>
      </p:sp>
      <p:sp>
        <p:nvSpPr>
          <p:cNvPr id="6" name="Title 5">
            <a:extLst>
              <a:ext uri="{FF2B5EF4-FFF2-40B4-BE49-F238E27FC236}">
                <a16:creationId xmlns:a16="http://schemas.microsoft.com/office/drawing/2014/main" id="{C9929030-3D7D-487A-8D1A-D1F06CDE4A90}"/>
              </a:ext>
            </a:extLst>
          </p:cNvPr>
          <p:cNvSpPr>
            <a:spLocks noGrp="1"/>
          </p:cNvSpPr>
          <p:nvPr>
            <p:ph type="title"/>
          </p:nvPr>
        </p:nvSpPr>
        <p:spPr>
          <a:xfrm>
            <a:off x="467547" y="410829"/>
            <a:ext cx="5472605" cy="246221"/>
          </a:xfrm>
        </p:spPr>
        <p:txBody>
          <a:bodyPr/>
          <a:lstStyle/>
          <a:p>
            <a:r>
              <a:rPr lang="en-GB" dirty="0"/>
              <a:t>Show, Print, </a:t>
            </a:r>
            <a:r>
              <a:rPr lang="en-GB" dirty="0" err="1"/>
              <a:t>putStrLN</a:t>
            </a:r>
            <a:endParaRPr lang="en-GB" dirty="0"/>
          </a:p>
        </p:txBody>
      </p:sp>
      <p:sp>
        <p:nvSpPr>
          <p:cNvPr id="9" name="Content Placeholder 8">
            <a:extLst>
              <a:ext uri="{FF2B5EF4-FFF2-40B4-BE49-F238E27FC236}">
                <a16:creationId xmlns:a16="http://schemas.microsoft.com/office/drawing/2014/main" id="{A8F7CF16-7AD8-416A-9895-5DDF29C8C64C}"/>
              </a:ext>
            </a:extLst>
          </p:cNvPr>
          <p:cNvSpPr>
            <a:spLocks noGrp="1"/>
          </p:cNvSpPr>
          <p:nvPr>
            <p:ph sz="half" idx="16"/>
          </p:nvPr>
        </p:nvSpPr>
        <p:spPr/>
        <p:txBody>
          <a:bodyPr/>
          <a:lstStyle/>
          <a:p>
            <a:r>
              <a:rPr lang="en-GB" dirty="0"/>
              <a:t>Print and putStrLn both use the IO Monad, and are generally used within a ‘do’ block</a:t>
            </a:r>
          </a:p>
          <a:p>
            <a:r>
              <a:rPr lang="en-GB" dirty="0"/>
              <a:t>Show by contrast, just converts the data to a string</a:t>
            </a:r>
          </a:p>
          <a:p>
            <a:r>
              <a:rPr lang="en-GB" dirty="0"/>
              <a:t>The best way to print data to the screen is ‘print’</a:t>
            </a:r>
          </a:p>
        </p:txBody>
      </p:sp>
      <p:pic>
        <p:nvPicPr>
          <p:cNvPr id="11" name="Content Placeholder 10">
            <a:extLst>
              <a:ext uri="{FF2B5EF4-FFF2-40B4-BE49-F238E27FC236}">
                <a16:creationId xmlns:a16="http://schemas.microsoft.com/office/drawing/2014/main" id="{1D319427-AB51-4415-ADDE-0E56AC101DA5}"/>
              </a:ext>
            </a:extLst>
          </p:cNvPr>
          <p:cNvPicPr>
            <a:picLocks noGrp="1" noChangeAspect="1"/>
          </p:cNvPicPr>
          <p:nvPr>
            <p:ph sz="half" idx="17"/>
          </p:nvPr>
        </p:nvPicPr>
        <p:blipFill>
          <a:blip r:embed="rId2"/>
          <a:stretch>
            <a:fillRect/>
          </a:stretch>
        </p:blipFill>
        <p:spPr>
          <a:xfrm>
            <a:off x="4572000" y="1321836"/>
            <a:ext cx="3824288" cy="2117016"/>
          </a:xfrm>
          <a:prstGeom prst="rect">
            <a:avLst/>
          </a:prstGeom>
        </p:spPr>
      </p:pic>
    </p:spTree>
    <p:extLst>
      <p:ext uri="{BB962C8B-B14F-4D97-AF65-F5344CB8AC3E}">
        <p14:creationId xmlns:p14="http://schemas.microsoft.com/office/powerpoint/2010/main" val="1365235805"/>
      </p:ext>
    </p:extLst>
  </p:cSld>
  <p:clrMapOvr>
    <a:masterClrMapping/>
  </p:clrMapOvr>
  <p:transition>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5CECFE9-E6A3-4F7E-A5E8-77E67719799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46FCA617-0AA7-40B7-9582-266D4CB00FF6}"/>
              </a:ext>
            </a:extLst>
          </p:cNvPr>
          <p:cNvSpPr>
            <a:spLocks noGrp="1"/>
          </p:cNvSpPr>
          <p:nvPr>
            <p:ph type="pic" sz="quarter" idx="11"/>
          </p:nvPr>
        </p:nvSpPr>
        <p:spPr/>
      </p:sp>
      <p:sp>
        <p:nvSpPr>
          <p:cNvPr id="4" name="Title 3">
            <a:extLst>
              <a:ext uri="{FF2B5EF4-FFF2-40B4-BE49-F238E27FC236}">
                <a16:creationId xmlns:a16="http://schemas.microsoft.com/office/drawing/2014/main" id="{20F49260-87A4-40A3-A777-D0AEB020F29A}"/>
              </a:ext>
            </a:extLst>
          </p:cNvPr>
          <p:cNvSpPr>
            <a:spLocks noGrp="1"/>
          </p:cNvSpPr>
          <p:nvPr>
            <p:ph type="title"/>
          </p:nvPr>
        </p:nvSpPr>
        <p:spPr>
          <a:xfrm>
            <a:off x="467547" y="410829"/>
            <a:ext cx="5472605" cy="246221"/>
          </a:xfrm>
        </p:spPr>
        <p:txBody>
          <a:bodyPr/>
          <a:lstStyle/>
          <a:p>
            <a:r>
              <a:rPr lang="en-GB" dirty="0"/>
              <a:t>Main .. Do #1</a:t>
            </a:r>
          </a:p>
        </p:txBody>
      </p:sp>
      <p:sp>
        <p:nvSpPr>
          <p:cNvPr id="5" name="Content Placeholder 4">
            <a:extLst>
              <a:ext uri="{FF2B5EF4-FFF2-40B4-BE49-F238E27FC236}">
                <a16:creationId xmlns:a16="http://schemas.microsoft.com/office/drawing/2014/main" id="{1EAED762-01DF-4E82-9C0E-E97A8C65AEFF}"/>
              </a:ext>
            </a:extLst>
          </p:cNvPr>
          <p:cNvSpPr>
            <a:spLocks noGrp="1"/>
          </p:cNvSpPr>
          <p:nvPr>
            <p:ph sz="half" idx="16"/>
          </p:nvPr>
        </p:nvSpPr>
        <p:spPr/>
        <p:txBody>
          <a:bodyPr/>
          <a:lstStyle/>
          <a:p>
            <a:r>
              <a:rPr lang="en-GB" dirty="0"/>
              <a:t>A Haskell program starts with the function ‘main’</a:t>
            </a:r>
          </a:p>
          <a:p>
            <a:r>
              <a:rPr lang="en-GB" dirty="0"/>
              <a:t>This is set equal to ‘do’, to start a do block</a:t>
            </a:r>
          </a:p>
          <a:p>
            <a:r>
              <a:rPr lang="en-GB" dirty="0"/>
              <a:t>Underneath this is an indented sequence of statements, which can include impure I/O actions</a:t>
            </a:r>
          </a:p>
          <a:p>
            <a:pPr lvl="1"/>
            <a:r>
              <a:rPr lang="en-GB" dirty="0"/>
              <a:t>Do blocks are the only valid location for multiple I/O actions</a:t>
            </a:r>
          </a:p>
          <a:p>
            <a:pPr lvl="1"/>
            <a:r>
              <a:rPr lang="en-GB" dirty="0"/>
              <a:t>However, we can have multiple do blocks, including main</a:t>
            </a:r>
          </a:p>
          <a:p>
            <a:pPr lvl="1"/>
            <a:r>
              <a:rPr lang="en-GB" dirty="0"/>
              <a:t>The REPL is also a valid location</a:t>
            </a:r>
          </a:p>
        </p:txBody>
      </p:sp>
      <p:pic>
        <p:nvPicPr>
          <p:cNvPr id="7" name="Content Placeholder 6">
            <a:extLst>
              <a:ext uri="{FF2B5EF4-FFF2-40B4-BE49-F238E27FC236}">
                <a16:creationId xmlns:a16="http://schemas.microsoft.com/office/drawing/2014/main" id="{6B2BCE34-CCEA-4C17-B299-FFA9A2B9AF5B}"/>
              </a:ext>
            </a:extLst>
          </p:cNvPr>
          <p:cNvPicPr>
            <a:picLocks noGrp="1" noChangeAspect="1"/>
          </p:cNvPicPr>
          <p:nvPr>
            <p:ph sz="half" idx="17"/>
          </p:nvPr>
        </p:nvPicPr>
        <p:blipFill>
          <a:blip r:embed="rId2"/>
          <a:stretch>
            <a:fillRect/>
          </a:stretch>
        </p:blipFill>
        <p:spPr>
          <a:xfrm>
            <a:off x="4572000" y="2681434"/>
            <a:ext cx="3824288" cy="1082843"/>
          </a:xfrm>
          <a:prstGeom prst="rect">
            <a:avLst/>
          </a:prstGeom>
        </p:spPr>
      </p:pic>
      <p:pic>
        <p:nvPicPr>
          <p:cNvPr id="8" name="Picture 7">
            <a:extLst>
              <a:ext uri="{FF2B5EF4-FFF2-40B4-BE49-F238E27FC236}">
                <a16:creationId xmlns:a16="http://schemas.microsoft.com/office/drawing/2014/main" id="{0B79A4E8-ACED-4606-A973-29999DE0C1B8}"/>
              </a:ext>
            </a:extLst>
          </p:cNvPr>
          <p:cNvPicPr>
            <a:picLocks noChangeAspect="1"/>
          </p:cNvPicPr>
          <p:nvPr/>
        </p:nvPicPr>
        <p:blipFill rotWithShape="1">
          <a:blip r:embed="rId3"/>
          <a:srcRect l="1102"/>
          <a:stretch/>
        </p:blipFill>
        <p:spPr>
          <a:xfrm>
            <a:off x="4572000" y="1183660"/>
            <a:ext cx="4003520" cy="1390650"/>
          </a:xfrm>
          <a:prstGeom prst="rect">
            <a:avLst/>
          </a:prstGeom>
        </p:spPr>
      </p:pic>
    </p:spTree>
    <p:extLst>
      <p:ext uri="{BB962C8B-B14F-4D97-AF65-F5344CB8AC3E}">
        <p14:creationId xmlns:p14="http://schemas.microsoft.com/office/powerpoint/2010/main" val="1533101912"/>
      </p:ext>
    </p:extLst>
  </p:cSld>
  <p:clrMapOvr>
    <a:masterClrMapping/>
  </p:clrMapOvr>
  <p:transition>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5CECFE9-E6A3-4F7E-A5E8-77E67719799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46FCA617-0AA7-40B7-9582-266D4CB00FF6}"/>
              </a:ext>
            </a:extLst>
          </p:cNvPr>
          <p:cNvSpPr>
            <a:spLocks noGrp="1"/>
          </p:cNvSpPr>
          <p:nvPr>
            <p:ph type="pic" sz="quarter" idx="11"/>
          </p:nvPr>
        </p:nvSpPr>
        <p:spPr/>
      </p:sp>
      <p:sp>
        <p:nvSpPr>
          <p:cNvPr id="4" name="Title 3">
            <a:extLst>
              <a:ext uri="{FF2B5EF4-FFF2-40B4-BE49-F238E27FC236}">
                <a16:creationId xmlns:a16="http://schemas.microsoft.com/office/drawing/2014/main" id="{20F49260-87A4-40A3-A777-D0AEB020F29A}"/>
              </a:ext>
            </a:extLst>
          </p:cNvPr>
          <p:cNvSpPr>
            <a:spLocks noGrp="1"/>
          </p:cNvSpPr>
          <p:nvPr>
            <p:ph type="title"/>
          </p:nvPr>
        </p:nvSpPr>
        <p:spPr>
          <a:xfrm>
            <a:off x="467547" y="410829"/>
            <a:ext cx="5472605" cy="246221"/>
          </a:xfrm>
        </p:spPr>
        <p:txBody>
          <a:bodyPr/>
          <a:lstStyle/>
          <a:p>
            <a:r>
              <a:rPr lang="en-GB" dirty="0"/>
              <a:t>Main .. Do #2</a:t>
            </a:r>
          </a:p>
        </p:txBody>
      </p:sp>
      <p:sp>
        <p:nvSpPr>
          <p:cNvPr id="5" name="Content Placeholder 4">
            <a:extLst>
              <a:ext uri="{FF2B5EF4-FFF2-40B4-BE49-F238E27FC236}">
                <a16:creationId xmlns:a16="http://schemas.microsoft.com/office/drawing/2014/main" id="{1EAED762-01DF-4E82-9C0E-E97A8C65AEFF}"/>
              </a:ext>
            </a:extLst>
          </p:cNvPr>
          <p:cNvSpPr>
            <a:spLocks noGrp="1"/>
          </p:cNvSpPr>
          <p:nvPr>
            <p:ph sz="half" idx="16"/>
          </p:nvPr>
        </p:nvSpPr>
        <p:spPr/>
        <p:txBody>
          <a:bodyPr/>
          <a:lstStyle/>
          <a:p>
            <a:r>
              <a:rPr lang="en-GB" dirty="0"/>
              <a:t>The main function must return an IO value, and the signature must say this</a:t>
            </a:r>
          </a:p>
          <a:p>
            <a:r>
              <a:rPr lang="en-GB" dirty="0"/>
              <a:t>The last value in the function is the return value, and so the last value must be an IO value</a:t>
            </a:r>
          </a:p>
          <a:p>
            <a:r>
              <a:rPr lang="en-GB" dirty="0"/>
              <a:t>If a string is printed, the result is effectively void, here IO ( )</a:t>
            </a:r>
          </a:p>
          <a:p>
            <a:r>
              <a:rPr lang="en-GB" dirty="0"/>
              <a:t>A formatting function can be provided, either returning a String or an IO action, depending on whether the intention is to create a pure or impure section</a:t>
            </a:r>
          </a:p>
        </p:txBody>
      </p:sp>
      <p:pic>
        <p:nvPicPr>
          <p:cNvPr id="10" name="Content Placeholder 9">
            <a:extLst>
              <a:ext uri="{FF2B5EF4-FFF2-40B4-BE49-F238E27FC236}">
                <a16:creationId xmlns:a16="http://schemas.microsoft.com/office/drawing/2014/main" id="{FD437020-E8F3-4802-AC7E-EBD55585F40F}"/>
              </a:ext>
            </a:extLst>
          </p:cNvPr>
          <p:cNvPicPr>
            <a:picLocks noGrp="1" noChangeAspect="1"/>
          </p:cNvPicPr>
          <p:nvPr>
            <p:ph sz="half" idx="17"/>
          </p:nvPr>
        </p:nvPicPr>
        <p:blipFill>
          <a:blip r:embed="rId2"/>
          <a:stretch>
            <a:fillRect/>
          </a:stretch>
        </p:blipFill>
        <p:spPr>
          <a:xfrm>
            <a:off x="4572000" y="1322532"/>
            <a:ext cx="3824288" cy="2804477"/>
          </a:xfrm>
          <a:prstGeom prst="rect">
            <a:avLst/>
          </a:prstGeom>
        </p:spPr>
      </p:pic>
      <p:sp>
        <p:nvSpPr>
          <p:cNvPr id="12" name="TextBox 11">
            <a:extLst>
              <a:ext uri="{FF2B5EF4-FFF2-40B4-BE49-F238E27FC236}">
                <a16:creationId xmlns:a16="http://schemas.microsoft.com/office/drawing/2014/main" id="{6D17A9F1-D6E3-492E-A1BE-2A21F829C2C0}"/>
              </a:ext>
            </a:extLst>
          </p:cNvPr>
          <p:cNvSpPr txBox="1"/>
          <p:nvPr/>
        </p:nvSpPr>
        <p:spPr>
          <a:xfrm>
            <a:off x="4508810" y="325661"/>
            <a:ext cx="4635190" cy="584775"/>
          </a:xfrm>
          <a:prstGeom prst="rect">
            <a:avLst/>
          </a:prstGeom>
          <a:noFill/>
        </p:spPr>
        <p:txBody>
          <a:bodyPr wrap="square">
            <a:spAutoFit/>
          </a:bodyPr>
          <a:lstStyle/>
          <a:p>
            <a:r>
              <a:rPr lang="en-GB" sz="1400" dirty="0">
                <a:hlinkClick r:id="rId3"/>
              </a:rPr>
              <a:t>https://www.haskell.org/tutorial/io.html</a:t>
            </a:r>
            <a:endParaRPr lang="en-GB" sz="1400" dirty="0"/>
          </a:p>
          <a:p>
            <a:endParaRPr lang="en-GB" dirty="0"/>
          </a:p>
        </p:txBody>
      </p:sp>
    </p:spTree>
    <p:extLst>
      <p:ext uri="{BB962C8B-B14F-4D97-AF65-F5344CB8AC3E}">
        <p14:creationId xmlns:p14="http://schemas.microsoft.com/office/powerpoint/2010/main" val="2685688448"/>
      </p:ext>
    </p:extLst>
  </p:cSld>
  <p:clrMapOvr>
    <a:masterClrMapping/>
  </p:clrMapOvr>
  <p:transition>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64578DA-2193-40BF-978B-E518F236AF02}"/>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508D0D4D-51E5-4FD1-8471-444E2B0B0AFE}"/>
              </a:ext>
            </a:extLst>
          </p:cNvPr>
          <p:cNvSpPr>
            <a:spLocks noGrp="1"/>
          </p:cNvSpPr>
          <p:nvPr>
            <p:ph type="pic" sz="quarter" idx="11"/>
          </p:nvPr>
        </p:nvSpPr>
        <p:spPr/>
      </p:sp>
      <p:sp>
        <p:nvSpPr>
          <p:cNvPr id="5" name="Content Placeholder 4">
            <a:extLst>
              <a:ext uri="{FF2B5EF4-FFF2-40B4-BE49-F238E27FC236}">
                <a16:creationId xmlns:a16="http://schemas.microsoft.com/office/drawing/2014/main" id="{98FAEDF1-5ABB-4B94-A5BA-EE38ACE4F23D}"/>
              </a:ext>
            </a:extLst>
          </p:cNvPr>
          <p:cNvSpPr>
            <a:spLocks noGrp="1"/>
          </p:cNvSpPr>
          <p:nvPr>
            <p:ph idx="1"/>
          </p:nvPr>
        </p:nvSpPr>
        <p:spPr/>
        <p:txBody>
          <a:bodyPr/>
          <a:lstStyle/>
          <a:p>
            <a:r>
              <a:rPr lang="en-GB" dirty="0"/>
              <a:t>The ‘do’ notation is syntactical sugar </a:t>
            </a:r>
          </a:p>
          <a:p>
            <a:r>
              <a:rPr lang="en-GB" dirty="0"/>
              <a:t>Within a do block, the &gt;&gt; operator, which means ‘then’, is implied and is not written</a:t>
            </a:r>
          </a:p>
          <a:p>
            <a:r>
              <a:rPr lang="en-GB" dirty="0"/>
              <a:t>The &gt;&gt;= operator, the bind operator, is written &lt;-</a:t>
            </a:r>
          </a:p>
          <a:p>
            <a:r>
              <a:rPr lang="en-GB" dirty="0" err="1"/>
              <a:t>putStr</a:t>
            </a:r>
            <a:r>
              <a:rPr lang="en-GB" dirty="0"/>
              <a:t> “</a:t>
            </a:r>
            <a:r>
              <a:rPr lang="en-GB" i="1" dirty="0"/>
              <a:t>text</a:t>
            </a:r>
            <a:r>
              <a:rPr lang="en-GB" dirty="0"/>
              <a:t>” &gt;&gt; becomes do </a:t>
            </a:r>
            <a:r>
              <a:rPr lang="en-GB" dirty="0" err="1"/>
              <a:t>putStr</a:t>
            </a:r>
            <a:r>
              <a:rPr lang="en-GB" dirty="0"/>
              <a:t> “</a:t>
            </a:r>
            <a:r>
              <a:rPr lang="en-GB" i="1" dirty="0"/>
              <a:t>text</a:t>
            </a:r>
            <a:r>
              <a:rPr lang="en-GB" dirty="0"/>
              <a:t>”</a:t>
            </a:r>
          </a:p>
          <a:p>
            <a:r>
              <a:rPr lang="en-GB" dirty="0"/>
              <a:t>do</a:t>
            </a:r>
            <a:r>
              <a:rPr lang="en-GB" i="1" dirty="0"/>
              <a:t> variable</a:t>
            </a:r>
            <a:r>
              <a:rPr lang="en-GB" dirty="0"/>
              <a:t> &lt;- </a:t>
            </a:r>
            <a:r>
              <a:rPr lang="en-GB" dirty="0" err="1"/>
              <a:t>getLine</a:t>
            </a:r>
            <a:r>
              <a:rPr lang="en-GB" dirty="0"/>
              <a:t> is the sugared version of </a:t>
            </a:r>
            <a:r>
              <a:rPr lang="en-GB" dirty="0" err="1"/>
              <a:t>getLine</a:t>
            </a:r>
            <a:r>
              <a:rPr lang="en-GB" dirty="0"/>
              <a:t> &gt;&gt;= (\ </a:t>
            </a:r>
            <a:r>
              <a:rPr lang="en-GB" i="1" dirty="0"/>
              <a:t>variable</a:t>
            </a:r>
            <a:r>
              <a:rPr lang="en-GB" dirty="0"/>
              <a:t> -&gt; </a:t>
            </a:r>
            <a:r>
              <a:rPr lang="en-GB" i="1" dirty="0" err="1"/>
              <a:t>next_instruction</a:t>
            </a:r>
            <a:r>
              <a:rPr lang="en-GB" dirty="0"/>
              <a:t>)</a:t>
            </a:r>
          </a:p>
        </p:txBody>
      </p:sp>
      <p:sp>
        <p:nvSpPr>
          <p:cNvPr id="4" name="Title 3">
            <a:extLst>
              <a:ext uri="{FF2B5EF4-FFF2-40B4-BE49-F238E27FC236}">
                <a16:creationId xmlns:a16="http://schemas.microsoft.com/office/drawing/2014/main" id="{02BDB884-B852-469A-8CFA-C372634CDE8D}"/>
              </a:ext>
            </a:extLst>
          </p:cNvPr>
          <p:cNvSpPr>
            <a:spLocks noGrp="1"/>
          </p:cNvSpPr>
          <p:nvPr>
            <p:ph type="title"/>
          </p:nvPr>
        </p:nvSpPr>
        <p:spPr/>
        <p:txBody>
          <a:bodyPr/>
          <a:lstStyle/>
          <a:p>
            <a:r>
              <a:rPr lang="en-GB" dirty="0"/>
              <a:t>Do Notation #1</a:t>
            </a:r>
          </a:p>
        </p:txBody>
      </p:sp>
      <p:sp>
        <p:nvSpPr>
          <p:cNvPr id="8" name="TextBox 7">
            <a:extLst>
              <a:ext uri="{FF2B5EF4-FFF2-40B4-BE49-F238E27FC236}">
                <a16:creationId xmlns:a16="http://schemas.microsoft.com/office/drawing/2014/main" id="{1F33AC4B-58C6-4BED-86DF-3C8092ADF20F}"/>
              </a:ext>
            </a:extLst>
          </p:cNvPr>
          <p:cNvSpPr txBox="1"/>
          <p:nvPr/>
        </p:nvSpPr>
        <p:spPr>
          <a:xfrm>
            <a:off x="4406590" y="123151"/>
            <a:ext cx="4635190" cy="584775"/>
          </a:xfrm>
          <a:prstGeom prst="rect">
            <a:avLst/>
          </a:prstGeom>
          <a:noFill/>
        </p:spPr>
        <p:txBody>
          <a:bodyPr wrap="square">
            <a:spAutoFit/>
          </a:bodyPr>
          <a:lstStyle/>
          <a:p>
            <a:r>
              <a:rPr lang="en-GB" sz="1400" dirty="0">
                <a:hlinkClick r:id="rId2"/>
              </a:rPr>
              <a:t>https://en.wikibooks.org/wiki/Haskell/do_notation</a:t>
            </a:r>
            <a:endParaRPr lang="en-GB" sz="1400" dirty="0"/>
          </a:p>
          <a:p>
            <a:endParaRPr lang="en-GB" dirty="0"/>
          </a:p>
        </p:txBody>
      </p:sp>
      <p:sp>
        <p:nvSpPr>
          <p:cNvPr id="11" name="TextBox 10">
            <a:extLst>
              <a:ext uri="{FF2B5EF4-FFF2-40B4-BE49-F238E27FC236}">
                <a16:creationId xmlns:a16="http://schemas.microsoft.com/office/drawing/2014/main" id="{86852B8B-383A-4E82-A5AD-CA4236147351}"/>
              </a:ext>
            </a:extLst>
          </p:cNvPr>
          <p:cNvSpPr txBox="1"/>
          <p:nvPr/>
        </p:nvSpPr>
        <p:spPr>
          <a:xfrm>
            <a:off x="4406590" y="487143"/>
            <a:ext cx="4635190" cy="738664"/>
          </a:xfrm>
          <a:prstGeom prst="rect">
            <a:avLst/>
          </a:prstGeom>
          <a:noFill/>
        </p:spPr>
        <p:txBody>
          <a:bodyPr wrap="square">
            <a:spAutoFit/>
          </a:bodyPr>
          <a:lstStyle/>
          <a:p>
            <a:r>
              <a:rPr lang="en-GB" sz="1400" dirty="0">
                <a:hlinkClick r:id="rId3"/>
              </a:rPr>
              <a:t>http://www.haskellforall.com/2014/10/how-to-desugar-haskell-code.html</a:t>
            </a:r>
            <a:endParaRPr lang="en-GB" sz="1400" dirty="0"/>
          </a:p>
          <a:p>
            <a:endParaRPr lang="en-GB" sz="1400" dirty="0"/>
          </a:p>
        </p:txBody>
      </p:sp>
    </p:spTree>
    <p:extLst>
      <p:ext uri="{BB962C8B-B14F-4D97-AF65-F5344CB8AC3E}">
        <p14:creationId xmlns:p14="http://schemas.microsoft.com/office/powerpoint/2010/main" val="1033338290"/>
      </p:ext>
    </p:extLst>
  </p:cSld>
  <p:clrMapOvr>
    <a:masterClrMapping/>
  </p:clrMapOvr>
  <p:transition>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A4ACBF-0984-4B58-84C8-2CB76E2EB96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7AAECA7-4E44-4C71-ABFA-9AA007EFF326}"/>
              </a:ext>
            </a:extLst>
          </p:cNvPr>
          <p:cNvSpPr>
            <a:spLocks noGrp="1"/>
          </p:cNvSpPr>
          <p:nvPr>
            <p:ph type="pic" sz="quarter" idx="11"/>
          </p:nvPr>
        </p:nvSpPr>
        <p:spPr/>
      </p:sp>
      <p:sp>
        <p:nvSpPr>
          <p:cNvPr id="4" name="Title 3">
            <a:extLst>
              <a:ext uri="{FF2B5EF4-FFF2-40B4-BE49-F238E27FC236}">
                <a16:creationId xmlns:a16="http://schemas.microsoft.com/office/drawing/2014/main" id="{02BDB884-B852-469A-8CFA-C372634CDE8D}"/>
              </a:ext>
            </a:extLst>
          </p:cNvPr>
          <p:cNvSpPr>
            <a:spLocks noGrp="1"/>
          </p:cNvSpPr>
          <p:nvPr>
            <p:ph type="title"/>
          </p:nvPr>
        </p:nvSpPr>
        <p:spPr>
          <a:xfrm>
            <a:off x="467548" y="410829"/>
            <a:ext cx="2312824" cy="246221"/>
          </a:xfrm>
        </p:spPr>
        <p:txBody>
          <a:bodyPr/>
          <a:lstStyle/>
          <a:p>
            <a:r>
              <a:rPr lang="en-GB" dirty="0"/>
              <a:t>Do Notation #2</a:t>
            </a:r>
          </a:p>
        </p:txBody>
      </p:sp>
      <p:sp>
        <p:nvSpPr>
          <p:cNvPr id="5" name="Content Placeholder 4">
            <a:extLst>
              <a:ext uri="{FF2B5EF4-FFF2-40B4-BE49-F238E27FC236}">
                <a16:creationId xmlns:a16="http://schemas.microsoft.com/office/drawing/2014/main" id="{98FAEDF1-5ABB-4B94-A5BA-EE38ACE4F23D}"/>
              </a:ext>
            </a:extLst>
          </p:cNvPr>
          <p:cNvSpPr>
            <a:spLocks noGrp="1"/>
          </p:cNvSpPr>
          <p:nvPr>
            <p:ph sz="half" idx="16"/>
          </p:nvPr>
        </p:nvSpPr>
        <p:spPr/>
        <p:txBody>
          <a:bodyPr/>
          <a:lstStyle/>
          <a:p>
            <a:r>
              <a:rPr lang="en-GB" dirty="0"/>
              <a:t>At the end of an IO function, if the last function returns ‘void’ then the signature is IO ( )</a:t>
            </a:r>
          </a:p>
          <a:p>
            <a:r>
              <a:rPr lang="en-GB" dirty="0"/>
              <a:t>If the last function returns a value like an integer, then return </a:t>
            </a:r>
            <a:r>
              <a:rPr lang="en-GB" i="1" dirty="0"/>
              <a:t>value </a:t>
            </a:r>
            <a:r>
              <a:rPr lang="en-GB" dirty="0"/>
              <a:t>yields</a:t>
            </a:r>
            <a:r>
              <a:rPr lang="en-GB" i="1" dirty="0"/>
              <a:t> </a:t>
            </a:r>
            <a:r>
              <a:rPr lang="en-GB" dirty="0"/>
              <a:t>IO</a:t>
            </a:r>
            <a:r>
              <a:rPr lang="en-GB" i="1" dirty="0"/>
              <a:t> type</a:t>
            </a:r>
          </a:p>
          <a:p>
            <a:r>
              <a:rPr lang="en-GB" dirty="0"/>
              <a:t>Both with and without ‘do’ the same return syntax is used</a:t>
            </a:r>
          </a:p>
          <a:p>
            <a:r>
              <a:rPr lang="en-GB" dirty="0"/>
              <a:t>The returned value is an IO action which can extracted using ‘bind’, &lt;-</a:t>
            </a:r>
          </a:p>
        </p:txBody>
      </p:sp>
      <p:pic>
        <p:nvPicPr>
          <p:cNvPr id="7" name="Content Placeholder 6">
            <a:extLst>
              <a:ext uri="{FF2B5EF4-FFF2-40B4-BE49-F238E27FC236}">
                <a16:creationId xmlns:a16="http://schemas.microsoft.com/office/drawing/2014/main" id="{E2B76E48-FC87-46A4-BCAA-E350D99DF64D}"/>
              </a:ext>
            </a:extLst>
          </p:cNvPr>
          <p:cNvPicPr>
            <a:picLocks noGrp="1" noChangeAspect="1"/>
          </p:cNvPicPr>
          <p:nvPr>
            <p:ph sz="half" idx="17"/>
          </p:nvPr>
        </p:nvPicPr>
        <p:blipFill>
          <a:blip r:embed="rId2"/>
          <a:stretch>
            <a:fillRect/>
          </a:stretch>
        </p:blipFill>
        <p:spPr>
          <a:xfrm>
            <a:off x="4572000" y="1346254"/>
            <a:ext cx="3824288" cy="2355591"/>
          </a:xfrm>
          <a:prstGeom prst="rect">
            <a:avLst/>
          </a:prstGeom>
        </p:spPr>
      </p:pic>
      <p:sp>
        <p:nvSpPr>
          <p:cNvPr id="8" name="TextBox 7">
            <a:extLst>
              <a:ext uri="{FF2B5EF4-FFF2-40B4-BE49-F238E27FC236}">
                <a16:creationId xmlns:a16="http://schemas.microsoft.com/office/drawing/2014/main" id="{1F33AC4B-58C6-4BED-86DF-3C8092ADF20F}"/>
              </a:ext>
            </a:extLst>
          </p:cNvPr>
          <p:cNvSpPr txBox="1"/>
          <p:nvPr/>
        </p:nvSpPr>
        <p:spPr>
          <a:xfrm>
            <a:off x="4508810" y="364662"/>
            <a:ext cx="4635190" cy="584775"/>
          </a:xfrm>
          <a:prstGeom prst="rect">
            <a:avLst/>
          </a:prstGeom>
          <a:noFill/>
        </p:spPr>
        <p:txBody>
          <a:bodyPr wrap="square">
            <a:spAutoFit/>
          </a:bodyPr>
          <a:lstStyle/>
          <a:p>
            <a:r>
              <a:rPr lang="en-GB" sz="1400" dirty="0">
                <a:hlinkClick r:id="rId3"/>
              </a:rPr>
              <a:t>https://en.wikibooks.org/wiki/Haskell/do_notation</a:t>
            </a:r>
            <a:endParaRPr lang="en-GB" sz="1400" dirty="0"/>
          </a:p>
          <a:p>
            <a:endParaRPr lang="en-GB" dirty="0"/>
          </a:p>
        </p:txBody>
      </p:sp>
    </p:spTree>
    <p:extLst>
      <p:ext uri="{BB962C8B-B14F-4D97-AF65-F5344CB8AC3E}">
        <p14:creationId xmlns:p14="http://schemas.microsoft.com/office/powerpoint/2010/main" val="2555299935"/>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A77EA94-5CCD-4748-942A-13EC5E4259E3}"/>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8F840D71-CCEF-4F24-BA92-965943F751CB}"/>
              </a:ext>
            </a:extLst>
          </p:cNvPr>
          <p:cNvSpPr>
            <a:spLocks noGrp="1"/>
          </p:cNvSpPr>
          <p:nvPr>
            <p:ph type="pic" sz="quarter" idx="11"/>
          </p:nvPr>
        </p:nvSpPr>
        <p:spPr/>
      </p:sp>
      <p:sp>
        <p:nvSpPr>
          <p:cNvPr id="4" name="Title 3">
            <a:extLst>
              <a:ext uri="{FF2B5EF4-FFF2-40B4-BE49-F238E27FC236}">
                <a16:creationId xmlns:a16="http://schemas.microsoft.com/office/drawing/2014/main" id="{8ABBF3D9-7E8D-403A-BBA9-F3B6457B626D}"/>
              </a:ext>
            </a:extLst>
          </p:cNvPr>
          <p:cNvSpPr>
            <a:spLocks noGrp="1"/>
          </p:cNvSpPr>
          <p:nvPr>
            <p:ph type="title"/>
          </p:nvPr>
        </p:nvSpPr>
        <p:spPr>
          <a:xfrm>
            <a:off x="467547" y="410829"/>
            <a:ext cx="5472605" cy="246221"/>
          </a:xfrm>
        </p:spPr>
        <p:txBody>
          <a:bodyPr/>
          <a:lstStyle/>
          <a:p>
            <a:r>
              <a:rPr lang="en-GB" dirty="0"/>
              <a:t>CoCalc #3</a:t>
            </a:r>
          </a:p>
        </p:txBody>
      </p:sp>
      <p:sp>
        <p:nvSpPr>
          <p:cNvPr id="5" name="Content Placeholder 4">
            <a:extLst>
              <a:ext uri="{FF2B5EF4-FFF2-40B4-BE49-F238E27FC236}">
                <a16:creationId xmlns:a16="http://schemas.microsoft.com/office/drawing/2014/main" id="{F3D59379-5AAE-4E10-A993-D69976B18B31}"/>
              </a:ext>
            </a:extLst>
          </p:cNvPr>
          <p:cNvSpPr>
            <a:spLocks noGrp="1"/>
          </p:cNvSpPr>
          <p:nvPr>
            <p:ph sz="half" idx="16"/>
          </p:nvPr>
        </p:nvSpPr>
        <p:spPr/>
        <p:txBody>
          <a:bodyPr/>
          <a:lstStyle/>
          <a:p>
            <a:r>
              <a:rPr lang="en-GB" dirty="0"/>
              <a:t>CoCalc provides a full Jupyter session</a:t>
            </a:r>
          </a:p>
          <a:p>
            <a:r>
              <a:rPr lang="en-GB" dirty="0"/>
              <a:t>Amongst the kernels is Haskell</a:t>
            </a:r>
          </a:p>
        </p:txBody>
      </p:sp>
      <p:pic>
        <p:nvPicPr>
          <p:cNvPr id="8" name="Content Placeholder 7">
            <a:extLst>
              <a:ext uri="{FF2B5EF4-FFF2-40B4-BE49-F238E27FC236}">
                <a16:creationId xmlns:a16="http://schemas.microsoft.com/office/drawing/2014/main" id="{F3435CB6-39EF-4CF6-B0B8-C1220B4AD8DC}"/>
              </a:ext>
            </a:extLst>
          </p:cNvPr>
          <p:cNvPicPr>
            <a:picLocks noGrp="1" noChangeAspect="1"/>
          </p:cNvPicPr>
          <p:nvPr>
            <p:ph sz="half" idx="17"/>
          </p:nvPr>
        </p:nvPicPr>
        <p:blipFill>
          <a:blip r:embed="rId2">
            <a:extLst>
              <a:ext uri="{28A0092B-C50C-407E-A947-70E740481C1C}">
                <a14:useLocalDpi xmlns:a14="http://schemas.microsoft.com/office/drawing/2010/main" val="0"/>
              </a:ext>
            </a:extLst>
          </a:blip>
          <a:stretch>
            <a:fillRect/>
          </a:stretch>
        </p:blipFill>
        <p:spPr>
          <a:xfrm>
            <a:off x="4572000" y="1257147"/>
            <a:ext cx="3824288" cy="3544851"/>
          </a:xfrm>
        </p:spPr>
      </p:pic>
    </p:spTree>
    <p:extLst>
      <p:ext uri="{BB962C8B-B14F-4D97-AF65-F5344CB8AC3E}">
        <p14:creationId xmlns:p14="http://schemas.microsoft.com/office/powerpoint/2010/main" val="3720633483"/>
      </p:ext>
    </p:extLst>
  </p:cSld>
  <p:clrMapOvr>
    <a:masterClrMapping/>
  </p:clrMapOvr>
  <p:transition>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CE1FBA-A688-4FEE-839A-4AC6A4E8F9E6}"/>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0972E51B-2FB9-4242-9219-21F090EA0A4F}"/>
              </a:ext>
            </a:extLst>
          </p:cNvPr>
          <p:cNvSpPr>
            <a:spLocks noGrp="1"/>
          </p:cNvSpPr>
          <p:nvPr>
            <p:ph type="pic" sz="quarter" idx="11"/>
          </p:nvPr>
        </p:nvSpPr>
        <p:spPr/>
      </p:sp>
      <p:sp>
        <p:nvSpPr>
          <p:cNvPr id="8" name="Text Placeholder 7">
            <a:extLst>
              <a:ext uri="{FF2B5EF4-FFF2-40B4-BE49-F238E27FC236}">
                <a16:creationId xmlns:a16="http://schemas.microsoft.com/office/drawing/2014/main" id="{B1537880-D05C-4825-8756-D3A998F3E22E}"/>
              </a:ext>
            </a:extLst>
          </p:cNvPr>
          <p:cNvSpPr>
            <a:spLocks noGrp="1"/>
          </p:cNvSpPr>
          <p:nvPr>
            <p:ph type="body" sz="quarter" idx="3"/>
          </p:nvPr>
        </p:nvSpPr>
        <p:spPr/>
        <p:txBody>
          <a:bodyPr/>
          <a:lstStyle/>
          <a:p>
            <a:r>
              <a:rPr lang="en-GB" dirty="0"/>
              <a:t>Equivalent using &gt;&gt; (then operator)</a:t>
            </a:r>
          </a:p>
        </p:txBody>
      </p:sp>
      <p:sp>
        <p:nvSpPr>
          <p:cNvPr id="7" name="Text Placeholder 6">
            <a:extLst>
              <a:ext uri="{FF2B5EF4-FFF2-40B4-BE49-F238E27FC236}">
                <a16:creationId xmlns:a16="http://schemas.microsoft.com/office/drawing/2014/main" id="{E5EB92D8-BE1E-4AE1-9DCF-A26A8105898C}"/>
              </a:ext>
            </a:extLst>
          </p:cNvPr>
          <p:cNvSpPr>
            <a:spLocks noGrp="1"/>
          </p:cNvSpPr>
          <p:nvPr>
            <p:ph type="body" idx="1"/>
          </p:nvPr>
        </p:nvSpPr>
        <p:spPr/>
        <p:txBody>
          <a:bodyPr/>
          <a:lstStyle/>
          <a:p>
            <a:r>
              <a:rPr lang="en-GB" dirty="0"/>
              <a:t>Do Notation</a:t>
            </a:r>
          </a:p>
        </p:txBody>
      </p:sp>
      <p:pic>
        <p:nvPicPr>
          <p:cNvPr id="14" name="Content Placeholder 13">
            <a:extLst>
              <a:ext uri="{FF2B5EF4-FFF2-40B4-BE49-F238E27FC236}">
                <a16:creationId xmlns:a16="http://schemas.microsoft.com/office/drawing/2014/main" id="{962BB649-99D1-49C3-B9FD-B8947C944E86}"/>
              </a:ext>
            </a:extLst>
          </p:cNvPr>
          <p:cNvPicPr>
            <a:picLocks noGrp="1" noChangeAspect="1"/>
          </p:cNvPicPr>
          <p:nvPr>
            <p:ph sz="half" idx="15"/>
          </p:nvPr>
        </p:nvPicPr>
        <p:blipFill>
          <a:blip r:embed="rId2"/>
          <a:stretch>
            <a:fillRect/>
          </a:stretch>
        </p:blipFill>
        <p:spPr>
          <a:xfrm>
            <a:off x="512143" y="1745536"/>
            <a:ext cx="2771775" cy="2038350"/>
          </a:xfrm>
          <a:prstGeom prst="rect">
            <a:avLst/>
          </a:prstGeom>
        </p:spPr>
      </p:pic>
      <p:sp>
        <p:nvSpPr>
          <p:cNvPr id="4" name="Title 3">
            <a:extLst>
              <a:ext uri="{FF2B5EF4-FFF2-40B4-BE49-F238E27FC236}">
                <a16:creationId xmlns:a16="http://schemas.microsoft.com/office/drawing/2014/main" id="{F44C3143-3ADC-446C-9F16-B9F5B1B9B7F8}"/>
              </a:ext>
            </a:extLst>
          </p:cNvPr>
          <p:cNvSpPr>
            <a:spLocks noGrp="1"/>
          </p:cNvSpPr>
          <p:nvPr>
            <p:ph type="title"/>
          </p:nvPr>
        </p:nvSpPr>
        <p:spPr>
          <a:xfrm>
            <a:off x="467548" y="410829"/>
            <a:ext cx="2342560" cy="246221"/>
          </a:xfrm>
        </p:spPr>
        <p:txBody>
          <a:bodyPr/>
          <a:lstStyle/>
          <a:p>
            <a:r>
              <a:rPr lang="en-GB" dirty="0"/>
              <a:t>Do Notation #3</a:t>
            </a:r>
          </a:p>
        </p:txBody>
      </p:sp>
      <p:pic>
        <p:nvPicPr>
          <p:cNvPr id="13" name="Content Placeholder 12">
            <a:extLst>
              <a:ext uri="{FF2B5EF4-FFF2-40B4-BE49-F238E27FC236}">
                <a16:creationId xmlns:a16="http://schemas.microsoft.com/office/drawing/2014/main" id="{55706DBD-F389-4DC4-9409-C65508987DD4}"/>
              </a:ext>
            </a:extLst>
          </p:cNvPr>
          <p:cNvPicPr>
            <a:picLocks noGrp="1" noChangeAspect="1"/>
          </p:cNvPicPr>
          <p:nvPr>
            <p:ph sz="half" idx="16"/>
          </p:nvPr>
        </p:nvPicPr>
        <p:blipFill>
          <a:blip r:embed="rId3"/>
          <a:stretch>
            <a:fillRect/>
          </a:stretch>
        </p:blipFill>
        <p:spPr>
          <a:xfrm>
            <a:off x="4591669" y="1697467"/>
            <a:ext cx="2914650" cy="2038350"/>
          </a:xfrm>
          <a:prstGeom prst="rect">
            <a:avLst/>
          </a:prstGeom>
        </p:spPr>
      </p:pic>
      <p:sp>
        <p:nvSpPr>
          <p:cNvPr id="16" name="TextBox 15">
            <a:extLst>
              <a:ext uri="{FF2B5EF4-FFF2-40B4-BE49-F238E27FC236}">
                <a16:creationId xmlns:a16="http://schemas.microsoft.com/office/drawing/2014/main" id="{BCC9148E-14BB-4C1A-B950-C9BC8A097217}"/>
              </a:ext>
            </a:extLst>
          </p:cNvPr>
          <p:cNvSpPr txBox="1"/>
          <p:nvPr/>
        </p:nvSpPr>
        <p:spPr>
          <a:xfrm>
            <a:off x="4508810" y="349273"/>
            <a:ext cx="4635190" cy="307777"/>
          </a:xfrm>
          <a:prstGeom prst="rect">
            <a:avLst/>
          </a:prstGeom>
          <a:noFill/>
        </p:spPr>
        <p:txBody>
          <a:bodyPr wrap="square">
            <a:spAutoFit/>
          </a:bodyPr>
          <a:lstStyle/>
          <a:p>
            <a:r>
              <a:rPr lang="en-GB" sz="1400" dirty="0">
                <a:hlinkClick r:id="rId4"/>
              </a:rPr>
              <a:t>https://en.wikibooks.org/wiki/Haskell/do_notation</a:t>
            </a:r>
            <a:endParaRPr lang="en-GB" sz="1400" dirty="0"/>
          </a:p>
        </p:txBody>
      </p:sp>
    </p:spTree>
    <p:extLst>
      <p:ext uri="{BB962C8B-B14F-4D97-AF65-F5344CB8AC3E}">
        <p14:creationId xmlns:p14="http://schemas.microsoft.com/office/powerpoint/2010/main" val="2208261292"/>
      </p:ext>
    </p:extLst>
  </p:cSld>
  <p:clrMapOvr>
    <a:masterClrMapping/>
  </p:clrMapOvr>
  <p:transition>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1FDFCDF-026F-49CB-936E-6AE7B3A8443C}"/>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7763A40D-75CC-41F7-B33A-F9D32AD6FD1F}"/>
              </a:ext>
            </a:extLst>
          </p:cNvPr>
          <p:cNvSpPr>
            <a:spLocks noGrp="1"/>
          </p:cNvSpPr>
          <p:nvPr>
            <p:ph type="pic" sz="quarter" idx="11"/>
          </p:nvPr>
        </p:nvSpPr>
        <p:spPr/>
      </p:sp>
      <p:sp>
        <p:nvSpPr>
          <p:cNvPr id="4" name="Title 3">
            <a:extLst>
              <a:ext uri="{FF2B5EF4-FFF2-40B4-BE49-F238E27FC236}">
                <a16:creationId xmlns:a16="http://schemas.microsoft.com/office/drawing/2014/main" id="{F44C3143-3ADC-446C-9F16-B9F5B1B9B7F8}"/>
              </a:ext>
            </a:extLst>
          </p:cNvPr>
          <p:cNvSpPr>
            <a:spLocks noGrp="1"/>
          </p:cNvSpPr>
          <p:nvPr>
            <p:ph type="title"/>
          </p:nvPr>
        </p:nvSpPr>
        <p:spPr/>
        <p:txBody>
          <a:bodyPr/>
          <a:lstStyle/>
          <a:p>
            <a:r>
              <a:rPr lang="en-GB" dirty="0"/>
              <a:t>Do Notation #4</a:t>
            </a:r>
          </a:p>
        </p:txBody>
      </p:sp>
      <p:sp>
        <p:nvSpPr>
          <p:cNvPr id="8" name="Text Placeholder 7">
            <a:extLst>
              <a:ext uri="{FF2B5EF4-FFF2-40B4-BE49-F238E27FC236}">
                <a16:creationId xmlns:a16="http://schemas.microsoft.com/office/drawing/2014/main" id="{B1537880-D05C-4825-8756-D3A998F3E22E}"/>
              </a:ext>
            </a:extLst>
          </p:cNvPr>
          <p:cNvSpPr>
            <a:spLocks noGrp="1"/>
          </p:cNvSpPr>
          <p:nvPr>
            <p:ph sz="half" idx="16"/>
          </p:nvPr>
        </p:nvSpPr>
        <p:spPr>
          <a:prstGeom prst="rect">
            <a:avLst/>
          </a:prstGeom>
        </p:spPr>
        <p:txBody>
          <a:bodyPr/>
          <a:lstStyle/>
          <a:p>
            <a:r>
              <a:rPr lang="en-GB" dirty="0"/>
              <a:t>The &gt;&gt; operator is the same as the &gt;&gt;= operator, but with the lambda variable being the wildcard _</a:t>
            </a:r>
          </a:p>
        </p:txBody>
      </p:sp>
      <p:sp>
        <p:nvSpPr>
          <p:cNvPr id="16" name="TextBox 15">
            <a:extLst>
              <a:ext uri="{FF2B5EF4-FFF2-40B4-BE49-F238E27FC236}">
                <a16:creationId xmlns:a16="http://schemas.microsoft.com/office/drawing/2014/main" id="{BCC9148E-14BB-4C1A-B950-C9BC8A097217}"/>
              </a:ext>
            </a:extLst>
          </p:cNvPr>
          <p:cNvSpPr txBox="1"/>
          <p:nvPr/>
        </p:nvSpPr>
        <p:spPr>
          <a:xfrm>
            <a:off x="4508810" y="349273"/>
            <a:ext cx="4635190" cy="307777"/>
          </a:xfrm>
          <a:prstGeom prst="rect">
            <a:avLst/>
          </a:prstGeom>
          <a:noFill/>
        </p:spPr>
        <p:txBody>
          <a:bodyPr wrap="square">
            <a:spAutoFit/>
          </a:bodyPr>
          <a:lstStyle/>
          <a:p>
            <a:r>
              <a:rPr lang="en-GB" sz="1400" dirty="0">
                <a:hlinkClick r:id="rId2"/>
              </a:rPr>
              <a:t>https://en.wikibooks.org/wiki/Haskell/do_notation</a:t>
            </a:r>
            <a:endParaRPr lang="en-GB" sz="1400" dirty="0"/>
          </a:p>
        </p:txBody>
      </p:sp>
      <p:pic>
        <p:nvPicPr>
          <p:cNvPr id="15" name="Content Placeholder 14">
            <a:extLst>
              <a:ext uri="{FF2B5EF4-FFF2-40B4-BE49-F238E27FC236}">
                <a16:creationId xmlns:a16="http://schemas.microsoft.com/office/drawing/2014/main" id="{0FB2FB35-2E65-4196-9DB3-367A083C62D4}"/>
              </a:ext>
            </a:extLst>
          </p:cNvPr>
          <p:cNvPicPr>
            <a:picLocks noGrp="1" noChangeAspect="1"/>
          </p:cNvPicPr>
          <p:nvPr>
            <p:ph sz="half" idx="17"/>
          </p:nvPr>
        </p:nvPicPr>
        <p:blipFill rotWithShape="1">
          <a:blip r:embed="rId3"/>
          <a:srcRect l="1025"/>
          <a:stretch/>
        </p:blipFill>
        <p:spPr>
          <a:xfrm>
            <a:off x="4683511" y="1348758"/>
            <a:ext cx="3638957" cy="2038350"/>
          </a:xfrm>
          <a:prstGeom prst="rect">
            <a:avLst/>
          </a:prstGeom>
        </p:spPr>
      </p:pic>
    </p:spTree>
    <p:extLst>
      <p:ext uri="{BB962C8B-B14F-4D97-AF65-F5344CB8AC3E}">
        <p14:creationId xmlns:p14="http://schemas.microsoft.com/office/powerpoint/2010/main" val="345811006"/>
      </p:ext>
    </p:extLst>
  </p:cSld>
  <p:clrMapOvr>
    <a:masterClrMapping/>
  </p:clrMapOvr>
  <p:transition>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CE1FBA-A688-4FEE-839A-4AC6A4E8F9E6}"/>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0972E51B-2FB9-4242-9219-21F090EA0A4F}"/>
              </a:ext>
            </a:extLst>
          </p:cNvPr>
          <p:cNvSpPr>
            <a:spLocks noGrp="1"/>
          </p:cNvSpPr>
          <p:nvPr>
            <p:ph type="pic" sz="quarter" idx="11"/>
          </p:nvPr>
        </p:nvSpPr>
        <p:spPr/>
      </p:sp>
      <p:sp>
        <p:nvSpPr>
          <p:cNvPr id="8" name="Text Placeholder 7">
            <a:extLst>
              <a:ext uri="{FF2B5EF4-FFF2-40B4-BE49-F238E27FC236}">
                <a16:creationId xmlns:a16="http://schemas.microsoft.com/office/drawing/2014/main" id="{B1537880-D05C-4825-8756-D3A998F3E22E}"/>
              </a:ext>
            </a:extLst>
          </p:cNvPr>
          <p:cNvSpPr>
            <a:spLocks noGrp="1"/>
          </p:cNvSpPr>
          <p:nvPr>
            <p:ph type="body" sz="quarter" idx="3"/>
          </p:nvPr>
        </p:nvSpPr>
        <p:spPr/>
        <p:txBody>
          <a:bodyPr/>
          <a:lstStyle/>
          <a:p>
            <a:r>
              <a:rPr lang="en-GB" dirty="0"/>
              <a:t>Equivalent using &gt;&gt;= (bind operator)</a:t>
            </a:r>
          </a:p>
        </p:txBody>
      </p:sp>
      <p:sp>
        <p:nvSpPr>
          <p:cNvPr id="7" name="Text Placeholder 6">
            <a:extLst>
              <a:ext uri="{FF2B5EF4-FFF2-40B4-BE49-F238E27FC236}">
                <a16:creationId xmlns:a16="http://schemas.microsoft.com/office/drawing/2014/main" id="{E5EB92D8-BE1E-4AE1-9DCF-A26A8105898C}"/>
              </a:ext>
            </a:extLst>
          </p:cNvPr>
          <p:cNvSpPr>
            <a:spLocks noGrp="1"/>
          </p:cNvSpPr>
          <p:nvPr>
            <p:ph type="body" idx="1"/>
          </p:nvPr>
        </p:nvSpPr>
        <p:spPr/>
        <p:txBody>
          <a:bodyPr/>
          <a:lstStyle/>
          <a:p>
            <a:r>
              <a:rPr lang="en-GB" dirty="0"/>
              <a:t>Do Notation</a:t>
            </a:r>
          </a:p>
        </p:txBody>
      </p:sp>
      <p:sp>
        <p:nvSpPr>
          <p:cNvPr id="4" name="Title 3">
            <a:extLst>
              <a:ext uri="{FF2B5EF4-FFF2-40B4-BE49-F238E27FC236}">
                <a16:creationId xmlns:a16="http://schemas.microsoft.com/office/drawing/2014/main" id="{F44C3143-3ADC-446C-9F16-B9F5B1B9B7F8}"/>
              </a:ext>
            </a:extLst>
          </p:cNvPr>
          <p:cNvSpPr>
            <a:spLocks noGrp="1"/>
          </p:cNvSpPr>
          <p:nvPr>
            <p:ph type="title"/>
          </p:nvPr>
        </p:nvSpPr>
        <p:spPr>
          <a:xfrm>
            <a:off x="467548" y="410829"/>
            <a:ext cx="2342560" cy="246221"/>
          </a:xfrm>
        </p:spPr>
        <p:txBody>
          <a:bodyPr/>
          <a:lstStyle/>
          <a:p>
            <a:r>
              <a:rPr lang="en-GB" dirty="0"/>
              <a:t>Do Notation #5</a:t>
            </a:r>
          </a:p>
        </p:txBody>
      </p:sp>
      <p:sp>
        <p:nvSpPr>
          <p:cNvPr id="16" name="TextBox 15">
            <a:extLst>
              <a:ext uri="{FF2B5EF4-FFF2-40B4-BE49-F238E27FC236}">
                <a16:creationId xmlns:a16="http://schemas.microsoft.com/office/drawing/2014/main" id="{BCC9148E-14BB-4C1A-B950-C9BC8A097217}"/>
              </a:ext>
            </a:extLst>
          </p:cNvPr>
          <p:cNvSpPr txBox="1"/>
          <p:nvPr/>
        </p:nvSpPr>
        <p:spPr>
          <a:xfrm>
            <a:off x="4508810" y="349273"/>
            <a:ext cx="4635190" cy="307777"/>
          </a:xfrm>
          <a:prstGeom prst="rect">
            <a:avLst/>
          </a:prstGeom>
          <a:noFill/>
        </p:spPr>
        <p:txBody>
          <a:bodyPr wrap="square">
            <a:spAutoFit/>
          </a:bodyPr>
          <a:lstStyle/>
          <a:p>
            <a:r>
              <a:rPr lang="en-GB" sz="1400" dirty="0">
                <a:hlinkClick r:id="rId2"/>
              </a:rPr>
              <a:t>https://en.wikibooks.org/wiki/Haskell/do_notation</a:t>
            </a:r>
            <a:endParaRPr lang="en-GB" sz="1400" dirty="0"/>
          </a:p>
        </p:txBody>
      </p:sp>
      <p:pic>
        <p:nvPicPr>
          <p:cNvPr id="11" name="Content Placeholder 10">
            <a:extLst>
              <a:ext uri="{FF2B5EF4-FFF2-40B4-BE49-F238E27FC236}">
                <a16:creationId xmlns:a16="http://schemas.microsoft.com/office/drawing/2014/main" id="{37B812D3-C0A0-481A-8861-7ACFBD37F604}"/>
              </a:ext>
            </a:extLst>
          </p:cNvPr>
          <p:cNvPicPr>
            <a:picLocks noGrp="1" noChangeAspect="1"/>
          </p:cNvPicPr>
          <p:nvPr>
            <p:ph sz="half" idx="15"/>
          </p:nvPr>
        </p:nvPicPr>
        <p:blipFill>
          <a:blip r:embed="rId3"/>
          <a:stretch>
            <a:fillRect/>
          </a:stretch>
        </p:blipFill>
        <p:spPr>
          <a:xfrm>
            <a:off x="467829" y="1776285"/>
            <a:ext cx="3825875" cy="1783560"/>
          </a:xfrm>
          <a:prstGeom prst="rect">
            <a:avLst/>
          </a:prstGeom>
        </p:spPr>
      </p:pic>
      <p:pic>
        <p:nvPicPr>
          <p:cNvPr id="12" name="Content Placeholder 11">
            <a:extLst>
              <a:ext uri="{FF2B5EF4-FFF2-40B4-BE49-F238E27FC236}">
                <a16:creationId xmlns:a16="http://schemas.microsoft.com/office/drawing/2014/main" id="{73D771C3-9451-4659-B7CA-3C29286837B9}"/>
              </a:ext>
            </a:extLst>
          </p:cNvPr>
          <p:cNvPicPr>
            <a:picLocks noGrp="1" noChangeAspect="1"/>
          </p:cNvPicPr>
          <p:nvPr>
            <p:ph sz="half" idx="16"/>
          </p:nvPr>
        </p:nvPicPr>
        <p:blipFill>
          <a:blip r:embed="rId4"/>
          <a:stretch>
            <a:fillRect/>
          </a:stretch>
        </p:blipFill>
        <p:spPr>
          <a:xfrm>
            <a:off x="4572000" y="1751520"/>
            <a:ext cx="3816350" cy="1855896"/>
          </a:xfrm>
          <a:prstGeom prst="rect">
            <a:avLst/>
          </a:prstGeom>
        </p:spPr>
      </p:pic>
    </p:spTree>
    <p:extLst>
      <p:ext uri="{BB962C8B-B14F-4D97-AF65-F5344CB8AC3E}">
        <p14:creationId xmlns:p14="http://schemas.microsoft.com/office/powerpoint/2010/main" val="284848568"/>
      </p:ext>
    </p:extLst>
  </p:cSld>
  <p:clrMapOvr>
    <a:masterClrMapping/>
  </p:clrMapOvr>
  <p:transition>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B18E180-5EFA-46F0-A26D-E485BB1483CA}"/>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F84BA911-4C93-48A6-A51D-024DB4E7CAFD}"/>
              </a:ext>
            </a:extLst>
          </p:cNvPr>
          <p:cNvSpPr>
            <a:spLocks noGrp="1"/>
          </p:cNvSpPr>
          <p:nvPr>
            <p:ph type="pic" sz="quarter" idx="11"/>
          </p:nvPr>
        </p:nvSpPr>
        <p:spPr/>
      </p:sp>
      <p:sp>
        <p:nvSpPr>
          <p:cNvPr id="4" name="Title 3">
            <a:extLst>
              <a:ext uri="{FF2B5EF4-FFF2-40B4-BE49-F238E27FC236}">
                <a16:creationId xmlns:a16="http://schemas.microsoft.com/office/drawing/2014/main" id="{91B5CBF4-DCC3-48C5-9655-0B29A30209B0}"/>
              </a:ext>
            </a:extLst>
          </p:cNvPr>
          <p:cNvSpPr>
            <a:spLocks noGrp="1"/>
          </p:cNvSpPr>
          <p:nvPr>
            <p:ph type="title"/>
          </p:nvPr>
        </p:nvSpPr>
        <p:spPr>
          <a:xfrm>
            <a:off x="467547" y="410829"/>
            <a:ext cx="5472605" cy="246221"/>
          </a:xfrm>
        </p:spPr>
        <p:txBody>
          <a:bodyPr/>
          <a:lstStyle/>
          <a:p>
            <a:r>
              <a:rPr lang="en-GB" dirty="0"/>
              <a:t>Compile Haskell Code</a:t>
            </a:r>
          </a:p>
        </p:txBody>
      </p:sp>
      <p:sp>
        <p:nvSpPr>
          <p:cNvPr id="5" name="Content Placeholder 4">
            <a:extLst>
              <a:ext uri="{FF2B5EF4-FFF2-40B4-BE49-F238E27FC236}">
                <a16:creationId xmlns:a16="http://schemas.microsoft.com/office/drawing/2014/main" id="{3D50E3AF-8C47-4C73-813F-6FCC6CC92D34}"/>
              </a:ext>
            </a:extLst>
          </p:cNvPr>
          <p:cNvSpPr>
            <a:spLocks noGrp="1"/>
          </p:cNvSpPr>
          <p:nvPr>
            <p:ph sz="half" idx="16"/>
          </p:nvPr>
        </p:nvSpPr>
        <p:spPr/>
        <p:txBody>
          <a:bodyPr/>
          <a:lstStyle/>
          <a:p>
            <a:r>
              <a:rPr lang="en-GB" dirty="0"/>
              <a:t>To compile Haskell code using </a:t>
            </a:r>
            <a:r>
              <a:rPr lang="en-GB" dirty="0" err="1"/>
              <a:t>WinGHCi</a:t>
            </a:r>
            <a:r>
              <a:rPr lang="en-GB" dirty="0"/>
              <a:t>, load the script file with :l or File - Load</a:t>
            </a:r>
          </a:p>
          <a:p>
            <a:r>
              <a:rPr lang="en-GB" dirty="0"/>
              <a:t>Tools - GHC Compiler with run make on the main function in the currently loaded script file</a:t>
            </a:r>
          </a:p>
          <a:p>
            <a:r>
              <a:rPr lang="en-GB" dirty="0"/>
              <a:t>Finally, the red arrow button will start execution at main</a:t>
            </a:r>
          </a:p>
        </p:txBody>
      </p:sp>
      <p:pic>
        <p:nvPicPr>
          <p:cNvPr id="7" name="Content Placeholder 6">
            <a:extLst>
              <a:ext uri="{FF2B5EF4-FFF2-40B4-BE49-F238E27FC236}">
                <a16:creationId xmlns:a16="http://schemas.microsoft.com/office/drawing/2014/main" id="{FF099CE6-2BA0-4102-ABC2-2CC315F4BB53}"/>
              </a:ext>
            </a:extLst>
          </p:cNvPr>
          <p:cNvPicPr>
            <a:picLocks noGrp="1" noChangeAspect="1"/>
          </p:cNvPicPr>
          <p:nvPr>
            <p:ph sz="half" idx="17"/>
          </p:nvPr>
        </p:nvPicPr>
        <p:blipFill rotWithShape="1">
          <a:blip r:embed="rId2"/>
          <a:srcRect b="3931"/>
          <a:stretch/>
        </p:blipFill>
        <p:spPr>
          <a:xfrm>
            <a:off x="4571999" y="2857501"/>
            <a:ext cx="4277645" cy="1090032"/>
          </a:xfrm>
          <a:prstGeom prst="rect">
            <a:avLst/>
          </a:prstGeom>
        </p:spPr>
      </p:pic>
      <p:pic>
        <p:nvPicPr>
          <p:cNvPr id="8" name="Picture 7">
            <a:extLst>
              <a:ext uri="{FF2B5EF4-FFF2-40B4-BE49-F238E27FC236}">
                <a16:creationId xmlns:a16="http://schemas.microsoft.com/office/drawing/2014/main" id="{63E06E33-79E9-48BD-B310-8CF0E8F49C51}"/>
              </a:ext>
            </a:extLst>
          </p:cNvPr>
          <p:cNvPicPr>
            <a:picLocks noChangeAspect="1"/>
          </p:cNvPicPr>
          <p:nvPr/>
        </p:nvPicPr>
        <p:blipFill>
          <a:blip r:embed="rId3"/>
          <a:stretch>
            <a:fillRect/>
          </a:stretch>
        </p:blipFill>
        <p:spPr>
          <a:xfrm>
            <a:off x="4572000" y="1278104"/>
            <a:ext cx="3486150" cy="1504950"/>
          </a:xfrm>
          <a:prstGeom prst="rect">
            <a:avLst/>
          </a:prstGeom>
        </p:spPr>
      </p:pic>
    </p:spTree>
    <p:extLst>
      <p:ext uri="{BB962C8B-B14F-4D97-AF65-F5344CB8AC3E}">
        <p14:creationId xmlns:p14="http://schemas.microsoft.com/office/powerpoint/2010/main" val="290328040"/>
      </p:ext>
    </p:extLst>
  </p:cSld>
  <p:clrMapOvr>
    <a:masterClrMapping/>
  </p:clrMapOvr>
  <p:transition>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31B31EC-5416-456C-84BF-717978402A59}"/>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618478E0-FC53-4957-978B-FE3DCAA040B0}"/>
              </a:ext>
            </a:extLst>
          </p:cNvPr>
          <p:cNvSpPr>
            <a:spLocks noGrp="1"/>
          </p:cNvSpPr>
          <p:nvPr>
            <p:ph type="pic" sz="quarter" idx="11"/>
          </p:nvPr>
        </p:nvSpPr>
        <p:spPr/>
      </p:sp>
      <p:sp>
        <p:nvSpPr>
          <p:cNvPr id="4" name="Title 3">
            <a:extLst>
              <a:ext uri="{FF2B5EF4-FFF2-40B4-BE49-F238E27FC236}">
                <a16:creationId xmlns:a16="http://schemas.microsoft.com/office/drawing/2014/main" id="{2A77CEEC-DFD6-4CC5-BB74-6CAD31F75A18}"/>
              </a:ext>
            </a:extLst>
          </p:cNvPr>
          <p:cNvSpPr>
            <a:spLocks noGrp="1"/>
          </p:cNvSpPr>
          <p:nvPr>
            <p:ph type="title"/>
          </p:nvPr>
        </p:nvSpPr>
        <p:spPr>
          <a:xfrm>
            <a:off x="467547" y="410829"/>
            <a:ext cx="3271829" cy="246221"/>
          </a:xfrm>
        </p:spPr>
        <p:txBody>
          <a:bodyPr/>
          <a:lstStyle/>
          <a:p>
            <a:r>
              <a:rPr lang="en-GB" dirty="0"/>
              <a:t>De-sugaring of Code #1</a:t>
            </a:r>
          </a:p>
        </p:txBody>
      </p:sp>
      <p:sp>
        <p:nvSpPr>
          <p:cNvPr id="5" name="Content Placeholder 4">
            <a:extLst>
              <a:ext uri="{FF2B5EF4-FFF2-40B4-BE49-F238E27FC236}">
                <a16:creationId xmlns:a16="http://schemas.microsoft.com/office/drawing/2014/main" id="{4EB7B39F-0CFD-46AF-9539-32BB7FC6965F}"/>
              </a:ext>
            </a:extLst>
          </p:cNvPr>
          <p:cNvSpPr>
            <a:spLocks noGrp="1"/>
          </p:cNvSpPr>
          <p:nvPr>
            <p:ph sz="half" idx="16"/>
          </p:nvPr>
        </p:nvSpPr>
        <p:spPr/>
        <p:txBody>
          <a:bodyPr/>
          <a:lstStyle/>
          <a:p>
            <a:r>
              <a:rPr lang="en-GB" dirty="0"/>
              <a:t>Haskell can show the de-sugared code, using the Haskell compiler</a:t>
            </a:r>
          </a:p>
          <a:p>
            <a:r>
              <a:rPr lang="en-GB" dirty="0" err="1"/>
              <a:t>ghc</a:t>
            </a:r>
            <a:r>
              <a:rPr lang="en-GB" dirty="0"/>
              <a:t> -c </a:t>
            </a:r>
            <a:r>
              <a:rPr lang="en-GB" i="1" dirty="0" err="1"/>
              <a:t>source.hs</a:t>
            </a:r>
            <a:r>
              <a:rPr lang="en-GB" i="1" dirty="0"/>
              <a:t> -</a:t>
            </a:r>
            <a:r>
              <a:rPr lang="en-GB" dirty="0" err="1"/>
              <a:t>ddump</a:t>
            </a:r>
            <a:r>
              <a:rPr lang="en-GB" dirty="0"/>
              <a:t>-ds</a:t>
            </a:r>
          </a:p>
          <a:p>
            <a:r>
              <a:rPr lang="en-GB" dirty="0"/>
              <a:t>This produces the dump of the core language, which is complex and had to read</a:t>
            </a:r>
          </a:p>
          <a:p>
            <a:r>
              <a:rPr lang="en-GB" dirty="0"/>
              <a:t>A simpler output is produced by adding -</a:t>
            </a:r>
            <a:r>
              <a:rPr lang="en-GB" dirty="0" err="1"/>
              <a:t>dsuppress</a:t>
            </a:r>
            <a:r>
              <a:rPr lang="en-GB" dirty="0"/>
              <a:t>-all, this is much more readable</a:t>
            </a:r>
          </a:p>
        </p:txBody>
      </p:sp>
      <p:graphicFrame>
        <p:nvGraphicFramePr>
          <p:cNvPr id="9" name="Table 9">
            <a:extLst>
              <a:ext uri="{FF2B5EF4-FFF2-40B4-BE49-F238E27FC236}">
                <a16:creationId xmlns:a16="http://schemas.microsoft.com/office/drawing/2014/main" id="{1E9D4974-F95C-4DBD-A1F6-7174C7C4F02A}"/>
              </a:ext>
            </a:extLst>
          </p:cNvPr>
          <p:cNvGraphicFramePr>
            <a:graphicFrameLocks noGrp="1"/>
          </p:cNvGraphicFramePr>
          <p:nvPr>
            <p:ph sz="half" idx="17"/>
            <p:extLst>
              <p:ext uri="{D42A27DB-BD31-4B8C-83A1-F6EECF244321}">
                <p14:modId xmlns:p14="http://schemas.microsoft.com/office/powerpoint/2010/main" val="290096643"/>
              </p:ext>
            </p:extLst>
          </p:nvPr>
        </p:nvGraphicFramePr>
        <p:xfrm>
          <a:off x="4571999" y="1293813"/>
          <a:ext cx="4215161" cy="1483360"/>
        </p:xfrm>
        <a:graphic>
          <a:graphicData uri="http://schemas.openxmlformats.org/drawingml/2006/table">
            <a:tbl>
              <a:tblPr firstRow="1" bandRow="1">
                <a:tableStyleId>{F5AB1C69-6EDB-4FF4-983F-18BD219EF322}</a:tableStyleId>
              </a:tblPr>
              <a:tblGrid>
                <a:gridCol w="1982942">
                  <a:extLst>
                    <a:ext uri="{9D8B030D-6E8A-4147-A177-3AD203B41FA5}">
                      <a16:colId xmlns:a16="http://schemas.microsoft.com/office/drawing/2014/main" val="401185479"/>
                    </a:ext>
                  </a:extLst>
                </a:gridCol>
                <a:gridCol w="2232219">
                  <a:extLst>
                    <a:ext uri="{9D8B030D-6E8A-4147-A177-3AD203B41FA5}">
                      <a16:colId xmlns:a16="http://schemas.microsoft.com/office/drawing/2014/main" val="2553801574"/>
                    </a:ext>
                  </a:extLst>
                </a:gridCol>
              </a:tblGrid>
              <a:tr h="370840">
                <a:tc>
                  <a:txBody>
                    <a:bodyPr/>
                    <a:lstStyle/>
                    <a:p>
                      <a:r>
                        <a:rPr lang="en-GB" sz="1400" dirty="0"/>
                        <a:t>Flag</a:t>
                      </a:r>
                    </a:p>
                  </a:txBody>
                  <a:tcPr/>
                </a:tc>
                <a:tc>
                  <a:txBody>
                    <a:bodyPr/>
                    <a:lstStyle/>
                    <a:p>
                      <a:r>
                        <a:rPr lang="en-GB" sz="1400" dirty="0"/>
                        <a:t>Meaning</a:t>
                      </a:r>
                    </a:p>
                  </a:txBody>
                  <a:tcPr/>
                </a:tc>
                <a:extLst>
                  <a:ext uri="{0D108BD9-81ED-4DB2-BD59-A6C34878D82A}">
                    <a16:rowId xmlns:a16="http://schemas.microsoft.com/office/drawing/2014/main" val="1958646668"/>
                  </a:ext>
                </a:extLst>
              </a:tr>
              <a:tr h="370840">
                <a:tc>
                  <a:txBody>
                    <a:bodyPr/>
                    <a:lstStyle/>
                    <a:p>
                      <a:r>
                        <a:rPr lang="en-GB" sz="1400" dirty="0"/>
                        <a:t>-</a:t>
                      </a:r>
                      <a:r>
                        <a:rPr lang="en-GB" sz="1400" dirty="0" err="1"/>
                        <a:t>ddump</a:t>
                      </a:r>
                      <a:r>
                        <a:rPr lang="en-GB" sz="1400" dirty="0"/>
                        <a:t>-ds</a:t>
                      </a:r>
                    </a:p>
                  </a:txBody>
                  <a:tcPr/>
                </a:tc>
                <a:tc>
                  <a:txBody>
                    <a:bodyPr/>
                    <a:lstStyle/>
                    <a:p>
                      <a:r>
                        <a:rPr lang="en-GB" sz="1400" dirty="0"/>
                        <a:t>Dump de-</a:t>
                      </a:r>
                      <a:r>
                        <a:rPr lang="en-GB" sz="1400" dirty="0" err="1"/>
                        <a:t>sugger</a:t>
                      </a:r>
                      <a:r>
                        <a:rPr lang="en-GB" sz="1400" dirty="0"/>
                        <a:t> output</a:t>
                      </a:r>
                    </a:p>
                  </a:txBody>
                  <a:tcPr/>
                </a:tc>
                <a:extLst>
                  <a:ext uri="{0D108BD9-81ED-4DB2-BD59-A6C34878D82A}">
                    <a16:rowId xmlns:a16="http://schemas.microsoft.com/office/drawing/2014/main" val="238767355"/>
                  </a:ext>
                </a:extLst>
              </a:tr>
              <a:tr h="370840">
                <a:tc>
                  <a:txBody>
                    <a:bodyPr/>
                    <a:lstStyle/>
                    <a:p>
                      <a:r>
                        <a:rPr lang="en-GB" sz="1400" dirty="0"/>
                        <a:t>-</a:t>
                      </a:r>
                      <a:r>
                        <a:rPr lang="en-GB" sz="1400" dirty="0" err="1"/>
                        <a:t>dsuppress</a:t>
                      </a:r>
                      <a:r>
                        <a:rPr lang="en-GB" sz="1400" dirty="0"/>
                        <a:t>-all</a:t>
                      </a:r>
                    </a:p>
                  </a:txBody>
                  <a:tcPr/>
                </a:tc>
                <a:tc>
                  <a:txBody>
                    <a:bodyPr/>
                    <a:lstStyle/>
                    <a:p>
                      <a:r>
                        <a:rPr lang="en-GB" sz="1400" dirty="0"/>
                        <a:t>Suppress everything</a:t>
                      </a:r>
                    </a:p>
                  </a:txBody>
                  <a:tcPr/>
                </a:tc>
                <a:extLst>
                  <a:ext uri="{0D108BD9-81ED-4DB2-BD59-A6C34878D82A}">
                    <a16:rowId xmlns:a16="http://schemas.microsoft.com/office/drawing/2014/main" val="714489381"/>
                  </a:ext>
                </a:extLst>
              </a:tr>
              <a:tr h="370840">
                <a:tc>
                  <a:txBody>
                    <a:bodyPr/>
                    <a:lstStyle/>
                    <a:p>
                      <a:r>
                        <a:rPr lang="en-GB" sz="1400" dirty="0"/>
                        <a:t>-</a:t>
                      </a:r>
                      <a:r>
                        <a:rPr lang="en-GB" sz="1400" dirty="0" err="1"/>
                        <a:t>ddump-simpl</a:t>
                      </a:r>
                      <a:endParaRPr lang="en-GB" sz="1400" dirty="0"/>
                    </a:p>
                  </a:txBody>
                  <a:tcPr/>
                </a:tc>
                <a:tc>
                  <a:txBody>
                    <a:bodyPr/>
                    <a:lstStyle/>
                    <a:p>
                      <a:r>
                        <a:rPr lang="en-GB" sz="1400" dirty="0"/>
                        <a:t>Dump simplifier output</a:t>
                      </a:r>
                    </a:p>
                  </a:txBody>
                  <a:tcPr/>
                </a:tc>
                <a:extLst>
                  <a:ext uri="{0D108BD9-81ED-4DB2-BD59-A6C34878D82A}">
                    <a16:rowId xmlns:a16="http://schemas.microsoft.com/office/drawing/2014/main" val="1118785068"/>
                  </a:ext>
                </a:extLst>
              </a:tr>
            </a:tbl>
          </a:graphicData>
        </a:graphic>
      </p:graphicFrame>
      <p:sp>
        <p:nvSpPr>
          <p:cNvPr id="8" name="TextBox 7">
            <a:extLst>
              <a:ext uri="{FF2B5EF4-FFF2-40B4-BE49-F238E27FC236}">
                <a16:creationId xmlns:a16="http://schemas.microsoft.com/office/drawing/2014/main" id="{43BB72AB-9D5F-4449-9E87-BCCF5CB755E0}"/>
              </a:ext>
            </a:extLst>
          </p:cNvPr>
          <p:cNvSpPr txBox="1"/>
          <p:nvPr/>
        </p:nvSpPr>
        <p:spPr>
          <a:xfrm>
            <a:off x="4508810" y="265955"/>
            <a:ext cx="4635190" cy="738664"/>
          </a:xfrm>
          <a:prstGeom prst="rect">
            <a:avLst/>
          </a:prstGeom>
          <a:noFill/>
        </p:spPr>
        <p:txBody>
          <a:bodyPr wrap="square">
            <a:spAutoFit/>
          </a:bodyPr>
          <a:lstStyle/>
          <a:p>
            <a:r>
              <a:rPr lang="en-GB" sz="1400" dirty="0">
                <a:hlinkClick r:id="rId2"/>
              </a:rPr>
              <a:t>https://stackoverflow.com/questions/8019670/desugaring-do-notation-for-monads</a:t>
            </a:r>
            <a:endParaRPr lang="en-GB" sz="1400" dirty="0"/>
          </a:p>
          <a:p>
            <a:endParaRPr lang="en-GB" sz="1400" dirty="0"/>
          </a:p>
        </p:txBody>
      </p:sp>
    </p:spTree>
    <p:extLst>
      <p:ext uri="{BB962C8B-B14F-4D97-AF65-F5344CB8AC3E}">
        <p14:creationId xmlns:p14="http://schemas.microsoft.com/office/powerpoint/2010/main" val="1465318246"/>
      </p:ext>
    </p:extLst>
  </p:cSld>
  <p:clrMapOvr>
    <a:masterClrMapping/>
  </p:clrMapOvr>
  <p:transition>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1A3762B-CA27-4053-8EEA-B532FCF079E0}"/>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20E47DF0-B466-4D9A-B845-3311B3294101}"/>
              </a:ext>
            </a:extLst>
          </p:cNvPr>
          <p:cNvSpPr>
            <a:spLocks noGrp="1"/>
          </p:cNvSpPr>
          <p:nvPr>
            <p:ph type="pic" sz="quarter" idx="11"/>
          </p:nvPr>
        </p:nvSpPr>
        <p:spPr/>
      </p:sp>
      <p:sp>
        <p:nvSpPr>
          <p:cNvPr id="8" name="Text Placeholder 7">
            <a:extLst>
              <a:ext uri="{FF2B5EF4-FFF2-40B4-BE49-F238E27FC236}">
                <a16:creationId xmlns:a16="http://schemas.microsoft.com/office/drawing/2014/main" id="{5CAA2066-6907-4695-B926-E0C151DC01A5}"/>
              </a:ext>
            </a:extLst>
          </p:cNvPr>
          <p:cNvSpPr>
            <a:spLocks noGrp="1"/>
          </p:cNvSpPr>
          <p:nvPr>
            <p:ph type="body" sz="quarter" idx="3"/>
          </p:nvPr>
        </p:nvSpPr>
        <p:spPr/>
        <p:txBody>
          <a:bodyPr/>
          <a:lstStyle/>
          <a:p>
            <a:r>
              <a:rPr lang="en-GB" dirty="0"/>
              <a:t>Dump</a:t>
            </a:r>
          </a:p>
        </p:txBody>
      </p:sp>
      <p:sp>
        <p:nvSpPr>
          <p:cNvPr id="7" name="Text Placeholder 6">
            <a:extLst>
              <a:ext uri="{FF2B5EF4-FFF2-40B4-BE49-F238E27FC236}">
                <a16:creationId xmlns:a16="http://schemas.microsoft.com/office/drawing/2014/main" id="{401184A7-90DB-4213-BE8F-E2441C184B63}"/>
              </a:ext>
            </a:extLst>
          </p:cNvPr>
          <p:cNvSpPr>
            <a:spLocks noGrp="1"/>
          </p:cNvSpPr>
          <p:nvPr>
            <p:ph type="body" idx="1"/>
          </p:nvPr>
        </p:nvSpPr>
        <p:spPr/>
        <p:txBody>
          <a:bodyPr/>
          <a:lstStyle/>
          <a:p>
            <a:r>
              <a:rPr lang="en-GB" dirty="0"/>
              <a:t>Haskell	</a:t>
            </a:r>
          </a:p>
        </p:txBody>
      </p:sp>
      <p:pic>
        <p:nvPicPr>
          <p:cNvPr id="14" name="Content Placeholder 13">
            <a:extLst>
              <a:ext uri="{FF2B5EF4-FFF2-40B4-BE49-F238E27FC236}">
                <a16:creationId xmlns:a16="http://schemas.microsoft.com/office/drawing/2014/main" id="{F30B9835-1901-4605-A365-2AA07B0982CF}"/>
              </a:ext>
            </a:extLst>
          </p:cNvPr>
          <p:cNvPicPr>
            <a:picLocks noGrp="1" noChangeAspect="1"/>
          </p:cNvPicPr>
          <p:nvPr>
            <p:ph sz="half" idx="15"/>
          </p:nvPr>
        </p:nvPicPr>
        <p:blipFill>
          <a:blip r:embed="rId2"/>
          <a:stretch>
            <a:fillRect/>
          </a:stretch>
        </p:blipFill>
        <p:spPr>
          <a:xfrm>
            <a:off x="468313" y="1688773"/>
            <a:ext cx="3825875" cy="1438193"/>
          </a:xfrm>
        </p:spPr>
      </p:pic>
      <p:sp>
        <p:nvSpPr>
          <p:cNvPr id="4" name="Title 3">
            <a:extLst>
              <a:ext uri="{FF2B5EF4-FFF2-40B4-BE49-F238E27FC236}">
                <a16:creationId xmlns:a16="http://schemas.microsoft.com/office/drawing/2014/main" id="{84B7577E-9DA8-4811-B509-9AE02F7DEFE6}"/>
              </a:ext>
            </a:extLst>
          </p:cNvPr>
          <p:cNvSpPr>
            <a:spLocks noGrp="1"/>
          </p:cNvSpPr>
          <p:nvPr>
            <p:ph type="title"/>
          </p:nvPr>
        </p:nvSpPr>
        <p:spPr/>
        <p:txBody>
          <a:bodyPr/>
          <a:lstStyle/>
          <a:p>
            <a:r>
              <a:rPr lang="en-GB" dirty="0"/>
              <a:t>De-sugaring of Code #2</a:t>
            </a:r>
          </a:p>
        </p:txBody>
      </p:sp>
      <p:pic>
        <p:nvPicPr>
          <p:cNvPr id="20" name="Content Placeholder 19">
            <a:extLst>
              <a:ext uri="{FF2B5EF4-FFF2-40B4-BE49-F238E27FC236}">
                <a16:creationId xmlns:a16="http://schemas.microsoft.com/office/drawing/2014/main" id="{05A610A1-9B42-42AD-A9F3-8696D69CD060}"/>
              </a:ext>
            </a:extLst>
          </p:cNvPr>
          <p:cNvPicPr>
            <a:picLocks noGrp="1" noChangeAspect="1"/>
          </p:cNvPicPr>
          <p:nvPr>
            <p:ph sz="half" idx="16"/>
          </p:nvPr>
        </p:nvPicPr>
        <p:blipFill>
          <a:blip r:embed="rId3"/>
          <a:stretch>
            <a:fillRect/>
          </a:stretch>
        </p:blipFill>
        <p:spPr>
          <a:xfrm>
            <a:off x="4571999" y="1687289"/>
            <a:ext cx="4051611" cy="1680497"/>
          </a:xfrm>
        </p:spPr>
      </p:pic>
    </p:spTree>
    <p:extLst>
      <p:ext uri="{BB962C8B-B14F-4D97-AF65-F5344CB8AC3E}">
        <p14:creationId xmlns:p14="http://schemas.microsoft.com/office/powerpoint/2010/main" val="3730667425"/>
      </p:ext>
    </p:extLst>
  </p:cSld>
  <p:clrMapOvr>
    <a:masterClrMapping/>
  </p:clrMapOvr>
  <p:transition>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AEBCE4D-8ADE-46B8-88BA-45349B3CCCF2}"/>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1FEC41B-8038-42DC-9598-79C6DF5CBD76}"/>
              </a:ext>
            </a:extLst>
          </p:cNvPr>
          <p:cNvSpPr>
            <a:spLocks noGrp="1"/>
          </p:cNvSpPr>
          <p:nvPr>
            <p:ph type="pic" sz="quarter" idx="11"/>
          </p:nvPr>
        </p:nvSpPr>
        <p:spPr/>
      </p:sp>
      <p:sp>
        <p:nvSpPr>
          <p:cNvPr id="4" name="Title 3">
            <a:extLst>
              <a:ext uri="{FF2B5EF4-FFF2-40B4-BE49-F238E27FC236}">
                <a16:creationId xmlns:a16="http://schemas.microsoft.com/office/drawing/2014/main" id="{B6EF997C-750A-4F18-8274-B402DCA9FA90}"/>
              </a:ext>
            </a:extLst>
          </p:cNvPr>
          <p:cNvSpPr>
            <a:spLocks noGrp="1"/>
          </p:cNvSpPr>
          <p:nvPr>
            <p:ph type="title"/>
          </p:nvPr>
        </p:nvSpPr>
        <p:spPr>
          <a:xfrm>
            <a:off x="467547" y="410829"/>
            <a:ext cx="5472605" cy="246221"/>
          </a:xfrm>
        </p:spPr>
        <p:txBody>
          <a:bodyPr/>
          <a:lstStyle/>
          <a:p>
            <a:r>
              <a:rPr lang="en-GB" dirty="0"/>
              <a:t>Type Class</a:t>
            </a:r>
          </a:p>
        </p:txBody>
      </p:sp>
      <p:sp>
        <p:nvSpPr>
          <p:cNvPr id="5" name="Content Placeholder 4">
            <a:extLst>
              <a:ext uri="{FF2B5EF4-FFF2-40B4-BE49-F238E27FC236}">
                <a16:creationId xmlns:a16="http://schemas.microsoft.com/office/drawing/2014/main" id="{55502793-5659-4632-87D6-8D3FB4F5CC8D}"/>
              </a:ext>
            </a:extLst>
          </p:cNvPr>
          <p:cNvSpPr>
            <a:spLocks noGrp="1"/>
          </p:cNvSpPr>
          <p:nvPr>
            <p:ph sz="half" idx="16"/>
          </p:nvPr>
        </p:nvSpPr>
        <p:spPr/>
        <p:txBody>
          <a:bodyPr/>
          <a:lstStyle/>
          <a:p>
            <a:r>
              <a:rPr lang="en-GB" dirty="0"/>
              <a:t>A type class is not object orientation, as it might be in C++</a:t>
            </a:r>
          </a:p>
          <a:p>
            <a:r>
              <a:rPr lang="en-GB" dirty="0"/>
              <a:t>Instead it is closer to a struct</a:t>
            </a:r>
          </a:p>
          <a:p>
            <a:r>
              <a:rPr lang="en-GB" dirty="0"/>
              <a:t>Defined with keyword ‘data </a:t>
            </a:r>
            <a:r>
              <a:rPr lang="en-GB" i="1" dirty="0" err="1"/>
              <a:t>typeclass</a:t>
            </a:r>
            <a:r>
              <a:rPr lang="en-GB" dirty="0"/>
              <a:t> = </a:t>
            </a:r>
            <a:r>
              <a:rPr lang="en-GB" i="1" dirty="0"/>
              <a:t>definition</a:t>
            </a:r>
            <a:r>
              <a:rPr lang="en-GB" dirty="0"/>
              <a:t>’</a:t>
            </a:r>
          </a:p>
          <a:p>
            <a:r>
              <a:rPr lang="en-GB" dirty="0"/>
              <a:t>You define the fields that make it up and the derived methods that it implements</a:t>
            </a:r>
          </a:p>
          <a:p>
            <a:r>
              <a:rPr lang="en-GB" dirty="0"/>
              <a:t>Methods are added with deriving (</a:t>
            </a:r>
            <a:r>
              <a:rPr lang="en-GB" i="1" dirty="0"/>
              <a:t>comma separated list</a:t>
            </a:r>
            <a:r>
              <a:rPr lang="en-GB" dirty="0"/>
              <a:t>)</a:t>
            </a:r>
          </a:p>
          <a:p>
            <a:pPr lvl="1"/>
            <a:endParaRPr lang="en-GB" dirty="0"/>
          </a:p>
        </p:txBody>
      </p:sp>
      <p:graphicFrame>
        <p:nvGraphicFramePr>
          <p:cNvPr id="7" name="Table 7">
            <a:extLst>
              <a:ext uri="{FF2B5EF4-FFF2-40B4-BE49-F238E27FC236}">
                <a16:creationId xmlns:a16="http://schemas.microsoft.com/office/drawing/2014/main" id="{10D41C98-D180-426C-AACF-286D9AD078F8}"/>
              </a:ext>
            </a:extLst>
          </p:cNvPr>
          <p:cNvGraphicFramePr>
            <a:graphicFrameLocks noGrp="1"/>
          </p:cNvGraphicFramePr>
          <p:nvPr>
            <p:ph sz="half" idx="17"/>
            <p:extLst>
              <p:ext uri="{D42A27DB-BD31-4B8C-83A1-F6EECF244321}">
                <p14:modId xmlns:p14="http://schemas.microsoft.com/office/powerpoint/2010/main" val="3626383817"/>
              </p:ext>
            </p:extLst>
          </p:nvPr>
        </p:nvGraphicFramePr>
        <p:xfrm>
          <a:off x="4572000" y="1293813"/>
          <a:ext cx="3824288" cy="3037840"/>
        </p:xfrm>
        <a:graphic>
          <a:graphicData uri="http://schemas.openxmlformats.org/drawingml/2006/table">
            <a:tbl>
              <a:tblPr firstRow="1" bandRow="1">
                <a:tableStyleId>{F5AB1C69-6EDB-4FF4-983F-18BD219EF322}</a:tableStyleId>
              </a:tblPr>
              <a:tblGrid>
                <a:gridCol w="988741">
                  <a:extLst>
                    <a:ext uri="{9D8B030D-6E8A-4147-A177-3AD203B41FA5}">
                      <a16:colId xmlns:a16="http://schemas.microsoft.com/office/drawing/2014/main" val="2615096909"/>
                    </a:ext>
                  </a:extLst>
                </a:gridCol>
                <a:gridCol w="2835547">
                  <a:extLst>
                    <a:ext uri="{9D8B030D-6E8A-4147-A177-3AD203B41FA5}">
                      <a16:colId xmlns:a16="http://schemas.microsoft.com/office/drawing/2014/main" val="4279522129"/>
                    </a:ext>
                  </a:extLst>
                </a:gridCol>
              </a:tblGrid>
              <a:tr h="370840">
                <a:tc>
                  <a:txBody>
                    <a:bodyPr/>
                    <a:lstStyle/>
                    <a:p>
                      <a:r>
                        <a:rPr lang="en-GB" sz="1400" dirty="0"/>
                        <a:t>Method</a:t>
                      </a:r>
                    </a:p>
                  </a:txBody>
                  <a:tcPr/>
                </a:tc>
                <a:tc>
                  <a:txBody>
                    <a:bodyPr/>
                    <a:lstStyle/>
                    <a:p>
                      <a:r>
                        <a:rPr lang="en-GB" sz="1400" dirty="0"/>
                        <a:t>Description</a:t>
                      </a:r>
                    </a:p>
                  </a:txBody>
                  <a:tcPr/>
                </a:tc>
                <a:extLst>
                  <a:ext uri="{0D108BD9-81ED-4DB2-BD59-A6C34878D82A}">
                    <a16:rowId xmlns:a16="http://schemas.microsoft.com/office/drawing/2014/main" val="1102379923"/>
                  </a:ext>
                </a:extLst>
              </a:tr>
              <a:tr h="370840">
                <a:tc>
                  <a:txBody>
                    <a:bodyPr/>
                    <a:lstStyle/>
                    <a:p>
                      <a:r>
                        <a:rPr lang="en-GB" sz="1400" dirty="0" err="1"/>
                        <a:t>Eq</a:t>
                      </a:r>
                      <a:endParaRPr lang="en-GB" sz="1400" dirty="0"/>
                    </a:p>
                  </a:txBody>
                  <a:tcPr/>
                </a:tc>
                <a:tc>
                  <a:txBody>
                    <a:bodyPr/>
                    <a:lstStyle/>
                    <a:p>
                      <a:r>
                        <a:rPr lang="en-GB" sz="1400" dirty="0"/>
                        <a:t>Items can be compared</a:t>
                      </a:r>
                    </a:p>
                  </a:txBody>
                  <a:tcPr/>
                </a:tc>
                <a:extLst>
                  <a:ext uri="{0D108BD9-81ED-4DB2-BD59-A6C34878D82A}">
                    <a16:rowId xmlns:a16="http://schemas.microsoft.com/office/drawing/2014/main" val="880160578"/>
                  </a:ext>
                </a:extLst>
              </a:tr>
              <a:tr h="370840">
                <a:tc>
                  <a:txBody>
                    <a:bodyPr/>
                    <a:lstStyle/>
                    <a:p>
                      <a:r>
                        <a:rPr lang="en-GB" sz="1400" dirty="0"/>
                        <a:t>Ord</a:t>
                      </a:r>
                    </a:p>
                  </a:txBody>
                  <a:tcPr/>
                </a:tc>
                <a:tc>
                  <a:txBody>
                    <a:bodyPr/>
                    <a:lstStyle/>
                    <a:p>
                      <a:r>
                        <a:rPr lang="en-GB" sz="1400" dirty="0"/>
                        <a:t>Items can be ordered</a:t>
                      </a:r>
                    </a:p>
                  </a:txBody>
                  <a:tcPr/>
                </a:tc>
                <a:extLst>
                  <a:ext uri="{0D108BD9-81ED-4DB2-BD59-A6C34878D82A}">
                    <a16:rowId xmlns:a16="http://schemas.microsoft.com/office/drawing/2014/main" val="1440975559"/>
                  </a:ext>
                </a:extLst>
              </a:tr>
              <a:tr h="370840">
                <a:tc>
                  <a:txBody>
                    <a:bodyPr/>
                    <a:lstStyle/>
                    <a:p>
                      <a:r>
                        <a:rPr lang="en-GB" sz="1400" dirty="0"/>
                        <a:t>Show</a:t>
                      </a:r>
                    </a:p>
                  </a:txBody>
                  <a:tcPr/>
                </a:tc>
                <a:tc>
                  <a:txBody>
                    <a:bodyPr/>
                    <a:lstStyle/>
                    <a:p>
                      <a:r>
                        <a:rPr lang="en-GB" sz="1400" dirty="0"/>
                        <a:t>We can convert data to a string</a:t>
                      </a:r>
                    </a:p>
                  </a:txBody>
                  <a:tcPr/>
                </a:tc>
                <a:extLst>
                  <a:ext uri="{0D108BD9-81ED-4DB2-BD59-A6C34878D82A}">
                    <a16:rowId xmlns:a16="http://schemas.microsoft.com/office/drawing/2014/main" val="987031897"/>
                  </a:ext>
                </a:extLst>
              </a:tr>
              <a:tr h="370840">
                <a:tc>
                  <a:txBody>
                    <a:bodyPr/>
                    <a:lstStyle/>
                    <a:p>
                      <a:r>
                        <a:rPr lang="en-GB" sz="1400" dirty="0"/>
                        <a:t>Read</a:t>
                      </a:r>
                    </a:p>
                  </a:txBody>
                  <a:tcPr/>
                </a:tc>
                <a:tc>
                  <a:txBody>
                    <a:bodyPr/>
                    <a:lstStyle/>
                    <a:p>
                      <a:r>
                        <a:rPr lang="en-GB" sz="1400" dirty="0"/>
                        <a:t>Converts strings to values of this type</a:t>
                      </a:r>
                    </a:p>
                  </a:txBody>
                  <a:tcPr/>
                </a:tc>
                <a:extLst>
                  <a:ext uri="{0D108BD9-81ED-4DB2-BD59-A6C34878D82A}">
                    <a16:rowId xmlns:a16="http://schemas.microsoft.com/office/drawing/2014/main" val="3794119480"/>
                  </a:ext>
                </a:extLst>
              </a:tr>
              <a:tr h="370840">
                <a:tc>
                  <a:txBody>
                    <a:bodyPr/>
                    <a:lstStyle/>
                    <a:p>
                      <a:r>
                        <a:rPr lang="en-GB" sz="1400" dirty="0"/>
                        <a:t>Bounded</a:t>
                      </a:r>
                    </a:p>
                  </a:txBody>
                  <a:tcPr/>
                </a:tc>
                <a:tc>
                  <a:txBody>
                    <a:bodyPr/>
                    <a:lstStyle/>
                    <a:p>
                      <a:r>
                        <a:rPr lang="en-GB" sz="1400" dirty="0"/>
                        <a:t>Has minimum and maximum</a:t>
                      </a:r>
                    </a:p>
                    <a:p>
                      <a:r>
                        <a:rPr lang="en-GB" sz="1400" dirty="0"/>
                        <a:t>(</a:t>
                      </a:r>
                      <a:r>
                        <a:rPr lang="en-GB" sz="1400" dirty="0" err="1"/>
                        <a:t>minBound</a:t>
                      </a:r>
                      <a:r>
                        <a:rPr lang="en-GB" sz="1400" dirty="0"/>
                        <a:t>, </a:t>
                      </a:r>
                      <a:r>
                        <a:rPr lang="en-GB" sz="1400" dirty="0" err="1"/>
                        <a:t>maxBound</a:t>
                      </a:r>
                      <a:r>
                        <a:rPr lang="en-GB" sz="1400" dirty="0"/>
                        <a:t>)</a:t>
                      </a:r>
                    </a:p>
                  </a:txBody>
                  <a:tcPr/>
                </a:tc>
                <a:extLst>
                  <a:ext uri="{0D108BD9-81ED-4DB2-BD59-A6C34878D82A}">
                    <a16:rowId xmlns:a16="http://schemas.microsoft.com/office/drawing/2014/main" val="1518473082"/>
                  </a:ext>
                </a:extLst>
              </a:tr>
              <a:tr h="370840">
                <a:tc>
                  <a:txBody>
                    <a:bodyPr/>
                    <a:lstStyle/>
                    <a:p>
                      <a:r>
                        <a:rPr lang="en-GB" sz="1400" dirty="0" err="1"/>
                        <a:t>Enum</a:t>
                      </a:r>
                      <a:endParaRPr lang="en-GB" sz="1400" dirty="0"/>
                    </a:p>
                  </a:txBody>
                  <a:tcPr/>
                </a:tc>
                <a:tc>
                  <a:txBody>
                    <a:bodyPr/>
                    <a:lstStyle/>
                    <a:p>
                      <a:r>
                        <a:rPr lang="en-GB" sz="1400" dirty="0"/>
                        <a:t>Has predecessors and successors</a:t>
                      </a:r>
                    </a:p>
                    <a:p>
                      <a:r>
                        <a:rPr lang="en-GB" sz="1400" dirty="0"/>
                        <a:t>(</a:t>
                      </a:r>
                      <a:r>
                        <a:rPr lang="en-GB" sz="1400" dirty="0" err="1"/>
                        <a:t>succ</a:t>
                      </a:r>
                      <a:r>
                        <a:rPr lang="en-GB" sz="1400" dirty="0"/>
                        <a:t>, </a:t>
                      </a:r>
                      <a:r>
                        <a:rPr lang="en-GB" sz="1400" dirty="0" err="1"/>
                        <a:t>pred</a:t>
                      </a:r>
                      <a:r>
                        <a:rPr lang="en-GB" sz="1400" dirty="0"/>
                        <a:t>)</a:t>
                      </a:r>
                    </a:p>
                  </a:txBody>
                  <a:tcPr/>
                </a:tc>
                <a:extLst>
                  <a:ext uri="{0D108BD9-81ED-4DB2-BD59-A6C34878D82A}">
                    <a16:rowId xmlns:a16="http://schemas.microsoft.com/office/drawing/2014/main" val="4115601227"/>
                  </a:ext>
                </a:extLst>
              </a:tr>
            </a:tbl>
          </a:graphicData>
        </a:graphic>
      </p:graphicFrame>
    </p:spTree>
    <p:extLst>
      <p:ext uri="{BB962C8B-B14F-4D97-AF65-F5344CB8AC3E}">
        <p14:creationId xmlns:p14="http://schemas.microsoft.com/office/powerpoint/2010/main" val="672057419"/>
      </p:ext>
    </p:extLst>
  </p:cSld>
  <p:clrMapOvr>
    <a:masterClrMapping/>
  </p:clrMapOvr>
  <p:transition>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2C14BF1-2CDC-462E-9EC0-48E20EC9A79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01A0CA7B-C0AD-4D9D-9D90-EF4C64E7C496}"/>
              </a:ext>
            </a:extLst>
          </p:cNvPr>
          <p:cNvSpPr>
            <a:spLocks noGrp="1"/>
          </p:cNvSpPr>
          <p:nvPr>
            <p:ph type="pic" sz="quarter" idx="11"/>
          </p:nvPr>
        </p:nvSpPr>
        <p:spPr/>
      </p:sp>
      <p:sp>
        <p:nvSpPr>
          <p:cNvPr id="4" name="Title 3">
            <a:extLst>
              <a:ext uri="{FF2B5EF4-FFF2-40B4-BE49-F238E27FC236}">
                <a16:creationId xmlns:a16="http://schemas.microsoft.com/office/drawing/2014/main" id="{169955B8-AADD-4191-84AE-16FE0B980F1D}"/>
              </a:ext>
            </a:extLst>
          </p:cNvPr>
          <p:cNvSpPr>
            <a:spLocks noGrp="1"/>
          </p:cNvSpPr>
          <p:nvPr>
            <p:ph type="title"/>
          </p:nvPr>
        </p:nvSpPr>
        <p:spPr>
          <a:xfrm>
            <a:off x="467547" y="410829"/>
            <a:ext cx="5472605" cy="246221"/>
          </a:xfrm>
        </p:spPr>
        <p:txBody>
          <a:bodyPr/>
          <a:lstStyle/>
          <a:p>
            <a:r>
              <a:rPr lang="en-GB" dirty="0" err="1"/>
              <a:t>Newtype</a:t>
            </a:r>
            <a:endParaRPr lang="en-GB" dirty="0"/>
          </a:p>
        </p:txBody>
      </p:sp>
      <p:sp>
        <p:nvSpPr>
          <p:cNvPr id="5" name="Content Placeholder 4">
            <a:extLst>
              <a:ext uri="{FF2B5EF4-FFF2-40B4-BE49-F238E27FC236}">
                <a16:creationId xmlns:a16="http://schemas.microsoft.com/office/drawing/2014/main" id="{63E7B10F-212F-4992-BAE7-2156C280C51A}"/>
              </a:ext>
            </a:extLst>
          </p:cNvPr>
          <p:cNvSpPr>
            <a:spLocks noGrp="1"/>
          </p:cNvSpPr>
          <p:nvPr>
            <p:ph sz="half" idx="16"/>
          </p:nvPr>
        </p:nvSpPr>
        <p:spPr/>
        <p:txBody>
          <a:bodyPr/>
          <a:lstStyle/>
          <a:p>
            <a:r>
              <a:rPr lang="en-GB" dirty="0"/>
              <a:t>The ‘</a:t>
            </a:r>
            <a:r>
              <a:rPr lang="en-GB" dirty="0" err="1"/>
              <a:t>newtype</a:t>
            </a:r>
            <a:r>
              <a:rPr lang="en-GB" dirty="0"/>
              <a:t>’ keyword can be used to alias an existing type to a new name</a:t>
            </a:r>
          </a:p>
          <a:p>
            <a:r>
              <a:rPr lang="en-GB" dirty="0"/>
              <a:t>Syntax </a:t>
            </a:r>
            <a:r>
              <a:rPr lang="en-GB" dirty="0" err="1"/>
              <a:t>newtype</a:t>
            </a:r>
            <a:r>
              <a:rPr lang="en-GB" dirty="0"/>
              <a:t> </a:t>
            </a:r>
            <a:r>
              <a:rPr lang="en-GB" i="1" dirty="0" err="1"/>
              <a:t>new_type</a:t>
            </a:r>
            <a:r>
              <a:rPr lang="en-GB" i="1" dirty="0"/>
              <a:t> </a:t>
            </a:r>
            <a:r>
              <a:rPr lang="en-GB" dirty="0"/>
              <a:t>= </a:t>
            </a:r>
            <a:r>
              <a:rPr lang="en-GB" i="1" dirty="0" err="1"/>
              <a:t>new_type</a:t>
            </a:r>
            <a:r>
              <a:rPr lang="en-GB" i="1" dirty="0"/>
              <a:t> </a:t>
            </a:r>
            <a:r>
              <a:rPr lang="en-GB" i="1" dirty="0" err="1"/>
              <a:t>old_type</a:t>
            </a:r>
            <a:endParaRPr lang="en-GB" i="1" dirty="0"/>
          </a:p>
          <a:p>
            <a:r>
              <a:rPr lang="en-GB" dirty="0"/>
              <a:t>This means that parameters can be given specific names, making it harder to get the order wrong</a:t>
            </a:r>
          </a:p>
          <a:p>
            <a:r>
              <a:rPr lang="en-GB" dirty="0"/>
              <a:t>In this example, the values of </a:t>
            </a:r>
            <a:r>
              <a:rPr lang="en-GB" dirty="0" err="1"/>
              <a:t>assoc</a:t>
            </a:r>
            <a:r>
              <a:rPr lang="en-GB" dirty="0"/>
              <a:t> and target could be put in the wrong way around</a:t>
            </a:r>
          </a:p>
          <a:p>
            <a:r>
              <a:rPr lang="en-GB" dirty="0"/>
              <a:t>After, </a:t>
            </a:r>
            <a:r>
              <a:rPr lang="en-GB" dirty="0" err="1"/>
              <a:t>newtype</a:t>
            </a:r>
            <a:r>
              <a:rPr lang="en-GB" dirty="0"/>
              <a:t> this error would be blocked by the compiler</a:t>
            </a:r>
          </a:p>
        </p:txBody>
      </p:sp>
      <p:pic>
        <p:nvPicPr>
          <p:cNvPr id="8" name="Content Placeholder 7">
            <a:extLst>
              <a:ext uri="{FF2B5EF4-FFF2-40B4-BE49-F238E27FC236}">
                <a16:creationId xmlns:a16="http://schemas.microsoft.com/office/drawing/2014/main" id="{127C22D6-9DFB-41CF-A9FA-392576FC707C}"/>
              </a:ext>
            </a:extLst>
          </p:cNvPr>
          <p:cNvPicPr>
            <a:picLocks noGrp="1" noChangeAspect="1"/>
          </p:cNvPicPr>
          <p:nvPr>
            <p:ph sz="half" idx="17"/>
          </p:nvPr>
        </p:nvPicPr>
        <p:blipFill>
          <a:blip r:embed="rId2"/>
          <a:stretch>
            <a:fillRect/>
          </a:stretch>
        </p:blipFill>
        <p:spPr>
          <a:xfrm>
            <a:off x="4572000" y="1307600"/>
            <a:ext cx="3824288" cy="1777223"/>
          </a:xfrm>
          <a:prstGeom prst="rect">
            <a:avLst/>
          </a:prstGeom>
        </p:spPr>
      </p:pic>
      <p:sp>
        <p:nvSpPr>
          <p:cNvPr id="7" name="Rectangle 6">
            <a:extLst>
              <a:ext uri="{FF2B5EF4-FFF2-40B4-BE49-F238E27FC236}">
                <a16:creationId xmlns:a16="http://schemas.microsoft.com/office/drawing/2014/main" id="{25499C81-8DB1-47C6-8DA5-9E952318120C}"/>
              </a:ext>
            </a:extLst>
          </p:cNvPr>
          <p:cNvSpPr/>
          <p:nvPr/>
        </p:nvSpPr>
        <p:spPr>
          <a:xfrm>
            <a:off x="4572000" y="327684"/>
            <a:ext cx="4572000" cy="584775"/>
          </a:xfrm>
          <a:prstGeom prst="rect">
            <a:avLst/>
          </a:prstGeom>
        </p:spPr>
        <p:txBody>
          <a:bodyPr>
            <a:spAutoFit/>
          </a:bodyPr>
          <a:lstStyle/>
          <a:p>
            <a:r>
              <a:rPr lang="en-GB" sz="1400" dirty="0">
                <a:hlinkClick r:id="rId3"/>
              </a:rPr>
              <a:t>https://www.youtube.com/watch?v=mlTO510zO78</a:t>
            </a:r>
            <a:endParaRPr lang="en-GB" sz="1400" dirty="0"/>
          </a:p>
          <a:p>
            <a:endParaRPr lang="en-GB" dirty="0"/>
          </a:p>
        </p:txBody>
      </p:sp>
    </p:spTree>
    <p:extLst>
      <p:ext uri="{BB962C8B-B14F-4D97-AF65-F5344CB8AC3E}">
        <p14:creationId xmlns:p14="http://schemas.microsoft.com/office/powerpoint/2010/main" val="2448596898"/>
      </p:ext>
    </p:extLst>
  </p:cSld>
  <p:clrMapOvr>
    <a:masterClrMapping/>
  </p:clrMapOvr>
  <p:transition>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0944932-1B12-48D4-B07A-FBD4DB89614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090C07AE-0962-4D49-B2CD-4CBE0FAE6A87}"/>
              </a:ext>
            </a:extLst>
          </p:cNvPr>
          <p:cNvSpPr>
            <a:spLocks noGrp="1"/>
          </p:cNvSpPr>
          <p:nvPr>
            <p:ph type="pic" sz="quarter" idx="11"/>
          </p:nvPr>
        </p:nvSpPr>
        <p:spPr/>
      </p:sp>
      <p:sp>
        <p:nvSpPr>
          <p:cNvPr id="4" name="Title 3">
            <a:extLst>
              <a:ext uri="{FF2B5EF4-FFF2-40B4-BE49-F238E27FC236}">
                <a16:creationId xmlns:a16="http://schemas.microsoft.com/office/drawing/2014/main" id="{F55EBE13-C686-4CB8-A305-49D6CCC02100}"/>
              </a:ext>
            </a:extLst>
          </p:cNvPr>
          <p:cNvSpPr>
            <a:spLocks noGrp="1"/>
          </p:cNvSpPr>
          <p:nvPr>
            <p:ph type="title"/>
          </p:nvPr>
        </p:nvSpPr>
        <p:spPr>
          <a:xfrm>
            <a:off x="467547" y="410829"/>
            <a:ext cx="5472605" cy="246221"/>
          </a:xfrm>
        </p:spPr>
        <p:txBody>
          <a:bodyPr/>
          <a:lstStyle/>
          <a:p>
            <a:r>
              <a:rPr lang="en-GB" dirty="0"/>
              <a:t>type and </a:t>
            </a:r>
            <a:r>
              <a:rPr lang="en-GB" dirty="0" err="1"/>
              <a:t>newtype</a:t>
            </a:r>
            <a:endParaRPr lang="en-GB" dirty="0"/>
          </a:p>
        </p:txBody>
      </p:sp>
      <p:sp>
        <p:nvSpPr>
          <p:cNvPr id="5" name="Content Placeholder 4">
            <a:extLst>
              <a:ext uri="{FF2B5EF4-FFF2-40B4-BE49-F238E27FC236}">
                <a16:creationId xmlns:a16="http://schemas.microsoft.com/office/drawing/2014/main" id="{77FFD84C-9417-45DE-A9A9-98C2F964F1F0}"/>
              </a:ext>
            </a:extLst>
          </p:cNvPr>
          <p:cNvSpPr>
            <a:spLocks noGrp="1"/>
          </p:cNvSpPr>
          <p:nvPr>
            <p:ph sz="half" idx="16"/>
          </p:nvPr>
        </p:nvSpPr>
        <p:spPr/>
        <p:txBody>
          <a:bodyPr/>
          <a:lstStyle/>
          <a:p>
            <a:r>
              <a:rPr lang="en-GB" dirty="0"/>
              <a:t>Type and </a:t>
            </a:r>
            <a:r>
              <a:rPr lang="en-GB" dirty="0" err="1"/>
              <a:t>newtype</a:t>
            </a:r>
            <a:r>
              <a:rPr lang="en-GB" dirty="0"/>
              <a:t> work in a similar way</a:t>
            </a:r>
          </a:p>
          <a:p>
            <a:r>
              <a:rPr lang="en-GB" dirty="0"/>
              <a:t>Type provides an alias for an existing data type, where the new alias is completely interchangeable with the old type</a:t>
            </a:r>
          </a:p>
          <a:p>
            <a:r>
              <a:rPr lang="en-GB" dirty="0" err="1"/>
              <a:t>Newtype</a:t>
            </a:r>
            <a:r>
              <a:rPr lang="en-GB" dirty="0"/>
              <a:t> provides an alias for an existing type, but the new alias is separate from the old type</a:t>
            </a:r>
          </a:p>
        </p:txBody>
      </p:sp>
      <p:pic>
        <p:nvPicPr>
          <p:cNvPr id="7" name="Content Placeholder 7">
            <a:extLst>
              <a:ext uri="{FF2B5EF4-FFF2-40B4-BE49-F238E27FC236}">
                <a16:creationId xmlns:a16="http://schemas.microsoft.com/office/drawing/2014/main" id="{A75301AF-6285-4202-965F-F1D62041506E}"/>
              </a:ext>
            </a:extLst>
          </p:cNvPr>
          <p:cNvPicPr>
            <a:picLocks noGrp="1" noChangeAspect="1"/>
          </p:cNvPicPr>
          <p:nvPr>
            <p:ph sz="half" idx="17"/>
          </p:nvPr>
        </p:nvPicPr>
        <p:blipFill>
          <a:blip r:embed="rId2"/>
          <a:stretch>
            <a:fillRect/>
          </a:stretch>
        </p:blipFill>
        <p:spPr>
          <a:xfrm>
            <a:off x="4572000" y="1315770"/>
            <a:ext cx="3824288" cy="1777223"/>
          </a:xfrm>
          <a:prstGeom prst="rect">
            <a:avLst/>
          </a:prstGeom>
        </p:spPr>
      </p:pic>
    </p:spTree>
    <p:extLst>
      <p:ext uri="{BB962C8B-B14F-4D97-AF65-F5344CB8AC3E}">
        <p14:creationId xmlns:p14="http://schemas.microsoft.com/office/powerpoint/2010/main" val="3305996631"/>
      </p:ext>
    </p:extLst>
  </p:cSld>
  <p:clrMapOvr>
    <a:masterClrMapping/>
  </p:clrMapOvr>
  <p:transition>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713B62-5302-466B-AFE3-5650C2C11AA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B681D31F-C4C9-48D9-925A-9C1ADF44EB32}"/>
              </a:ext>
            </a:extLst>
          </p:cNvPr>
          <p:cNvSpPr>
            <a:spLocks noGrp="1"/>
          </p:cNvSpPr>
          <p:nvPr>
            <p:ph type="pic" sz="quarter" idx="11"/>
          </p:nvPr>
        </p:nvSpPr>
        <p:spPr/>
      </p:sp>
      <p:sp>
        <p:nvSpPr>
          <p:cNvPr id="4" name="Title 3">
            <a:extLst>
              <a:ext uri="{FF2B5EF4-FFF2-40B4-BE49-F238E27FC236}">
                <a16:creationId xmlns:a16="http://schemas.microsoft.com/office/drawing/2014/main" id="{24EE09AB-F684-4FCA-B23A-D40DF79110E3}"/>
              </a:ext>
            </a:extLst>
          </p:cNvPr>
          <p:cNvSpPr>
            <a:spLocks noGrp="1"/>
          </p:cNvSpPr>
          <p:nvPr>
            <p:ph type="title"/>
          </p:nvPr>
        </p:nvSpPr>
        <p:spPr>
          <a:xfrm>
            <a:off x="467547" y="410829"/>
            <a:ext cx="5472605" cy="246221"/>
          </a:xfrm>
        </p:spPr>
        <p:txBody>
          <a:bodyPr/>
          <a:lstStyle/>
          <a:p>
            <a:r>
              <a:rPr lang="en-GB" dirty="0"/>
              <a:t>Instance</a:t>
            </a:r>
          </a:p>
        </p:txBody>
      </p:sp>
      <p:sp>
        <p:nvSpPr>
          <p:cNvPr id="5" name="Content Placeholder 4">
            <a:extLst>
              <a:ext uri="{FF2B5EF4-FFF2-40B4-BE49-F238E27FC236}">
                <a16:creationId xmlns:a16="http://schemas.microsoft.com/office/drawing/2014/main" id="{0BF520C3-D1E4-4CA5-A70D-E8B5FEA76F10}"/>
              </a:ext>
            </a:extLst>
          </p:cNvPr>
          <p:cNvSpPr>
            <a:spLocks noGrp="1"/>
          </p:cNvSpPr>
          <p:nvPr>
            <p:ph sz="half" idx="16"/>
          </p:nvPr>
        </p:nvSpPr>
        <p:spPr/>
        <p:txBody>
          <a:bodyPr/>
          <a:lstStyle/>
          <a:p>
            <a:r>
              <a:rPr lang="en-GB" dirty="0"/>
              <a:t>Usually, the methods are derived from existing stock methods</a:t>
            </a:r>
          </a:p>
          <a:p>
            <a:r>
              <a:rPr lang="en-GB" dirty="0"/>
              <a:t>It is possible to define new methods, using the instance keyword</a:t>
            </a:r>
          </a:p>
          <a:p>
            <a:r>
              <a:rPr lang="en-GB" dirty="0"/>
              <a:t>The syntax is ‘instance method </a:t>
            </a:r>
            <a:r>
              <a:rPr lang="en-GB" dirty="0" err="1"/>
              <a:t>type_class</a:t>
            </a:r>
            <a:r>
              <a:rPr lang="en-GB" dirty="0"/>
              <a:t> where’ followed by definitions, so for </a:t>
            </a:r>
            <a:r>
              <a:rPr lang="en-GB" dirty="0" err="1"/>
              <a:t>Eq</a:t>
            </a:r>
            <a:r>
              <a:rPr lang="en-GB" dirty="0"/>
              <a:t>:</a:t>
            </a:r>
          </a:p>
          <a:p>
            <a:pPr lvl="1"/>
            <a:r>
              <a:rPr lang="en-GB" dirty="0"/>
              <a:t>“Red” == “Red” = True</a:t>
            </a:r>
          </a:p>
          <a:p>
            <a:pPr lvl="1"/>
            <a:r>
              <a:rPr lang="en-GB" dirty="0"/>
              <a:t>_ == _ = False</a:t>
            </a:r>
          </a:p>
        </p:txBody>
      </p:sp>
      <p:pic>
        <p:nvPicPr>
          <p:cNvPr id="7" name="Content Placeholder 6">
            <a:extLst>
              <a:ext uri="{FF2B5EF4-FFF2-40B4-BE49-F238E27FC236}">
                <a16:creationId xmlns:a16="http://schemas.microsoft.com/office/drawing/2014/main" id="{1C83F8F1-99EB-4AD0-BFC2-5A0480678B25}"/>
              </a:ext>
            </a:extLst>
          </p:cNvPr>
          <p:cNvPicPr>
            <a:picLocks noGrp="1" noChangeAspect="1"/>
          </p:cNvPicPr>
          <p:nvPr>
            <p:ph sz="half" idx="17"/>
          </p:nvPr>
        </p:nvPicPr>
        <p:blipFill>
          <a:blip r:embed="rId2"/>
          <a:stretch>
            <a:fillRect/>
          </a:stretch>
        </p:blipFill>
        <p:spPr>
          <a:xfrm>
            <a:off x="4679679" y="3261073"/>
            <a:ext cx="3324225" cy="1514475"/>
          </a:xfrm>
          <a:prstGeom prst="rect">
            <a:avLst/>
          </a:prstGeom>
        </p:spPr>
      </p:pic>
      <p:pic>
        <p:nvPicPr>
          <p:cNvPr id="8" name="Picture 7">
            <a:extLst>
              <a:ext uri="{FF2B5EF4-FFF2-40B4-BE49-F238E27FC236}">
                <a16:creationId xmlns:a16="http://schemas.microsoft.com/office/drawing/2014/main" id="{BEF66604-4682-4E4F-AD74-04B6868EEAA2}"/>
              </a:ext>
            </a:extLst>
          </p:cNvPr>
          <p:cNvPicPr>
            <a:picLocks noChangeAspect="1"/>
          </p:cNvPicPr>
          <p:nvPr/>
        </p:nvPicPr>
        <p:blipFill>
          <a:blip r:embed="rId3"/>
          <a:stretch>
            <a:fillRect/>
          </a:stretch>
        </p:blipFill>
        <p:spPr>
          <a:xfrm>
            <a:off x="4679679" y="1429144"/>
            <a:ext cx="4200525" cy="1485900"/>
          </a:xfrm>
          <a:prstGeom prst="rect">
            <a:avLst/>
          </a:prstGeom>
        </p:spPr>
      </p:pic>
    </p:spTree>
    <p:extLst>
      <p:ext uri="{BB962C8B-B14F-4D97-AF65-F5344CB8AC3E}">
        <p14:creationId xmlns:p14="http://schemas.microsoft.com/office/powerpoint/2010/main" val="119394420"/>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0F6AEC9-DE37-46DC-9C08-FE4DDF7DF5A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826360D-F0BC-46FE-BD1D-082256C90C13}"/>
              </a:ext>
            </a:extLst>
          </p:cNvPr>
          <p:cNvSpPr>
            <a:spLocks noGrp="1"/>
          </p:cNvSpPr>
          <p:nvPr>
            <p:ph type="pic" sz="quarter" idx="11"/>
          </p:nvPr>
        </p:nvSpPr>
        <p:spPr/>
      </p:sp>
      <p:sp>
        <p:nvSpPr>
          <p:cNvPr id="4" name="Title 3">
            <a:extLst>
              <a:ext uri="{FF2B5EF4-FFF2-40B4-BE49-F238E27FC236}">
                <a16:creationId xmlns:a16="http://schemas.microsoft.com/office/drawing/2014/main" id="{6315C8DE-3C85-4113-97A4-7154A8F9CAC2}"/>
              </a:ext>
            </a:extLst>
          </p:cNvPr>
          <p:cNvSpPr>
            <a:spLocks noGrp="1"/>
          </p:cNvSpPr>
          <p:nvPr>
            <p:ph type="title"/>
          </p:nvPr>
        </p:nvSpPr>
        <p:spPr>
          <a:xfrm>
            <a:off x="467547" y="410829"/>
            <a:ext cx="5472605" cy="246221"/>
          </a:xfrm>
        </p:spPr>
        <p:txBody>
          <a:bodyPr/>
          <a:lstStyle/>
          <a:p>
            <a:r>
              <a:rPr lang="en-GB" dirty="0"/>
              <a:t>MyBinder</a:t>
            </a:r>
          </a:p>
        </p:txBody>
      </p:sp>
      <p:sp>
        <p:nvSpPr>
          <p:cNvPr id="5" name="Content Placeholder 4">
            <a:extLst>
              <a:ext uri="{FF2B5EF4-FFF2-40B4-BE49-F238E27FC236}">
                <a16:creationId xmlns:a16="http://schemas.microsoft.com/office/drawing/2014/main" id="{526CF118-82C9-44D7-9F3B-2EE7E9CD3906}"/>
              </a:ext>
            </a:extLst>
          </p:cNvPr>
          <p:cNvSpPr>
            <a:spLocks noGrp="1"/>
          </p:cNvSpPr>
          <p:nvPr>
            <p:ph sz="half" idx="16"/>
          </p:nvPr>
        </p:nvSpPr>
        <p:spPr/>
        <p:txBody>
          <a:bodyPr/>
          <a:lstStyle/>
          <a:p>
            <a:r>
              <a:rPr lang="en-GB" dirty="0"/>
              <a:t>MyBinder is another way to run Haskell in Jupyter</a:t>
            </a:r>
          </a:p>
          <a:p>
            <a:r>
              <a:rPr lang="en-GB" dirty="0"/>
              <a:t>The </a:t>
            </a:r>
            <a:r>
              <a:rPr lang="en-GB" dirty="0" err="1"/>
              <a:t>IHaskell</a:t>
            </a:r>
            <a:r>
              <a:rPr lang="en-GB" dirty="0"/>
              <a:t> kernel can be installed on Linux but not Windows</a:t>
            </a:r>
          </a:p>
          <a:p>
            <a:r>
              <a:rPr lang="en-GB" dirty="0"/>
              <a:t>A Windows installation can be obtained with MyBinder</a:t>
            </a:r>
          </a:p>
          <a:p>
            <a:r>
              <a:rPr lang="en-GB" dirty="0"/>
              <a:t>The web site is </a:t>
            </a:r>
            <a:r>
              <a:rPr lang="en-GB" dirty="0">
                <a:hlinkClick r:id="rId2"/>
              </a:rPr>
              <a:t>https://mybinder.org/v2/gh/gibiansky/IHaskell/master</a:t>
            </a:r>
            <a:endParaRPr lang="en-GB" dirty="0"/>
          </a:p>
          <a:p>
            <a:r>
              <a:rPr lang="en-GB" dirty="0"/>
              <a:t>The result is a full Jupyter instance</a:t>
            </a:r>
          </a:p>
          <a:p>
            <a:endParaRPr lang="en-GB" dirty="0"/>
          </a:p>
        </p:txBody>
      </p:sp>
      <p:pic>
        <p:nvPicPr>
          <p:cNvPr id="7" name="Content Placeholder 6">
            <a:extLst>
              <a:ext uri="{FF2B5EF4-FFF2-40B4-BE49-F238E27FC236}">
                <a16:creationId xmlns:a16="http://schemas.microsoft.com/office/drawing/2014/main" id="{750054A2-C246-4C12-AB30-8991458C4E03}"/>
              </a:ext>
            </a:extLst>
          </p:cNvPr>
          <p:cNvPicPr>
            <a:picLocks noGrp="1" noChangeAspect="1"/>
          </p:cNvPicPr>
          <p:nvPr>
            <p:ph sz="half" idx="17"/>
          </p:nvPr>
        </p:nvPicPr>
        <p:blipFill>
          <a:blip r:embed="rId3"/>
          <a:stretch>
            <a:fillRect/>
          </a:stretch>
        </p:blipFill>
        <p:spPr>
          <a:xfrm>
            <a:off x="4572000" y="1317462"/>
            <a:ext cx="3824288" cy="2130674"/>
          </a:xfrm>
          <a:prstGeom prst="rect">
            <a:avLst/>
          </a:prstGeom>
        </p:spPr>
      </p:pic>
    </p:spTree>
    <p:extLst>
      <p:ext uri="{BB962C8B-B14F-4D97-AF65-F5344CB8AC3E}">
        <p14:creationId xmlns:p14="http://schemas.microsoft.com/office/powerpoint/2010/main" val="3171586676"/>
      </p:ext>
    </p:extLst>
  </p:cSld>
  <p:clrMapOvr>
    <a:masterClrMapping/>
  </p:clrMapOvr>
  <p:transition>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FFCEF19-FF61-4CCA-893E-2AF6FFB0047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611E679F-D725-4746-8051-4DEF00F4C805}"/>
              </a:ext>
            </a:extLst>
          </p:cNvPr>
          <p:cNvSpPr>
            <a:spLocks noGrp="1"/>
          </p:cNvSpPr>
          <p:nvPr>
            <p:ph type="pic" sz="quarter" idx="11"/>
          </p:nvPr>
        </p:nvSpPr>
        <p:spPr/>
      </p:sp>
      <p:sp>
        <p:nvSpPr>
          <p:cNvPr id="4" name="Title 3">
            <a:extLst>
              <a:ext uri="{FF2B5EF4-FFF2-40B4-BE49-F238E27FC236}">
                <a16:creationId xmlns:a16="http://schemas.microsoft.com/office/drawing/2014/main" id="{FC4DF097-96D7-4233-9FD4-730B0C69E58D}"/>
              </a:ext>
            </a:extLst>
          </p:cNvPr>
          <p:cNvSpPr>
            <a:spLocks noGrp="1"/>
          </p:cNvSpPr>
          <p:nvPr>
            <p:ph type="title"/>
          </p:nvPr>
        </p:nvSpPr>
        <p:spPr>
          <a:xfrm>
            <a:off x="467547" y="410829"/>
            <a:ext cx="5472605" cy="246221"/>
          </a:xfrm>
        </p:spPr>
        <p:txBody>
          <a:bodyPr/>
          <a:lstStyle/>
          <a:p>
            <a:r>
              <a:rPr lang="en-GB" dirty="0"/>
              <a:t>type Constructors #1</a:t>
            </a:r>
          </a:p>
        </p:txBody>
      </p:sp>
      <p:sp>
        <p:nvSpPr>
          <p:cNvPr id="5" name="Content Placeholder 4">
            <a:extLst>
              <a:ext uri="{FF2B5EF4-FFF2-40B4-BE49-F238E27FC236}">
                <a16:creationId xmlns:a16="http://schemas.microsoft.com/office/drawing/2014/main" id="{6A5202BD-EBBD-467A-BE05-738FF13FA4C1}"/>
              </a:ext>
            </a:extLst>
          </p:cNvPr>
          <p:cNvSpPr>
            <a:spLocks noGrp="1"/>
          </p:cNvSpPr>
          <p:nvPr>
            <p:ph sz="half" idx="16"/>
          </p:nvPr>
        </p:nvSpPr>
        <p:spPr/>
        <p:txBody>
          <a:bodyPr/>
          <a:lstStyle/>
          <a:p>
            <a:r>
              <a:rPr lang="en-GB" dirty="0"/>
              <a:t>A type constructor is different to a type</a:t>
            </a:r>
          </a:p>
          <a:p>
            <a:r>
              <a:rPr lang="en-GB" dirty="0"/>
              <a:t>A type is something like Int, Float, Double, String and </a:t>
            </a:r>
            <a:r>
              <a:rPr lang="en-GB" u="sng" dirty="0"/>
              <a:t>is</a:t>
            </a:r>
            <a:r>
              <a:rPr lang="en-GB" dirty="0"/>
              <a:t> a type</a:t>
            </a:r>
          </a:p>
          <a:p>
            <a:r>
              <a:rPr lang="en-GB" dirty="0"/>
              <a:t>A type constructor is something that </a:t>
            </a:r>
            <a:r>
              <a:rPr lang="en-GB" u="sng" dirty="0"/>
              <a:t>creates</a:t>
            </a:r>
            <a:r>
              <a:rPr lang="en-GB" dirty="0"/>
              <a:t> a type, such as [ ] to create a list and Maybe to create a Maybe value</a:t>
            </a:r>
          </a:p>
          <a:p>
            <a:pPr lvl="1"/>
            <a:r>
              <a:rPr lang="en-GB" dirty="0"/>
              <a:t>[ ] takes an Int and </a:t>
            </a:r>
            <a:r>
              <a:rPr lang="en-GB" u="sng" dirty="0"/>
              <a:t>creates</a:t>
            </a:r>
            <a:r>
              <a:rPr lang="en-GB" dirty="0"/>
              <a:t> a [Int]</a:t>
            </a:r>
          </a:p>
          <a:p>
            <a:pPr lvl="1"/>
            <a:r>
              <a:rPr lang="en-GB" dirty="0"/>
              <a:t>Maybe takes an Int and </a:t>
            </a:r>
            <a:r>
              <a:rPr lang="en-GB" u="sng" dirty="0"/>
              <a:t>creates</a:t>
            </a:r>
            <a:r>
              <a:rPr lang="en-GB" dirty="0"/>
              <a:t> a Maybe Int</a:t>
            </a:r>
          </a:p>
        </p:txBody>
      </p:sp>
      <p:pic>
        <p:nvPicPr>
          <p:cNvPr id="7" name="Content Placeholder 6">
            <a:extLst>
              <a:ext uri="{FF2B5EF4-FFF2-40B4-BE49-F238E27FC236}">
                <a16:creationId xmlns:a16="http://schemas.microsoft.com/office/drawing/2014/main" id="{1F153433-BB79-4993-9703-ED52DA9445E2}"/>
              </a:ext>
            </a:extLst>
          </p:cNvPr>
          <p:cNvPicPr>
            <a:picLocks noGrp="1" noChangeAspect="1"/>
          </p:cNvPicPr>
          <p:nvPr>
            <p:ph sz="half" idx="17"/>
          </p:nvPr>
        </p:nvPicPr>
        <p:blipFill rotWithShape="1">
          <a:blip r:embed="rId2"/>
          <a:srcRect l="1555"/>
          <a:stretch/>
        </p:blipFill>
        <p:spPr>
          <a:xfrm>
            <a:off x="4631473" y="1305711"/>
            <a:ext cx="3764815" cy="1544582"/>
          </a:xfrm>
          <a:prstGeom prst="rect">
            <a:avLst/>
          </a:prstGeom>
        </p:spPr>
      </p:pic>
    </p:spTree>
    <p:extLst>
      <p:ext uri="{BB962C8B-B14F-4D97-AF65-F5344CB8AC3E}">
        <p14:creationId xmlns:p14="http://schemas.microsoft.com/office/powerpoint/2010/main" val="2731895595"/>
      </p:ext>
    </p:extLst>
  </p:cSld>
  <p:clrMapOvr>
    <a:masterClrMapping/>
  </p:clrMapOvr>
  <p:transition>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FFCEF19-FF61-4CCA-893E-2AF6FFB0047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611E679F-D725-4746-8051-4DEF00F4C805}"/>
              </a:ext>
            </a:extLst>
          </p:cNvPr>
          <p:cNvSpPr>
            <a:spLocks noGrp="1"/>
          </p:cNvSpPr>
          <p:nvPr>
            <p:ph type="pic" sz="quarter" idx="11"/>
          </p:nvPr>
        </p:nvSpPr>
        <p:spPr/>
      </p:sp>
      <p:sp>
        <p:nvSpPr>
          <p:cNvPr id="4" name="Title 3">
            <a:extLst>
              <a:ext uri="{FF2B5EF4-FFF2-40B4-BE49-F238E27FC236}">
                <a16:creationId xmlns:a16="http://schemas.microsoft.com/office/drawing/2014/main" id="{FC4DF097-96D7-4233-9FD4-730B0C69E58D}"/>
              </a:ext>
            </a:extLst>
          </p:cNvPr>
          <p:cNvSpPr>
            <a:spLocks noGrp="1"/>
          </p:cNvSpPr>
          <p:nvPr>
            <p:ph type="title"/>
          </p:nvPr>
        </p:nvSpPr>
        <p:spPr>
          <a:xfrm>
            <a:off x="467547" y="410829"/>
            <a:ext cx="5472605" cy="246221"/>
          </a:xfrm>
        </p:spPr>
        <p:txBody>
          <a:bodyPr/>
          <a:lstStyle/>
          <a:p>
            <a:r>
              <a:rPr lang="en-GB" dirty="0"/>
              <a:t>type Constructors #2</a:t>
            </a:r>
          </a:p>
        </p:txBody>
      </p:sp>
      <p:sp>
        <p:nvSpPr>
          <p:cNvPr id="5" name="Content Placeholder 4">
            <a:extLst>
              <a:ext uri="{FF2B5EF4-FFF2-40B4-BE49-F238E27FC236}">
                <a16:creationId xmlns:a16="http://schemas.microsoft.com/office/drawing/2014/main" id="{6A5202BD-EBBD-467A-BE05-738FF13FA4C1}"/>
              </a:ext>
            </a:extLst>
          </p:cNvPr>
          <p:cNvSpPr>
            <a:spLocks noGrp="1"/>
          </p:cNvSpPr>
          <p:nvPr>
            <p:ph sz="half" idx="16"/>
          </p:nvPr>
        </p:nvSpPr>
        <p:spPr/>
        <p:txBody>
          <a:bodyPr/>
          <a:lstStyle/>
          <a:p>
            <a:r>
              <a:rPr lang="en-GB" dirty="0"/>
              <a:t>:k gives the kind of an item</a:t>
            </a:r>
          </a:p>
          <a:p>
            <a:r>
              <a:rPr lang="en-GB" dirty="0"/>
              <a:t>Using :k, Int is of kind ‘*’, a concrete type</a:t>
            </a:r>
          </a:p>
          <a:p>
            <a:r>
              <a:rPr lang="en-GB" dirty="0"/>
              <a:t>Maybe is of kind ‘* -&gt; *’ meaning that it takes a concrete type, e.g. Int, and turns it into another concrete type, Maybe Int</a:t>
            </a:r>
          </a:p>
        </p:txBody>
      </p:sp>
      <p:pic>
        <p:nvPicPr>
          <p:cNvPr id="7" name="Content Placeholder 6">
            <a:extLst>
              <a:ext uri="{FF2B5EF4-FFF2-40B4-BE49-F238E27FC236}">
                <a16:creationId xmlns:a16="http://schemas.microsoft.com/office/drawing/2014/main" id="{7C758A1B-B568-47B6-A1C3-318E30E935AA}"/>
              </a:ext>
            </a:extLst>
          </p:cNvPr>
          <p:cNvPicPr>
            <a:picLocks noGrp="1" noChangeAspect="1"/>
          </p:cNvPicPr>
          <p:nvPr>
            <p:ph sz="half" idx="17"/>
          </p:nvPr>
        </p:nvPicPr>
        <p:blipFill rotWithShape="1">
          <a:blip r:embed="rId2"/>
          <a:srcRect l="1496"/>
          <a:stretch/>
        </p:blipFill>
        <p:spPr>
          <a:xfrm>
            <a:off x="4802459" y="1338187"/>
            <a:ext cx="3415234" cy="1762125"/>
          </a:xfrm>
          <a:prstGeom prst="rect">
            <a:avLst/>
          </a:prstGeom>
        </p:spPr>
      </p:pic>
    </p:spTree>
    <p:extLst>
      <p:ext uri="{BB962C8B-B14F-4D97-AF65-F5344CB8AC3E}">
        <p14:creationId xmlns:p14="http://schemas.microsoft.com/office/powerpoint/2010/main" val="3763366118"/>
      </p:ext>
    </p:extLst>
  </p:cSld>
  <p:clrMapOvr>
    <a:masterClrMapping/>
  </p:clrMapOvr>
  <p:transition>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85B4F6-625C-4873-A6C3-4219F74B4A76}"/>
              </a:ext>
            </a:extLst>
          </p:cNvPr>
          <p:cNvSpPr/>
          <p:nvPr/>
        </p:nvSpPr>
        <p:spPr>
          <a:xfrm>
            <a:off x="7338217" y="3128128"/>
            <a:ext cx="1516380" cy="77724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99C2F40-B3C4-4188-8C0E-76E2166DD927}"/>
              </a:ext>
            </a:extLst>
          </p:cNvPr>
          <p:cNvSpPr/>
          <p:nvPr/>
        </p:nvSpPr>
        <p:spPr>
          <a:xfrm>
            <a:off x="5404717" y="3134509"/>
            <a:ext cx="1516380" cy="77724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icture Placeholder 1">
            <a:extLst>
              <a:ext uri="{FF2B5EF4-FFF2-40B4-BE49-F238E27FC236}">
                <a16:creationId xmlns:a16="http://schemas.microsoft.com/office/drawing/2014/main" id="{21F91BB3-F80D-479D-AC51-C3387C7DF86A}"/>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BCC93FF-2260-42DE-BB41-AA9566DB0526}"/>
              </a:ext>
            </a:extLst>
          </p:cNvPr>
          <p:cNvSpPr>
            <a:spLocks noGrp="1"/>
          </p:cNvSpPr>
          <p:nvPr>
            <p:ph type="pic" sz="quarter" idx="11"/>
          </p:nvPr>
        </p:nvSpPr>
        <p:spPr/>
      </p:sp>
      <p:sp>
        <p:nvSpPr>
          <p:cNvPr id="4" name="Title 3">
            <a:extLst>
              <a:ext uri="{FF2B5EF4-FFF2-40B4-BE49-F238E27FC236}">
                <a16:creationId xmlns:a16="http://schemas.microsoft.com/office/drawing/2014/main" id="{997D014A-35CC-4F88-97A0-85FEF8F43B12}"/>
              </a:ext>
            </a:extLst>
          </p:cNvPr>
          <p:cNvSpPr>
            <a:spLocks noGrp="1"/>
          </p:cNvSpPr>
          <p:nvPr>
            <p:ph type="title"/>
          </p:nvPr>
        </p:nvSpPr>
        <p:spPr>
          <a:xfrm>
            <a:off x="467547" y="410829"/>
            <a:ext cx="5472605" cy="246221"/>
          </a:xfrm>
        </p:spPr>
        <p:txBody>
          <a:bodyPr/>
          <a:lstStyle/>
          <a:p>
            <a:r>
              <a:rPr lang="en-GB" dirty="0"/>
              <a:t>Type Constructors #3</a:t>
            </a:r>
          </a:p>
        </p:txBody>
      </p:sp>
      <p:sp>
        <p:nvSpPr>
          <p:cNvPr id="5" name="Content Placeholder 4">
            <a:extLst>
              <a:ext uri="{FF2B5EF4-FFF2-40B4-BE49-F238E27FC236}">
                <a16:creationId xmlns:a16="http://schemas.microsoft.com/office/drawing/2014/main" id="{3A5E46C7-E87A-4DE0-AB5E-11689D58B8F1}"/>
              </a:ext>
            </a:extLst>
          </p:cNvPr>
          <p:cNvSpPr>
            <a:spLocks noGrp="1"/>
          </p:cNvSpPr>
          <p:nvPr>
            <p:ph sz="half" idx="16"/>
          </p:nvPr>
        </p:nvSpPr>
        <p:spPr/>
        <p:txBody>
          <a:bodyPr/>
          <a:lstStyle/>
          <a:p>
            <a:r>
              <a:rPr lang="en-GB" dirty="0"/>
              <a:t>A type constructor, in essence, puts a box around the original type</a:t>
            </a:r>
          </a:p>
          <a:p>
            <a:r>
              <a:rPr lang="en-GB" dirty="0"/>
              <a:t>So a list type constructor, [ ], puts a list around the sequence of Int, Float, Double, String</a:t>
            </a:r>
          </a:p>
          <a:p>
            <a:r>
              <a:rPr lang="en-GB" dirty="0"/>
              <a:t>Likewise, a type constructor, Maybe, puts a Maybe around the Int, Float, Double, String</a:t>
            </a:r>
          </a:p>
        </p:txBody>
      </p:sp>
      <p:sp>
        <p:nvSpPr>
          <p:cNvPr id="7" name="Rectangle 6">
            <a:extLst>
              <a:ext uri="{FF2B5EF4-FFF2-40B4-BE49-F238E27FC236}">
                <a16:creationId xmlns:a16="http://schemas.microsoft.com/office/drawing/2014/main" id="{93ECF6F5-B64E-4CA5-BEA8-2353FEC94A31}"/>
              </a:ext>
            </a:extLst>
          </p:cNvPr>
          <p:cNvSpPr/>
          <p:nvPr/>
        </p:nvSpPr>
        <p:spPr>
          <a:xfrm>
            <a:off x="5590478" y="1873405"/>
            <a:ext cx="1144859" cy="379141"/>
          </a:xfrm>
          <a:prstGeom prst="rect">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p>
        </p:txBody>
      </p:sp>
      <p:sp>
        <p:nvSpPr>
          <p:cNvPr id="8" name="Rectangle 7">
            <a:extLst>
              <a:ext uri="{FF2B5EF4-FFF2-40B4-BE49-F238E27FC236}">
                <a16:creationId xmlns:a16="http://schemas.microsoft.com/office/drawing/2014/main" id="{D9C86CE3-A24F-4EAF-A630-FC640AADEAB0}"/>
              </a:ext>
            </a:extLst>
          </p:cNvPr>
          <p:cNvSpPr/>
          <p:nvPr/>
        </p:nvSpPr>
        <p:spPr>
          <a:xfrm>
            <a:off x="7531598" y="1872558"/>
            <a:ext cx="1144859" cy="379141"/>
          </a:xfrm>
          <a:prstGeom prst="rect">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p>
        </p:txBody>
      </p:sp>
      <p:sp>
        <p:nvSpPr>
          <p:cNvPr id="9" name="Rectangle 8">
            <a:extLst>
              <a:ext uri="{FF2B5EF4-FFF2-40B4-BE49-F238E27FC236}">
                <a16:creationId xmlns:a16="http://schemas.microsoft.com/office/drawing/2014/main" id="{22E51BDE-7F94-4710-ACC4-FFDB4BAA69B1}"/>
              </a:ext>
            </a:extLst>
          </p:cNvPr>
          <p:cNvSpPr/>
          <p:nvPr/>
        </p:nvSpPr>
        <p:spPr>
          <a:xfrm>
            <a:off x="5590478" y="3334406"/>
            <a:ext cx="1144859" cy="379141"/>
          </a:xfrm>
          <a:prstGeom prst="rect">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p>
        </p:txBody>
      </p:sp>
      <p:sp>
        <p:nvSpPr>
          <p:cNvPr id="10" name="Rectangle 9">
            <a:extLst>
              <a:ext uri="{FF2B5EF4-FFF2-40B4-BE49-F238E27FC236}">
                <a16:creationId xmlns:a16="http://schemas.microsoft.com/office/drawing/2014/main" id="{181D3359-CA73-4DB3-9657-BF47948CCA6E}"/>
              </a:ext>
            </a:extLst>
          </p:cNvPr>
          <p:cNvSpPr/>
          <p:nvPr/>
        </p:nvSpPr>
        <p:spPr>
          <a:xfrm>
            <a:off x="7531598" y="3333559"/>
            <a:ext cx="1144859" cy="379141"/>
          </a:xfrm>
          <a:prstGeom prst="rect">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p>
        </p:txBody>
      </p:sp>
      <p:sp>
        <p:nvSpPr>
          <p:cNvPr id="13" name="Arrow: Down 12">
            <a:extLst>
              <a:ext uri="{FF2B5EF4-FFF2-40B4-BE49-F238E27FC236}">
                <a16:creationId xmlns:a16="http://schemas.microsoft.com/office/drawing/2014/main" id="{1903C3DC-CD9A-4236-9329-4F8698CE6109}"/>
              </a:ext>
            </a:extLst>
          </p:cNvPr>
          <p:cNvSpPr/>
          <p:nvPr/>
        </p:nvSpPr>
        <p:spPr>
          <a:xfrm>
            <a:off x="5989320" y="2491740"/>
            <a:ext cx="381000" cy="474896"/>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CD87024A-05FD-47C8-9FF8-CC0A072C0040}"/>
              </a:ext>
            </a:extLst>
          </p:cNvPr>
          <p:cNvSpPr/>
          <p:nvPr/>
        </p:nvSpPr>
        <p:spPr>
          <a:xfrm>
            <a:off x="7883388" y="2491740"/>
            <a:ext cx="381000" cy="474896"/>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190468F5-DADC-4A53-88B8-659F9CD45650}"/>
              </a:ext>
            </a:extLst>
          </p:cNvPr>
          <p:cNvSpPr txBox="1"/>
          <p:nvPr/>
        </p:nvSpPr>
        <p:spPr>
          <a:xfrm>
            <a:off x="7217750" y="2498884"/>
            <a:ext cx="742643" cy="246221"/>
          </a:xfrm>
          <a:prstGeom prst="rect">
            <a:avLst/>
          </a:prstGeom>
          <a:noFill/>
        </p:spPr>
        <p:txBody>
          <a:bodyPr wrap="square" lIns="0" tIns="0" rIns="0" bIns="0" rtlCol="0">
            <a:spAutoFit/>
          </a:bodyPr>
          <a:lstStyle/>
          <a:p>
            <a:r>
              <a:rPr lang="en-GB" sz="1600" i="1" dirty="0">
                <a:latin typeface="+mn-lt"/>
              </a:rPr>
              <a:t>Maybe</a:t>
            </a:r>
          </a:p>
        </p:txBody>
      </p:sp>
      <p:sp>
        <p:nvSpPr>
          <p:cNvPr id="16" name="TextBox 15">
            <a:extLst>
              <a:ext uri="{FF2B5EF4-FFF2-40B4-BE49-F238E27FC236}">
                <a16:creationId xmlns:a16="http://schemas.microsoft.com/office/drawing/2014/main" id="{C76D386A-406A-4EE3-B79F-30D9155E6B8A}"/>
              </a:ext>
            </a:extLst>
          </p:cNvPr>
          <p:cNvSpPr txBox="1"/>
          <p:nvPr/>
        </p:nvSpPr>
        <p:spPr>
          <a:xfrm>
            <a:off x="5692754" y="2511611"/>
            <a:ext cx="742643" cy="246221"/>
          </a:xfrm>
          <a:prstGeom prst="rect">
            <a:avLst/>
          </a:prstGeom>
          <a:noFill/>
        </p:spPr>
        <p:txBody>
          <a:bodyPr wrap="square" lIns="0" tIns="0" rIns="0" bIns="0" rtlCol="0">
            <a:spAutoFit/>
          </a:bodyPr>
          <a:lstStyle/>
          <a:p>
            <a:r>
              <a:rPr lang="en-GB" sz="1600" i="1" dirty="0">
                <a:latin typeface="+mn-lt"/>
              </a:rPr>
              <a:t>[ ]</a:t>
            </a:r>
          </a:p>
        </p:txBody>
      </p:sp>
      <p:sp>
        <p:nvSpPr>
          <p:cNvPr id="17" name="TextBox 16">
            <a:extLst>
              <a:ext uri="{FF2B5EF4-FFF2-40B4-BE49-F238E27FC236}">
                <a16:creationId xmlns:a16="http://schemas.microsoft.com/office/drawing/2014/main" id="{6B09FF25-7B65-46F3-B04E-0ED9C30394B8}"/>
              </a:ext>
            </a:extLst>
          </p:cNvPr>
          <p:cNvSpPr txBox="1"/>
          <p:nvPr/>
        </p:nvSpPr>
        <p:spPr>
          <a:xfrm>
            <a:off x="8173292" y="3888477"/>
            <a:ext cx="742643" cy="246221"/>
          </a:xfrm>
          <a:prstGeom prst="rect">
            <a:avLst/>
          </a:prstGeom>
          <a:noFill/>
        </p:spPr>
        <p:txBody>
          <a:bodyPr wrap="square" lIns="0" tIns="0" rIns="0" bIns="0" rtlCol="0">
            <a:spAutoFit/>
          </a:bodyPr>
          <a:lstStyle/>
          <a:p>
            <a:r>
              <a:rPr lang="en-GB" sz="1600" i="1" dirty="0">
                <a:latin typeface="+mn-lt"/>
              </a:rPr>
              <a:t>Maybe</a:t>
            </a:r>
          </a:p>
        </p:txBody>
      </p:sp>
      <p:sp>
        <p:nvSpPr>
          <p:cNvPr id="18" name="TextBox 17">
            <a:extLst>
              <a:ext uri="{FF2B5EF4-FFF2-40B4-BE49-F238E27FC236}">
                <a16:creationId xmlns:a16="http://schemas.microsoft.com/office/drawing/2014/main" id="{9981CBA4-3A6E-4CF3-B8A3-B41259640022}"/>
              </a:ext>
            </a:extLst>
          </p:cNvPr>
          <p:cNvSpPr txBox="1"/>
          <p:nvPr/>
        </p:nvSpPr>
        <p:spPr>
          <a:xfrm>
            <a:off x="6648296" y="3901204"/>
            <a:ext cx="742643" cy="246221"/>
          </a:xfrm>
          <a:prstGeom prst="rect">
            <a:avLst/>
          </a:prstGeom>
          <a:noFill/>
        </p:spPr>
        <p:txBody>
          <a:bodyPr wrap="square" lIns="0" tIns="0" rIns="0" bIns="0" rtlCol="0">
            <a:spAutoFit/>
          </a:bodyPr>
          <a:lstStyle/>
          <a:p>
            <a:r>
              <a:rPr lang="en-GB" sz="1600" i="1" dirty="0">
                <a:latin typeface="+mn-lt"/>
              </a:rPr>
              <a:t>[ ]</a:t>
            </a:r>
          </a:p>
        </p:txBody>
      </p:sp>
    </p:spTree>
    <p:extLst>
      <p:ext uri="{BB962C8B-B14F-4D97-AF65-F5344CB8AC3E}">
        <p14:creationId xmlns:p14="http://schemas.microsoft.com/office/powerpoint/2010/main" val="3399388910"/>
      </p:ext>
    </p:extLst>
  </p:cSld>
  <p:clrMapOvr>
    <a:masterClrMapping/>
  </p:clrMapOvr>
  <p:transition>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33D775D-EFDA-4818-95A7-5DC77AA162F0}"/>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B9E8297-8A5C-42EB-B67A-5EFDFF296797}"/>
              </a:ext>
            </a:extLst>
          </p:cNvPr>
          <p:cNvSpPr>
            <a:spLocks noGrp="1"/>
          </p:cNvSpPr>
          <p:nvPr>
            <p:ph type="pic" sz="quarter" idx="11"/>
          </p:nvPr>
        </p:nvSpPr>
        <p:spPr/>
      </p:sp>
      <p:sp>
        <p:nvSpPr>
          <p:cNvPr id="4" name="Title 3">
            <a:extLst>
              <a:ext uri="{FF2B5EF4-FFF2-40B4-BE49-F238E27FC236}">
                <a16:creationId xmlns:a16="http://schemas.microsoft.com/office/drawing/2014/main" id="{E5434582-7483-4720-B0F2-C2935C67A7B3}"/>
              </a:ext>
            </a:extLst>
          </p:cNvPr>
          <p:cNvSpPr>
            <a:spLocks noGrp="1"/>
          </p:cNvSpPr>
          <p:nvPr>
            <p:ph type="title"/>
          </p:nvPr>
        </p:nvSpPr>
        <p:spPr>
          <a:xfrm>
            <a:off x="467547" y="410829"/>
            <a:ext cx="5472605" cy="246221"/>
          </a:xfrm>
        </p:spPr>
        <p:txBody>
          <a:bodyPr/>
          <a:lstStyle/>
          <a:p>
            <a:r>
              <a:rPr lang="en-GB" dirty="0"/>
              <a:t>Files And Streams</a:t>
            </a:r>
          </a:p>
        </p:txBody>
      </p:sp>
      <p:sp>
        <p:nvSpPr>
          <p:cNvPr id="5" name="Content Placeholder 4">
            <a:extLst>
              <a:ext uri="{FF2B5EF4-FFF2-40B4-BE49-F238E27FC236}">
                <a16:creationId xmlns:a16="http://schemas.microsoft.com/office/drawing/2014/main" id="{DB17A858-007A-4141-9B48-32AF2711385D}"/>
              </a:ext>
            </a:extLst>
          </p:cNvPr>
          <p:cNvSpPr>
            <a:spLocks noGrp="1"/>
          </p:cNvSpPr>
          <p:nvPr>
            <p:ph sz="half" idx="16"/>
          </p:nvPr>
        </p:nvSpPr>
        <p:spPr/>
        <p:txBody>
          <a:bodyPr/>
          <a:lstStyle/>
          <a:p>
            <a:r>
              <a:rPr lang="en-GB" dirty="0"/>
              <a:t>To open a file, you need to use </a:t>
            </a:r>
            <a:r>
              <a:rPr lang="en-GB" dirty="0" err="1"/>
              <a:t>openFile</a:t>
            </a:r>
            <a:r>
              <a:rPr lang="en-GB" dirty="0"/>
              <a:t>, which requires the import of System.IO</a:t>
            </a:r>
          </a:p>
          <a:p>
            <a:r>
              <a:rPr lang="en-GB" dirty="0" err="1"/>
              <a:t>openFile</a:t>
            </a:r>
            <a:r>
              <a:rPr lang="en-GB" dirty="0"/>
              <a:t> takes </a:t>
            </a:r>
            <a:r>
              <a:rPr lang="en-GB" i="1" dirty="0"/>
              <a:t>filename</a:t>
            </a:r>
            <a:r>
              <a:rPr lang="en-GB" dirty="0"/>
              <a:t> and a </a:t>
            </a:r>
            <a:r>
              <a:rPr lang="en-GB" i="1" dirty="0"/>
              <a:t>mode</a:t>
            </a:r>
            <a:r>
              <a:rPr lang="en-GB" dirty="0"/>
              <a:t>, and returns a </a:t>
            </a:r>
            <a:r>
              <a:rPr lang="en-GB" i="1" dirty="0"/>
              <a:t>handle</a:t>
            </a:r>
            <a:r>
              <a:rPr lang="en-GB" dirty="0"/>
              <a:t> with &lt;-</a:t>
            </a:r>
          </a:p>
          <a:p>
            <a:r>
              <a:rPr lang="en-GB" dirty="0"/>
              <a:t>When reading, </a:t>
            </a:r>
            <a:r>
              <a:rPr lang="en-GB" dirty="0" err="1"/>
              <a:t>hGetContents</a:t>
            </a:r>
            <a:r>
              <a:rPr lang="en-GB" dirty="0"/>
              <a:t> returns a list of strings, one per line,  with &lt;-</a:t>
            </a:r>
          </a:p>
          <a:p>
            <a:r>
              <a:rPr lang="en-GB" dirty="0"/>
              <a:t>Finally the file is closed with </a:t>
            </a:r>
            <a:r>
              <a:rPr lang="en-GB" dirty="0" err="1"/>
              <a:t>hclose</a:t>
            </a:r>
            <a:r>
              <a:rPr lang="en-GB" dirty="0"/>
              <a:t> </a:t>
            </a:r>
            <a:r>
              <a:rPr lang="en-GB" i="1" dirty="0"/>
              <a:t>handle</a:t>
            </a:r>
          </a:p>
        </p:txBody>
      </p:sp>
      <p:pic>
        <p:nvPicPr>
          <p:cNvPr id="7" name="Content Placeholder 6">
            <a:extLst>
              <a:ext uri="{FF2B5EF4-FFF2-40B4-BE49-F238E27FC236}">
                <a16:creationId xmlns:a16="http://schemas.microsoft.com/office/drawing/2014/main" id="{21F5E5C5-427C-4BF6-B184-91ABE71E4E17}"/>
              </a:ext>
            </a:extLst>
          </p:cNvPr>
          <p:cNvPicPr>
            <a:picLocks noGrp="1" noChangeAspect="1"/>
          </p:cNvPicPr>
          <p:nvPr>
            <p:ph sz="half" idx="17"/>
          </p:nvPr>
        </p:nvPicPr>
        <p:blipFill rotWithShape="1">
          <a:blip r:embed="rId2"/>
          <a:srcRect l="888" r="-1" b="10783"/>
          <a:stretch/>
        </p:blipFill>
        <p:spPr>
          <a:xfrm>
            <a:off x="4753295" y="2904840"/>
            <a:ext cx="3492974" cy="1929020"/>
          </a:xfrm>
          <a:prstGeom prst="rect">
            <a:avLst/>
          </a:prstGeom>
        </p:spPr>
      </p:pic>
      <p:pic>
        <p:nvPicPr>
          <p:cNvPr id="8" name="Picture 7">
            <a:extLst>
              <a:ext uri="{FF2B5EF4-FFF2-40B4-BE49-F238E27FC236}">
                <a16:creationId xmlns:a16="http://schemas.microsoft.com/office/drawing/2014/main" id="{81DAC73D-1B91-4858-8749-3D314F800CEC}"/>
              </a:ext>
            </a:extLst>
          </p:cNvPr>
          <p:cNvPicPr>
            <a:picLocks noChangeAspect="1"/>
          </p:cNvPicPr>
          <p:nvPr/>
        </p:nvPicPr>
        <p:blipFill>
          <a:blip r:embed="rId3"/>
          <a:stretch>
            <a:fillRect/>
          </a:stretch>
        </p:blipFill>
        <p:spPr>
          <a:xfrm>
            <a:off x="4753295" y="1285590"/>
            <a:ext cx="3933825" cy="1619250"/>
          </a:xfrm>
          <a:prstGeom prst="rect">
            <a:avLst/>
          </a:prstGeom>
        </p:spPr>
      </p:pic>
    </p:spTree>
    <p:extLst>
      <p:ext uri="{BB962C8B-B14F-4D97-AF65-F5344CB8AC3E}">
        <p14:creationId xmlns:p14="http://schemas.microsoft.com/office/powerpoint/2010/main" val="55376640"/>
      </p:ext>
    </p:extLst>
  </p:cSld>
  <p:clrMapOvr>
    <a:masterClrMapping/>
  </p:clrMapOvr>
  <p:transition>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5B8AA9D-4CA1-4E06-89CB-FEAC3A9824D5}"/>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A98BA248-B893-4113-B3E9-78D8E705AF63}"/>
              </a:ext>
            </a:extLst>
          </p:cNvPr>
          <p:cNvSpPr>
            <a:spLocks noGrp="1"/>
          </p:cNvSpPr>
          <p:nvPr>
            <p:ph type="pic" sz="quarter" idx="11"/>
          </p:nvPr>
        </p:nvSpPr>
        <p:spPr/>
      </p:sp>
      <p:pic>
        <p:nvPicPr>
          <p:cNvPr id="11" name="Content Placeholder 10">
            <a:extLst>
              <a:ext uri="{FF2B5EF4-FFF2-40B4-BE49-F238E27FC236}">
                <a16:creationId xmlns:a16="http://schemas.microsoft.com/office/drawing/2014/main" id="{DB08B3E9-5F49-4E36-A735-137455A4EDC4}"/>
              </a:ext>
            </a:extLst>
          </p:cNvPr>
          <p:cNvPicPr>
            <a:picLocks noGrp="1" noChangeAspect="1"/>
          </p:cNvPicPr>
          <p:nvPr>
            <p:ph idx="1"/>
          </p:nvPr>
        </p:nvPicPr>
        <p:blipFill>
          <a:blip r:embed="rId2"/>
          <a:stretch>
            <a:fillRect/>
          </a:stretch>
        </p:blipFill>
        <p:spPr>
          <a:xfrm>
            <a:off x="2089899" y="1188253"/>
            <a:ext cx="4957646" cy="3722688"/>
          </a:xfrm>
          <a:prstGeom prst="rect">
            <a:avLst/>
          </a:prstGeom>
        </p:spPr>
      </p:pic>
      <p:sp>
        <p:nvSpPr>
          <p:cNvPr id="4" name="Title 3">
            <a:extLst>
              <a:ext uri="{FF2B5EF4-FFF2-40B4-BE49-F238E27FC236}">
                <a16:creationId xmlns:a16="http://schemas.microsoft.com/office/drawing/2014/main" id="{50552E55-7A68-4261-B8CF-AC97413F244E}"/>
              </a:ext>
            </a:extLst>
          </p:cNvPr>
          <p:cNvSpPr>
            <a:spLocks noGrp="1"/>
          </p:cNvSpPr>
          <p:nvPr>
            <p:ph type="title"/>
          </p:nvPr>
        </p:nvSpPr>
        <p:spPr>
          <a:xfrm>
            <a:off x="467547" y="410829"/>
            <a:ext cx="2639925" cy="492443"/>
          </a:xfrm>
        </p:spPr>
        <p:txBody>
          <a:bodyPr/>
          <a:lstStyle/>
          <a:p>
            <a:r>
              <a:rPr lang="en-GB" dirty="0"/>
              <a:t>Haskell Speed #1</a:t>
            </a:r>
          </a:p>
        </p:txBody>
      </p:sp>
      <p:sp>
        <p:nvSpPr>
          <p:cNvPr id="10" name="Rectangle 9">
            <a:extLst>
              <a:ext uri="{FF2B5EF4-FFF2-40B4-BE49-F238E27FC236}">
                <a16:creationId xmlns:a16="http://schemas.microsoft.com/office/drawing/2014/main" id="{BDC5D650-E4CD-47C2-B280-61D71B913D0E}"/>
              </a:ext>
            </a:extLst>
          </p:cNvPr>
          <p:cNvSpPr/>
          <p:nvPr/>
        </p:nvSpPr>
        <p:spPr>
          <a:xfrm>
            <a:off x="4694663" y="74017"/>
            <a:ext cx="3589188" cy="584775"/>
          </a:xfrm>
          <a:prstGeom prst="rect">
            <a:avLst/>
          </a:prstGeom>
        </p:spPr>
        <p:txBody>
          <a:bodyPr wrap="none">
            <a:spAutoFit/>
          </a:bodyPr>
          <a:lstStyle/>
          <a:p>
            <a:r>
              <a:rPr lang="en-GB" sz="1400" dirty="0">
                <a:hlinkClick r:id="rId3"/>
              </a:rPr>
              <a:t>https://www.quora.com/How-fast-is-Haskell</a:t>
            </a:r>
            <a:endParaRPr lang="en-GB" sz="1400" dirty="0"/>
          </a:p>
          <a:p>
            <a:endParaRPr lang="en-GB" dirty="0"/>
          </a:p>
        </p:txBody>
      </p:sp>
      <p:sp>
        <p:nvSpPr>
          <p:cNvPr id="12" name="Rectangle 11">
            <a:extLst>
              <a:ext uri="{FF2B5EF4-FFF2-40B4-BE49-F238E27FC236}">
                <a16:creationId xmlns:a16="http://schemas.microsoft.com/office/drawing/2014/main" id="{996CB801-906B-4625-9A29-221F494DAF4B}"/>
              </a:ext>
            </a:extLst>
          </p:cNvPr>
          <p:cNvSpPr/>
          <p:nvPr/>
        </p:nvSpPr>
        <p:spPr>
          <a:xfrm>
            <a:off x="4694663" y="388034"/>
            <a:ext cx="4572000" cy="800219"/>
          </a:xfrm>
          <a:prstGeom prst="rect">
            <a:avLst/>
          </a:prstGeom>
        </p:spPr>
        <p:txBody>
          <a:bodyPr>
            <a:spAutoFit/>
          </a:bodyPr>
          <a:lstStyle/>
          <a:p>
            <a:r>
              <a:rPr lang="en-GB" sz="1400" dirty="0">
                <a:hlinkClick r:id="rId4"/>
              </a:rPr>
              <a:t>http://flyingfrogblog.blogspot.com/2010/08/parallel-generic-quicksort-in-haskell.html</a:t>
            </a:r>
            <a:endParaRPr lang="en-GB" sz="1400" dirty="0"/>
          </a:p>
          <a:p>
            <a:endParaRPr lang="en-GB" dirty="0"/>
          </a:p>
        </p:txBody>
      </p:sp>
    </p:spTree>
    <p:extLst>
      <p:ext uri="{BB962C8B-B14F-4D97-AF65-F5344CB8AC3E}">
        <p14:creationId xmlns:p14="http://schemas.microsoft.com/office/powerpoint/2010/main" val="3927179476"/>
      </p:ext>
    </p:extLst>
  </p:cSld>
  <p:clrMapOvr>
    <a:masterClrMapping/>
  </p:clrMapOvr>
  <p:transition>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F3B9E8A-F7A0-4C20-83B0-DC18FE174B64}"/>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711FB4EF-D6A5-473A-A4A5-9F0745973FCF}"/>
              </a:ext>
            </a:extLst>
          </p:cNvPr>
          <p:cNvSpPr>
            <a:spLocks noGrp="1"/>
          </p:cNvSpPr>
          <p:nvPr>
            <p:ph type="pic" sz="quarter" idx="11"/>
          </p:nvPr>
        </p:nvSpPr>
        <p:spPr/>
      </p:sp>
      <p:pic>
        <p:nvPicPr>
          <p:cNvPr id="9" name="Content Placeholder 8">
            <a:extLst>
              <a:ext uri="{FF2B5EF4-FFF2-40B4-BE49-F238E27FC236}">
                <a16:creationId xmlns:a16="http://schemas.microsoft.com/office/drawing/2014/main" id="{354523E1-8A12-42D8-9786-365DF4FD877D}"/>
              </a:ext>
            </a:extLst>
          </p:cNvPr>
          <p:cNvPicPr>
            <a:picLocks noGrp="1" noChangeAspect="1"/>
          </p:cNvPicPr>
          <p:nvPr>
            <p:ph idx="1"/>
          </p:nvPr>
        </p:nvPicPr>
        <p:blipFill>
          <a:blip r:embed="rId2"/>
          <a:stretch>
            <a:fillRect/>
          </a:stretch>
        </p:blipFill>
        <p:spPr>
          <a:xfrm>
            <a:off x="2518585" y="1194948"/>
            <a:ext cx="4106830" cy="3722688"/>
          </a:xfrm>
        </p:spPr>
      </p:pic>
      <p:sp>
        <p:nvSpPr>
          <p:cNvPr id="5" name="Title 4">
            <a:extLst>
              <a:ext uri="{FF2B5EF4-FFF2-40B4-BE49-F238E27FC236}">
                <a16:creationId xmlns:a16="http://schemas.microsoft.com/office/drawing/2014/main" id="{507BF518-3B23-41CB-AB81-78B861CE69EB}"/>
              </a:ext>
            </a:extLst>
          </p:cNvPr>
          <p:cNvSpPr>
            <a:spLocks noGrp="1"/>
          </p:cNvSpPr>
          <p:nvPr>
            <p:ph type="title"/>
          </p:nvPr>
        </p:nvSpPr>
        <p:spPr>
          <a:xfrm>
            <a:off x="467548" y="410829"/>
            <a:ext cx="2535848" cy="246221"/>
          </a:xfrm>
        </p:spPr>
        <p:txBody>
          <a:bodyPr/>
          <a:lstStyle/>
          <a:p>
            <a:r>
              <a:rPr lang="en-GB" dirty="0"/>
              <a:t>Haskell Speed #2</a:t>
            </a:r>
          </a:p>
        </p:txBody>
      </p:sp>
      <p:sp>
        <p:nvSpPr>
          <p:cNvPr id="7" name="TextBox 6">
            <a:extLst>
              <a:ext uri="{FF2B5EF4-FFF2-40B4-BE49-F238E27FC236}">
                <a16:creationId xmlns:a16="http://schemas.microsoft.com/office/drawing/2014/main" id="{4A5A4B28-D813-4C37-98EE-8BEE060A6F68}"/>
              </a:ext>
            </a:extLst>
          </p:cNvPr>
          <p:cNvSpPr txBox="1"/>
          <p:nvPr/>
        </p:nvSpPr>
        <p:spPr>
          <a:xfrm>
            <a:off x="4213303" y="280344"/>
            <a:ext cx="4635190" cy="800219"/>
          </a:xfrm>
          <a:prstGeom prst="rect">
            <a:avLst/>
          </a:prstGeom>
          <a:noFill/>
        </p:spPr>
        <p:txBody>
          <a:bodyPr wrap="square">
            <a:spAutoFit/>
          </a:bodyPr>
          <a:lstStyle/>
          <a:p>
            <a:r>
              <a:rPr lang="en-GB" sz="1400" dirty="0">
                <a:hlinkClick r:id="rId3"/>
              </a:rPr>
              <a:t>http://augustss.blogspot.com/2007/08/quicksort-in-haskell-quicksort-is.html</a:t>
            </a:r>
            <a:endParaRPr lang="en-GB" sz="1400" dirty="0"/>
          </a:p>
          <a:p>
            <a:endParaRPr lang="en-GB" dirty="0"/>
          </a:p>
        </p:txBody>
      </p:sp>
    </p:spTree>
    <p:extLst>
      <p:ext uri="{BB962C8B-B14F-4D97-AF65-F5344CB8AC3E}">
        <p14:creationId xmlns:p14="http://schemas.microsoft.com/office/powerpoint/2010/main" val="3281353730"/>
      </p:ext>
    </p:extLst>
  </p:cSld>
  <p:clrMapOvr>
    <a:masterClrMapping/>
  </p:clrMapOvr>
  <p:transition>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43E526E-0E85-46D5-B995-3CA5296962CD}"/>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54B148A1-7541-4B20-B9B6-D6F5FF668D03}"/>
              </a:ext>
            </a:extLst>
          </p:cNvPr>
          <p:cNvSpPr>
            <a:spLocks noGrp="1"/>
          </p:cNvSpPr>
          <p:nvPr>
            <p:ph type="pic" sz="quarter" idx="11"/>
          </p:nvPr>
        </p:nvSpPr>
        <p:spPr/>
      </p:sp>
      <p:sp>
        <p:nvSpPr>
          <p:cNvPr id="7" name="Text Placeholder 6">
            <a:extLst>
              <a:ext uri="{FF2B5EF4-FFF2-40B4-BE49-F238E27FC236}">
                <a16:creationId xmlns:a16="http://schemas.microsoft.com/office/drawing/2014/main" id="{40E39413-D459-4269-8B26-29BAE39502AE}"/>
              </a:ext>
            </a:extLst>
          </p:cNvPr>
          <p:cNvSpPr>
            <a:spLocks noGrp="1"/>
          </p:cNvSpPr>
          <p:nvPr>
            <p:ph type="body" sz="quarter" idx="3"/>
          </p:nvPr>
        </p:nvSpPr>
        <p:spPr/>
        <p:txBody>
          <a:bodyPr/>
          <a:lstStyle/>
          <a:p>
            <a:r>
              <a:rPr lang="en-GB" dirty="0" err="1"/>
              <a:t>sortBy</a:t>
            </a:r>
            <a:endParaRPr lang="en-GB" dirty="0"/>
          </a:p>
        </p:txBody>
      </p:sp>
      <p:sp>
        <p:nvSpPr>
          <p:cNvPr id="6" name="Text Placeholder 5">
            <a:extLst>
              <a:ext uri="{FF2B5EF4-FFF2-40B4-BE49-F238E27FC236}">
                <a16:creationId xmlns:a16="http://schemas.microsoft.com/office/drawing/2014/main" id="{E729450A-D63A-45F9-B5F0-2EEB41EAE51E}"/>
              </a:ext>
            </a:extLst>
          </p:cNvPr>
          <p:cNvSpPr>
            <a:spLocks noGrp="1"/>
          </p:cNvSpPr>
          <p:nvPr>
            <p:ph type="body" idx="1"/>
          </p:nvPr>
        </p:nvSpPr>
        <p:spPr/>
        <p:txBody>
          <a:bodyPr/>
          <a:lstStyle/>
          <a:p>
            <a:r>
              <a:rPr lang="en-GB" dirty="0"/>
              <a:t>sort</a:t>
            </a:r>
          </a:p>
        </p:txBody>
      </p:sp>
      <p:sp>
        <p:nvSpPr>
          <p:cNvPr id="10" name="Content Placeholder 9">
            <a:extLst>
              <a:ext uri="{FF2B5EF4-FFF2-40B4-BE49-F238E27FC236}">
                <a16:creationId xmlns:a16="http://schemas.microsoft.com/office/drawing/2014/main" id="{B0CC7223-2A3C-484D-A01D-33EF65C4520E}"/>
              </a:ext>
            </a:extLst>
          </p:cNvPr>
          <p:cNvSpPr>
            <a:spLocks noGrp="1"/>
          </p:cNvSpPr>
          <p:nvPr>
            <p:ph sz="half" idx="15"/>
          </p:nvPr>
        </p:nvSpPr>
        <p:spPr/>
        <p:txBody>
          <a:bodyPr/>
          <a:lstStyle/>
          <a:p>
            <a:r>
              <a:rPr lang="en-GB" dirty="0"/>
              <a:t>import </a:t>
            </a:r>
            <a:r>
              <a:rPr lang="en-GB" dirty="0" err="1"/>
              <a:t>Data.List</a:t>
            </a:r>
            <a:r>
              <a:rPr lang="en-GB" dirty="0"/>
              <a:t>   -- sort</a:t>
            </a:r>
          </a:p>
          <a:p>
            <a:r>
              <a:rPr lang="en-GB" dirty="0"/>
              <a:t>This function sorts simple orderable lists</a:t>
            </a:r>
          </a:p>
          <a:p>
            <a:r>
              <a:rPr lang="en-GB" dirty="0"/>
              <a:t>Simple orderable lists include lists of numbers and lists of text</a:t>
            </a:r>
          </a:p>
        </p:txBody>
      </p:sp>
      <p:sp>
        <p:nvSpPr>
          <p:cNvPr id="5" name="Title 4">
            <a:extLst>
              <a:ext uri="{FF2B5EF4-FFF2-40B4-BE49-F238E27FC236}">
                <a16:creationId xmlns:a16="http://schemas.microsoft.com/office/drawing/2014/main" id="{925D42D5-96B3-4472-AB9E-41D26C6ABA31}"/>
              </a:ext>
            </a:extLst>
          </p:cNvPr>
          <p:cNvSpPr>
            <a:spLocks noGrp="1"/>
          </p:cNvSpPr>
          <p:nvPr>
            <p:ph type="title"/>
          </p:nvPr>
        </p:nvSpPr>
        <p:spPr/>
        <p:txBody>
          <a:bodyPr/>
          <a:lstStyle/>
          <a:p>
            <a:r>
              <a:rPr lang="en-GB" dirty="0"/>
              <a:t>Sort</a:t>
            </a:r>
          </a:p>
        </p:txBody>
      </p:sp>
      <p:sp>
        <p:nvSpPr>
          <p:cNvPr id="11" name="Content Placeholder 10">
            <a:extLst>
              <a:ext uri="{FF2B5EF4-FFF2-40B4-BE49-F238E27FC236}">
                <a16:creationId xmlns:a16="http://schemas.microsoft.com/office/drawing/2014/main" id="{98649F63-D71D-4542-8F56-1E685E623777}"/>
              </a:ext>
            </a:extLst>
          </p:cNvPr>
          <p:cNvSpPr>
            <a:spLocks noGrp="1"/>
          </p:cNvSpPr>
          <p:nvPr>
            <p:ph sz="half" idx="16"/>
          </p:nvPr>
        </p:nvSpPr>
        <p:spPr>
          <a:xfrm>
            <a:off x="4571550" y="1693785"/>
            <a:ext cx="3962850" cy="3323955"/>
          </a:xfrm>
        </p:spPr>
        <p:txBody>
          <a:bodyPr/>
          <a:lstStyle/>
          <a:p>
            <a:r>
              <a:rPr lang="en-GB" dirty="0"/>
              <a:t>import </a:t>
            </a:r>
            <a:r>
              <a:rPr lang="en-GB" dirty="0" err="1"/>
              <a:t>Data.List</a:t>
            </a:r>
            <a:r>
              <a:rPr lang="en-GB" dirty="0"/>
              <a:t>       -- </a:t>
            </a:r>
            <a:r>
              <a:rPr lang="en-GB" dirty="0" err="1"/>
              <a:t>sortBy</a:t>
            </a:r>
            <a:endParaRPr lang="en-GB" dirty="0"/>
          </a:p>
          <a:p>
            <a:r>
              <a:rPr lang="en-GB" dirty="0"/>
              <a:t>import </a:t>
            </a:r>
            <a:r>
              <a:rPr lang="en-GB" dirty="0" err="1"/>
              <a:t>Data.Ord</a:t>
            </a:r>
            <a:r>
              <a:rPr lang="en-GB" dirty="0"/>
              <a:t> (comparing) -- ordering</a:t>
            </a:r>
          </a:p>
          <a:p>
            <a:r>
              <a:rPr lang="en-GB" dirty="0"/>
              <a:t>This function sorts based upon a sorting function, for example (comparing </a:t>
            </a:r>
            <a:r>
              <a:rPr lang="en-GB" dirty="0" err="1"/>
              <a:t>snd</a:t>
            </a:r>
            <a:r>
              <a:rPr lang="en-GB" dirty="0"/>
              <a:t>) for the second item in a structure</a:t>
            </a:r>
          </a:p>
        </p:txBody>
      </p:sp>
    </p:spTree>
    <p:extLst>
      <p:ext uri="{BB962C8B-B14F-4D97-AF65-F5344CB8AC3E}">
        <p14:creationId xmlns:p14="http://schemas.microsoft.com/office/powerpoint/2010/main" val="2845953806"/>
      </p:ext>
    </p:extLst>
  </p:cSld>
  <p:clrMapOvr>
    <a:masterClrMapping/>
  </p:clrMapOvr>
  <p:transition>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12A4BD4-DFFF-49D1-9422-7462F37FE2E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0128FEE-D035-47C5-9A64-D5C0828FCF1E}"/>
              </a:ext>
            </a:extLst>
          </p:cNvPr>
          <p:cNvSpPr>
            <a:spLocks noGrp="1"/>
          </p:cNvSpPr>
          <p:nvPr>
            <p:ph type="pic" sz="quarter" idx="11"/>
          </p:nvPr>
        </p:nvSpPr>
        <p:spPr/>
      </p:sp>
      <p:pic>
        <p:nvPicPr>
          <p:cNvPr id="7" name="Content Placeholder 6">
            <a:extLst>
              <a:ext uri="{FF2B5EF4-FFF2-40B4-BE49-F238E27FC236}">
                <a16:creationId xmlns:a16="http://schemas.microsoft.com/office/drawing/2014/main" id="{3967FD85-7A0E-441C-A8ED-E24EA7E01CA3}"/>
              </a:ext>
            </a:extLst>
          </p:cNvPr>
          <p:cNvPicPr>
            <a:picLocks noGrp="1" noChangeAspect="1"/>
          </p:cNvPicPr>
          <p:nvPr>
            <p:ph idx="1"/>
          </p:nvPr>
        </p:nvPicPr>
        <p:blipFill rotWithShape="1">
          <a:blip r:embed="rId2"/>
          <a:srcRect t="1456"/>
          <a:stretch/>
        </p:blipFill>
        <p:spPr>
          <a:xfrm>
            <a:off x="542925" y="1538365"/>
            <a:ext cx="8058150" cy="3088094"/>
          </a:xfrm>
        </p:spPr>
      </p:pic>
      <p:sp>
        <p:nvSpPr>
          <p:cNvPr id="5" name="Title 4">
            <a:extLst>
              <a:ext uri="{FF2B5EF4-FFF2-40B4-BE49-F238E27FC236}">
                <a16:creationId xmlns:a16="http://schemas.microsoft.com/office/drawing/2014/main" id="{8A08F731-5169-476A-9A33-B5D3122A185B}"/>
              </a:ext>
            </a:extLst>
          </p:cNvPr>
          <p:cNvSpPr>
            <a:spLocks noGrp="1"/>
          </p:cNvSpPr>
          <p:nvPr>
            <p:ph type="title"/>
          </p:nvPr>
        </p:nvSpPr>
        <p:spPr>
          <a:xfrm>
            <a:off x="467547" y="410829"/>
            <a:ext cx="4446424" cy="492443"/>
          </a:xfrm>
        </p:spPr>
        <p:txBody>
          <a:bodyPr/>
          <a:lstStyle/>
          <a:p>
            <a:r>
              <a:rPr lang="en-GB" dirty="0" err="1"/>
              <a:t>Sortby</a:t>
            </a:r>
            <a:r>
              <a:rPr lang="en-GB" dirty="0"/>
              <a:t> - values summing to 63, maximal product</a:t>
            </a:r>
          </a:p>
        </p:txBody>
      </p:sp>
    </p:spTree>
    <p:extLst>
      <p:ext uri="{BB962C8B-B14F-4D97-AF65-F5344CB8AC3E}">
        <p14:creationId xmlns:p14="http://schemas.microsoft.com/office/powerpoint/2010/main" val="479037330"/>
      </p:ext>
    </p:extLst>
  </p:cSld>
  <p:clrMapOvr>
    <a:masterClrMapping/>
  </p:clrMapOvr>
  <p:transition>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373F85A-59A3-4AFE-9B90-8BEAF1A6BBD1}"/>
              </a:ext>
            </a:extLst>
          </p:cNvPr>
          <p:cNvSpPr>
            <a:spLocks noGrp="1"/>
          </p:cNvSpPr>
          <p:nvPr>
            <p:ph type="pic" sz="quarter" idx="10"/>
          </p:nvPr>
        </p:nvSpPr>
        <p:spPr/>
      </p:sp>
      <p:sp>
        <p:nvSpPr>
          <p:cNvPr id="13" name="Picture Placeholder 12">
            <a:extLst>
              <a:ext uri="{FF2B5EF4-FFF2-40B4-BE49-F238E27FC236}">
                <a16:creationId xmlns:a16="http://schemas.microsoft.com/office/drawing/2014/main" id="{1C2C71F8-BA0C-4065-8EE0-60E07A35B9E6}"/>
              </a:ext>
            </a:extLst>
          </p:cNvPr>
          <p:cNvSpPr>
            <a:spLocks noGrp="1"/>
          </p:cNvSpPr>
          <p:nvPr>
            <p:ph type="pic" sz="quarter" idx="11"/>
          </p:nvPr>
        </p:nvSpPr>
        <p:spPr/>
      </p:sp>
      <p:sp>
        <p:nvSpPr>
          <p:cNvPr id="5" name="Title 4">
            <a:extLst>
              <a:ext uri="{FF2B5EF4-FFF2-40B4-BE49-F238E27FC236}">
                <a16:creationId xmlns:a16="http://schemas.microsoft.com/office/drawing/2014/main" id="{F36085C9-A0A9-45EA-A0ED-81E0A57D638E}"/>
              </a:ext>
            </a:extLst>
          </p:cNvPr>
          <p:cNvSpPr>
            <a:spLocks noGrp="1"/>
          </p:cNvSpPr>
          <p:nvPr>
            <p:ph type="title"/>
          </p:nvPr>
        </p:nvSpPr>
        <p:spPr>
          <a:xfrm>
            <a:off x="467547" y="410829"/>
            <a:ext cx="5472605" cy="246221"/>
          </a:xfrm>
        </p:spPr>
        <p:txBody>
          <a:bodyPr/>
          <a:lstStyle/>
          <a:p>
            <a:r>
              <a:rPr lang="en-GB" dirty="0"/>
              <a:t>Recursive Fibonacci example</a:t>
            </a:r>
          </a:p>
        </p:txBody>
      </p:sp>
      <p:sp>
        <p:nvSpPr>
          <p:cNvPr id="8" name="Content Placeholder 7">
            <a:extLst>
              <a:ext uri="{FF2B5EF4-FFF2-40B4-BE49-F238E27FC236}">
                <a16:creationId xmlns:a16="http://schemas.microsoft.com/office/drawing/2014/main" id="{E5D9C058-BA09-480E-9ACA-F063440289A2}"/>
              </a:ext>
            </a:extLst>
          </p:cNvPr>
          <p:cNvSpPr>
            <a:spLocks noGrp="1"/>
          </p:cNvSpPr>
          <p:nvPr>
            <p:ph sz="half" idx="16"/>
          </p:nvPr>
        </p:nvSpPr>
        <p:spPr/>
        <p:txBody>
          <a:bodyPr/>
          <a:lstStyle/>
          <a:p>
            <a:r>
              <a:rPr lang="en-GB" dirty="0"/>
              <a:t>A fast way of running a Fibonacci calculation is to swap the values over</a:t>
            </a:r>
          </a:p>
          <a:p>
            <a:r>
              <a:rPr lang="en-GB" dirty="0"/>
              <a:t>If the first two values are a, b with b &gt;= a, then the new values are b, (</a:t>
            </a:r>
            <a:r>
              <a:rPr lang="en-GB" dirty="0" err="1"/>
              <a:t>a+b</a:t>
            </a:r>
            <a:r>
              <a:rPr lang="en-GB" dirty="0"/>
              <a:t>)</a:t>
            </a:r>
          </a:p>
          <a:p>
            <a:r>
              <a:rPr lang="en-GB" dirty="0"/>
              <a:t>The final step is where n is 1</a:t>
            </a:r>
          </a:p>
          <a:p>
            <a:r>
              <a:rPr lang="en-GB" dirty="0"/>
              <a:t>The recursion is done in the style of tail recursion</a:t>
            </a:r>
          </a:p>
          <a:p>
            <a:pPr marL="0" indent="0">
              <a:buNone/>
            </a:pPr>
            <a:endParaRPr lang="en-GB" dirty="0"/>
          </a:p>
          <a:p>
            <a:endParaRPr lang="en-GB" dirty="0"/>
          </a:p>
        </p:txBody>
      </p:sp>
      <p:pic>
        <p:nvPicPr>
          <p:cNvPr id="16" name="Picture 1">
            <a:extLst>
              <a:ext uri="{FF2B5EF4-FFF2-40B4-BE49-F238E27FC236}">
                <a16:creationId xmlns:a16="http://schemas.microsoft.com/office/drawing/2014/main" id="{DD26ED53-1BA5-4A82-AA08-6CDA8E9C2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978" y="1213887"/>
            <a:ext cx="401002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070604"/>
      </p:ext>
    </p:extLst>
  </p:cSld>
  <p:clrMapOvr>
    <a:masterClrMapping/>
  </p:clrMapOvr>
  <p:transition>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8C0A84E-C120-4A0D-AD08-C03A5A051F6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0FF1F24-2DAC-431A-BEF4-989335FB56E7}"/>
              </a:ext>
            </a:extLst>
          </p:cNvPr>
          <p:cNvSpPr>
            <a:spLocks noGrp="1"/>
          </p:cNvSpPr>
          <p:nvPr>
            <p:ph type="pic" sz="quarter" idx="11"/>
          </p:nvPr>
        </p:nvSpPr>
        <p:spPr/>
      </p:sp>
      <p:sp>
        <p:nvSpPr>
          <p:cNvPr id="4" name="Title 3">
            <a:extLst>
              <a:ext uri="{FF2B5EF4-FFF2-40B4-BE49-F238E27FC236}">
                <a16:creationId xmlns:a16="http://schemas.microsoft.com/office/drawing/2014/main" id="{989DC372-4EC5-4A44-8DDA-0081DA64E7BA}"/>
              </a:ext>
            </a:extLst>
          </p:cNvPr>
          <p:cNvSpPr>
            <a:spLocks noGrp="1"/>
          </p:cNvSpPr>
          <p:nvPr>
            <p:ph type="title"/>
          </p:nvPr>
        </p:nvSpPr>
        <p:spPr>
          <a:xfrm>
            <a:off x="467547" y="410829"/>
            <a:ext cx="5472605" cy="246221"/>
          </a:xfrm>
        </p:spPr>
        <p:txBody>
          <a:bodyPr/>
          <a:lstStyle/>
          <a:p>
            <a:r>
              <a:rPr lang="en-GB" dirty="0"/>
              <a:t>Recursive Sequence Example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99BF143-E34A-4D9B-9006-40B3C9AC26F0}"/>
                  </a:ext>
                </a:extLst>
              </p:cNvPr>
              <p:cNvSpPr>
                <a:spLocks noGrp="1"/>
              </p:cNvSpPr>
              <p:nvPr>
                <p:ph sz="half" idx="16"/>
              </p:nvPr>
            </p:nvSpPr>
            <p:spPr/>
            <p:txBody>
              <a:bodyPr/>
              <a:lstStyle/>
              <a:p>
                <a:r>
                  <a:rPr lang="en-GB" dirty="0"/>
                  <a:t>The desired sequence is 2, -4, 6, -8, 10…</a:t>
                </a:r>
              </a:p>
              <a:p>
                <a:r>
                  <a:rPr lang="en-GB" dirty="0"/>
                  <a:t>So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𝑛</m:t>
                        </m:r>
                      </m:sub>
                    </m:sSub>
                    <m:r>
                      <a:rPr lang="en-GB" b="0" i="1" smtClean="0">
                        <a:latin typeface="Cambria Math" panose="02040503050406030204" pitchFamily="18" charset="0"/>
                      </a:rPr>
                      <m:t>=−2</m:t>
                    </m:r>
                    <m:r>
                      <a:rPr lang="en-GB" b="0" i="1" smtClean="0">
                        <a:latin typeface="Cambria Math" panose="02040503050406030204" pitchFamily="18" charset="0"/>
                      </a:rPr>
                      <m:t>𝑛</m:t>
                    </m:r>
                    <m:r>
                      <a:rPr lang="en-GB" b="0" i="1" smtClean="0">
                        <a:latin typeface="Cambria Math" panose="02040503050406030204" pitchFamily="18" charset="0"/>
                      </a:rPr>
                      <m:t> . </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−1</m:t>
                            </m:r>
                          </m:e>
                        </m:d>
                      </m:e>
                      <m:sup>
                        <m:r>
                          <a:rPr lang="en-GB" b="0" i="1" smtClean="0">
                            <a:latin typeface="Cambria Math" panose="02040503050406030204" pitchFamily="18" charset="0"/>
                          </a:rPr>
                          <m:t>𝑛</m:t>
                        </m:r>
                      </m:sup>
                    </m:sSup>
                  </m:oMath>
                </a14:m>
                <a:endParaRPr lang="en-GB" b="0" dirty="0"/>
              </a:p>
              <a:p>
                <a:r>
                  <a:rPr lang="en-GB" dirty="0"/>
                  <a:t>The initial value, n = 1, is 2</a:t>
                </a:r>
              </a:p>
              <a:p>
                <a:r>
                  <a:rPr lang="en-GB" dirty="0"/>
                  <a:t>The sequence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−1)</m:t>
                    </m:r>
                  </m:oMath>
                </a14:m>
                <a:endParaRPr lang="en-GB" dirty="0"/>
              </a:p>
            </p:txBody>
          </p:sp>
        </mc:Choice>
        <mc:Fallback xmlns="">
          <p:sp>
            <p:nvSpPr>
              <p:cNvPr id="5" name="Content Placeholder 4">
                <a:extLst>
                  <a:ext uri="{FF2B5EF4-FFF2-40B4-BE49-F238E27FC236}">
                    <a16:creationId xmlns:a16="http://schemas.microsoft.com/office/drawing/2014/main" id="{499BF143-E34A-4D9B-9006-40B3C9AC26F0}"/>
                  </a:ext>
                </a:extLst>
              </p:cNvPr>
              <p:cNvSpPr>
                <a:spLocks noGrp="1" noRot="1" noChangeAspect="1" noMove="1" noResize="1" noEditPoints="1" noAdjustHandles="1" noChangeArrowheads="1" noChangeShapeType="1" noTextEdit="1"/>
              </p:cNvSpPr>
              <p:nvPr>
                <p:ph sz="half" idx="16"/>
              </p:nvPr>
            </p:nvSpPr>
            <p:spPr>
              <a:blipFill>
                <a:blip r:embed="rId2"/>
                <a:stretch>
                  <a:fillRect l="-3035" t="-1797" r="-2716"/>
                </a:stretch>
              </a:blipFill>
            </p:spPr>
            <p:txBody>
              <a:bodyPr/>
              <a:lstStyle/>
              <a:p>
                <a:r>
                  <a:rPr lang="en-GB">
                    <a:noFill/>
                  </a:rPr>
                  <a:t> </a:t>
                </a:r>
              </a:p>
            </p:txBody>
          </p:sp>
        </mc:Fallback>
      </mc:AlternateContent>
      <p:pic>
        <p:nvPicPr>
          <p:cNvPr id="7" name="Content Placeholder 6">
            <a:extLst>
              <a:ext uri="{FF2B5EF4-FFF2-40B4-BE49-F238E27FC236}">
                <a16:creationId xmlns:a16="http://schemas.microsoft.com/office/drawing/2014/main" id="{37405B75-4ED7-45E5-B596-72DD936F2EF4}"/>
              </a:ext>
            </a:extLst>
          </p:cNvPr>
          <p:cNvPicPr>
            <a:picLocks noGrp="1" noChangeAspect="1"/>
          </p:cNvPicPr>
          <p:nvPr>
            <p:ph sz="half" idx="17"/>
          </p:nvPr>
        </p:nvPicPr>
        <p:blipFill>
          <a:blip r:embed="rId3"/>
          <a:stretch>
            <a:fillRect/>
          </a:stretch>
        </p:blipFill>
        <p:spPr>
          <a:xfrm>
            <a:off x="4579557" y="1207931"/>
            <a:ext cx="3824288" cy="3231021"/>
          </a:xfrm>
          <a:prstGeom prst="rect">
            <a:avLst/>
          </a:prstGeom>
        </p:spPr>
      </p:pic>
    </p:spTree>
    <p:extLst>
      <p:ext uri="{BB962C8B-B14F-4D97-AF65-F5344CB8AC3E}">
        <p14:creationId xmlns:p14="http://schemas.microsoft.com/office/powerpoint/2010/main" val="1406071874"/>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A168E6A-8918-4C79-9276-7A444B259352}"/>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F385C46C-E0DD-472B-B66D-773706C58F3E}"/>
              </a:ext>
            </a:extLst>
          </p:cNvPr>
          <p:cNvSpPr>
            <a:spLocks noGrp="1"/>
          </p:cNvSpPr>
          <p:nvPr>
            <p:ph type="pic" sz="quarter" idx="11"/>
          </p:nvPr>
        </p:nvSpPr>
        <p:spPr/>
      </p:sp>
      <p:sp>
        <p:nvSpPr>
          <p:cNvPr id="4" name="Title 3">
            <a:extLst>
              <a:ext uri="{FF2B5EF4-FFF2-40B4-BE49-F238E27FC236}">
                <a16:creationId xmlns:a16="http://schemas.microsoft.com/office/drawing/2014/main" id="{9E850733-90AC-43E0-9CF3-261188574965}"/>
              </a:ext>
            </a:extLst>
          </p:cNvPr>
          <p:cNvSpPr>
            <a:spLocks noGrp="1"/>
          </p:cNvSpPr>
          <p:nvPr>
            <p:ph type="title"/>
          </p:nvPr>
        </p:nvSpPr>
        <p:spPr>
          <a:xfrm>
            <a:off x="467547" y="410829"/>
            <a:ext cx="5472605" cy="246221"/>
          </a:xfrm>
        </p:spPr>
        <p:txBody>
          <a:bodyPr/>
          <a:lstStyle/>
          <a:p>
            <a:r>
              <a:rPr lang="en-GB" dirty="0"/>
              <a:t>Try Haskell</a:t>
            </a:r>
          </a:p>
        </p:txBody>
      </p:sp>
      <p:sp>
        <p:nvSpPr>
          <p:cNvPr id="5" name="Content Placeholder 4">
            <a:extLst>
              <a:ext uri="{FF2B5EF4-FFF2-40B4-BE49-F238E27FC236}">
                <a16:creationId xmlns:a16="http://schemas.microsoft.com/office/drawing/2014/main" id="{014BC904-3923-40EB-BCDD-60F60864F978}"/>
              </a:ext>
            </a:extLst>
          </p:cNvPr>
          <p:cNvSpPr>
            <a:spLocks noGrp="1"/>
          </p:cNvSpPr>
          <p:nvPr>
            <p:ph sz="half" idx="16"/>
          </p:nvPr>
        </p:nvSpPr>
        <p:spPr/>
        <p:txBody>
          <a:bodyPr/>
          <a:lstStyle/>
          <a:p>
            <a:r>
              <a:rPr lang="en-GB" dirty="0"/>
              <a:t>The website Try Haskell, </a:t>
            </a:r>
            <a:r>
              <a:rPr lang="en-GB" dirty="0">
                <a:hlinkClick r:id="rId2"/>
              </a:rPr>
              <a:t>http://tryhaskell.org/</a:t>
            </a:r>
            <a:r>
              <a:rPr lang="en-GB" dirty="0"/>
              <a:t>, enables Haskell expressions to be tried out in the web-browser</a:t>
            </a:r>
          </a:p>
          <a:p>
            <a:r>
              <a:rPr lang="en-GB" dirty="0"/>
              <a:t>However, there are some real limitations, such as variable bindings don’t work, and show doesn’t always work either</a:t>
            </a:r>
          </a:p>
        </p:txBody>
      </p:sp>
      <p:pic>
        <p:nvPicPr>
          <p:cNvPr id="7" name="Content Placeholder 6">
            <a:extLst>
              <a:ext uri="{FF2B5EF4-FFF2-40B4-BE49-F238E27FC236}">
                <a16:creationId xmlns:a16="http://schemas.microsoft.com/office/drawing/2014/main" id="{E2382A86-D340-40CA-9E4A-5AA89715D84C}"/>
              </a:ext>
            </a:extLst>
          </p:cNvPr>
          <p:cNvPicPr>
            <a:picLocks noGrp="1" noChangeAspect="1"/>
          </p:cNvPicPr>
          <p:nvPr>
            <p:ph sz="half" idx="17"/>
          </p:nvPr>
        </p:nvPicPr>
        <p:blipFill>
          <a:blip r:embed="rId3"/>
          <a:stretch>
            <a:fillRect/>
          </a:stretch>
        </p:blipFill>
        <p:spPr>
          <a:xfrm>
            <a:off x="4572000" y="1286366"/>
            <a:ext cx="3824288" cy="3148618"/>
          </a:xfrm>
          <a:prstGeom prst="rect">
            <a:avLst/>
          </a:prstGeom>
        </p:spPr>
      </p:pic>
    </p:spTree>
    <p:extLst>
      <p:ext uri="{BB962C8B-B14F-4D97-AF65-F5344CB8AC3E}">
        <p14:creationId xmlns:p14="http://schemas.microsoft.com/office/powerpoint/2010/main" val="2487181001"/>
      </p:ext>
    </p:extLst>
  </p:cSld>
  <p:clrMapOvr>
    <a:masterClrMapping/>
  </p:clrMapOvr>
  <p:transition>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FBC03C-6EB1-4E32-B38C-A9D4A6634FEC}"/>
              </a:ext>
            </a:extLst>
          </p:cNvPr>
          <p:cNvSpPr>
            <a:spLocks noGrp="1"/>
          </p:cNvSpPr>
          <p:nvPr>
            <p:ph type="title"/>
          </p:nvPr>
        </p:nvSpPr>
        <p:spPr>
          <a:xfrm>
            <a:off x="0" y="1432208"/>
            <a:ext cx="9144000" cy="2880320"/>
          </a:xfrm>
        </p:spPr>
        <p:txBody>
          <a:bodyPr/>
          <a:lstStyle/>
          <a:p>
            <a:r>
              <a:rPr lang="en-GB" dirty="0"/>
              <a:t>Functors</a:t>
            </a:r>
          </a:p>
        </p:txBody>
      </p:sp>
    </p:spTree>
    <p:extLst>
      <p:ext uri="{BB962C8B-B14F-4D97-AF65-F5344CB8AC3E}">
        <p14:creationId xmlns:p14="http://schemas.microsoft.com/office/powerpoint/2010/main" val="3687198534"/>
      </p:ext>
    </p:extLst>
  </p:cSld>
  <p:clrMapOvr>
    <a:masterClrMapping/>
  </p:clrMapOvr>
  <p:transition>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014A3C0-0B59-4386-8477-9C38742B86B8}"/>
              </a:ext>
            </a:extLst>
          </p:cNvPr>
          <p:cNvSpPr>
            <a:spLocks noGrp="1"/>
          </p:cNvSpPr>
          <p:nvPr>
            <p:ph type="pic" sz="quarter" idx="10"/>
          </p:nvPr>
        </p:nvSpPr>
        <p:spPr/>
      </p:sp>
      <p:sp>
        <p:nvSpPr>
          <p:cNvPr id="11" name="Picture Placeholder 10">
            <a:extLst>
              <a:ext uri="{FF2B5EF4-FFF2-40B4-BE49-F238E27FC236}">
                <a16:creationId xmlns:a16="http://schemas.microsoft.com/office/drawing/2014/main" id="{8E869C1C-B265-423C-A0A1-C77A9D6D6C02}"/>
              </a:ext>
            </a:extLst>
          </p:cNvPr>
          <p:cNvSpPr>
            <a:spLocks noGrp="1"/>
          </p:cNvSpPr>
          <p:nvPr>
            <p:ph type="pic" sz="quarter" idx="11"/>
          </p:nvPr>
        </p:nvSpPr>
        <p:spPr/>
      </p:sp>
      <p:sp>
        <p:nvSpPr>
          <p:cNvPr id="9" name="Text Placeholder 8">
            <a:extLst>
              <a:ext uri="{FF2B5EF4-FFF2-40B4-BE49-F238E27FC236}">
                <a16:creationId xmlns:a16="http://schemas.microsoft.com/office/drawing/2014/main" id="{ABF996B1-5F75-4A37-B1FB-3BE5F636FAAC}"/>
              </a:ext>
            </a:extLst>
          </p:cNvPr>
          <p:cNvSpPr>
            <a:spLocks noGrp="1"/>
          </p:cNvSpPr>
          <p:nvPr>
            <p:ph type="body" sz="quarter" idx="3"/>
          </p:nvPr>
        </p:nvSpPr>
        <p:spPr/>
        <p:txBody>
          <a:bodyPr/>
          <a:lstStyle/>
          <a:p>
            <a:r>
              <a:rPr lang="en-GB" dirty="0"/>
              <a:t>Type Constructor</a:t>
            </a:r>
          </a:p>
        </p:txBody>
      </p:sp>
      <p:sp>
        <p:nvSpPr>
          <p:cNvPr id="8" name="Text Placeholder 7">
            <a:extLst>
              <a:ext uri="{FF2B5EF4-FFF2-40B4-BE49-F238E27FC236}">
                <a16:creationId xmlns:a16="http://schemas.microsoft.com/office/drawing/2014/main" id="{A0DF50DF-E738-49E2-A8FA-F1D58376ADA1}"/>
              </a:ext>
            </a:extLst>
          </p:cNvPr>
          <p:cNvSpPr>
            <a:spLocks noGrp="1"/>
          </p:cNvSpPr>
          <p:nvPr>
            <p:ph type="body" idx="1"/>
          </p:nvPr>
        </p:nvSpPr>
        <p:spPr/>
        <p:txBody>
          <a:bodyPr/>
          <a:lstStyle/>
          <a:p>
            <a:r>
              <a:rPr lang="en-GB" dirty="0"/>
              <a:t>Types</a:t>
            </a:r>
          </a:p>
        </p:txBody>
      </p:sp>
      <p:sp>
        <p:nvSpPr>
          <p:cNvPr id="12" name="Content Placeholder 11">
            <a:extLst>
              <a:ext uri="{FF2B5EF4-FFF2-40B4-BE49-F238E27FC236}">
                <a16:creationId xmlns:a16="http://schemas.microsoft.com/office/drawing/2014/main" id="{83A138FD-5774-4336-A92E-03CE2083329E}"/>
              </a:ext>
            </a:extLst>
          </p:cNvPr>
          <p:cNvSpPr>
            <a:spLocks noGrp="1"/>
          </p:cNvSpPr>
          <p:nvPr>
            <p:ph sz="half" idx="15"/>
          </p:nvPr>
        </p:nvSpPr>
        <p:spPr/>
        <p:txBody>
          <a:bodyPr/>
          <a:lstStyle/>
          <a:p>
            <a:r>
              <a:rPr lang="en-GB" dirty="0"/>
              <a:t>Types are concrete things</a:t>
            </a:r>
          </a:p>
          <a:p>
            <a:r>
              <a:rPr lang="en-GB" dirty="0"/>
              <a:t>Int, String, Char are types</a:t>
            </a:r>
          </a:p>
          <a:p>
            <a:r>
              <a:rPr lang="en-GB" dirty="0"/>
              <a:t>Also [Int], [String], [Char] are also types</a:t>
            </a:r>
          </a:p>
          <a:p>
            <a:r>
              <a:rPr lang="en-GB" dirty="0"/>
              <a:t>Also, Maybe Int and Maybe String are also types</a:t>
            </a:r>
          </a:p>
          <a:p>
            <a:r>
              <a:rPr lang="en-GB" dirty="0"/>
              <a:t>:k Maybe Int gives *, a single concrete types</a:t>
            </a:r>
          </a:p>
          <a:p>
            <a:endParaRPr lang="en-GB" dirty="0"/>
          </a:p>
        </p:txBody>
      </p:sp>
      <p:sp>
        <p:nvSpPr>
          <p:cNvPr id="3" name="Title 2">
            <a:extLst>
              <a:ext uri="{FF2B5EF4-FFF2-40B4-BE49-F238E27FC236}">
                <a16:creationId xmlns:a16="http://schemas.microsoft.com/office/drawing/2014/main" id="{3D69EF35-4644-453B-847F-07C7B068448A}"/>
              </a:ext>
            </a:extLst>
          </p:cNvPr>
          <p:cNvSpPr>
            <a:spLocks noGrp="1"/>
          </p:cNvSpPr>
          <p:nvPr>
            <p:ph type="title"/>
          </p:nvPr>
        </p:nvSpPr>
        <p:spPr>
          <a:xfrm>
            <a:off x="467547" y="410829"/>
            <a:ext cx="5472605" cy="246221"/>
          </a:xfrm>
        </p:spPr>
        <p:txBody>
          <a:bodyPr/>
          <a:lstStyle/>
          <a:p>
            <a:r>
              <a:rPr lang="en-GB" dirty="0"/>
              <a:t>Types and Type Constructors</a:t>
            </a:r>
          </a:p>
        </p:txBody>
      </p:sp>
      <p:sp>
        <p:nvSpPr>
          <p:cNvPr id="13" name="Content Placeholder 12">
            <a:extLst>
              <a:ext uri="{FF2B5EF4-FFF2-40B4-BE49-F238E27FC236}">
                <a16:creationId xmlns:a16="http://schemas.microsoft.com/office/drawing/2014/main" id="{12E8374C-9D88-4974-B675-03BE2426CFE4}"/>
              </a:ext>
            </a:extLst>
          </p:cNvPr>
          <p:cNvSpPr>
            <a:spLocks noGrp="1"/>
          </p:cNvSpPr>
          <p:nvPr>
            <p:ph sz="half" idx="16"/>
          </p:nvPr>
        </p:nvSpPr>
        <p:spPr/>
        <p:txBody>
          <a:bodyPr/>
          <a:lstStyle/>
          <a:p>
            <a:r>
              <a:rPr lang="en-GB" dirty="0"/>
              <a:t>Type constructors are the things which make concrete types from other concrete types</a:t>
            </a:r>
          </a:p>
          <a:p>
            <a:r>
              <a:rPr lang="en-GB" dirty="0"/>
              <a:t>[ ] and Maybe are type constructors</a:t>
            </a:r>
          </a:p>
          <a:p>
            <a:r>
              <a:rPr lang="en-GB" dirty="0"/>
              <a:t>:k Maybe gives * -&gt; *, a type constructor, concrete type -&gt; concrete type, e.g. int -&gt; maybe int</a:t>
            </a:r>
          </a:p>
        </p:txBody>
      </p:sp>
      <p:sp>
        <p:nvSpPr>
          <p:cNvPr id="14" name="Rectangle 13">
            <a:extLst>
              <a:ext uri="{FF2B5EF4-FFF2-40B4-BE49-F238E27FC236}">
                <a16:creationId xmlns:a16="http://schemas.microsoft.com/office/drawing/2014/main" id="{D8E63897-1236-4940-9977-F013F35F6A4C}"/>
              </a:ext>
            </a:extLst>
          </p:cNvPr>
          <p:cNvSpPr/>
          <p:nvPr/>
        </p:nvSpPr>
        <p:spPr>
          <a:xfrm>
            <a:off x="5905687" y="149218"/>
            <a:ext cx="3203398" cy="1015663"/>
          </a:xfrm>
          <a:prstGeom prst="rect">
            <a:avLst/>
          </a:prstGeom>
        </p:spPr>
        <p:txBody>
          <a:bodyPr wrap="square">
            <a:spAutoFit/>
          </a:bodyPr>
          <a:lstStyle/>
          <a:p>
            <a:r>
              <a:rPr lang="en-GB" sz="1400" dirty="0">
                <a:hlinkClick r:id="rId2"/>
              </a:rPr>
              <a:t>http://learnyouahaskell.com/making-our-own-types-and-typeclasses#the-functor-typeclass</a:t>
            </a:r>
            <a:endParaRPr lang="en-GB" sz="1400" dirty="0"/>
          </a:p>
          <a:p>
            <a:endParaRPr lang="en-GB" dirty="0"/>
          </a:p>
        </p:txBody>
      </p:sp>
    </p:spTree>
    <p:extLst>
      <p:ext uri="{BB962C8B-B14F-4D97-AF65-F5344CB8AC3E}">
        <p14:creationId xmlns:p14="http://schemas.microsoft.com/office/powerpoint/2010/main" val="4004507510"/>
      </p:ext>
    </p:extLst>
  </p:cSld>
  <p:clrMapOvr>
    <a:masterClrMapping/>
  </p:clrMapOvr>
  <p:transition>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21FCF77-991C-42FB-83D2-9040BD358DA5}"/>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46E0E799-8FFD-4C31-9039-BE2F1197A788}"/>
              </a:ext>
            </a:extLst>
          </p:cNvPr>
          <p:cNvSpPr>
            <a:spLocks noGrp="1"/>
          </p:cNvSpPr>
          <p:nvPr>
            <p:ph type="pic" sz="quarter" idx="11"/>
          </p:nvPr>
        </p:nvSpPr>
        <p:spPr/>
      </p:sp>
      <p:sp>
        <p:nvSpPr>
          <p:cNvPr id="3" name="Title 2">
            <a:extLst>
              <a:ext uri="{FF2B5EF4-FFF2-40B4-BE49-F238E27FC236}">
                <a16:creationId xmlns:a16="http://schemas.microsoft.com/office/drawing/2014/main" id="{9EB75A17-4AE3-4689-BF3C-C86174B0AA35}"/>
              </a:ext>
            </a:extLst>
          </p:cNvPr>
          <p:cNvSpPr>
            <a:spLocks noGrp="1"/>
          </p:cNvSpPr>
          <p:nvPr>
            <p:ph type="title"/>
          </p:nvPr>
        </p:nvSpPr>
        <p:spPr>
          <a:xfrm>
            <a:off x="467547" y="410829"/>
            <a:ext cx="5472605" cy="246221"/>
          </a:xfrm>
        </p:spPr>
        <p:txBody>
          <a:bodyPr/>
          <a:lstStyle/>
          <a:p>
            <a:r>
              <a:rPr lang="en-GB" dirty="0"/>
              <a:t>Functors #1</a:t>
            </a:r>
          </a:p>
        </p:txBody>
      </p:sp>
      <p:sp>
        <p:nvSpPr>
          <p:cNvPr id="6" name="Content Placeholder 5">
            <a:extLst>
              <a:ext uri="{FF2B5EF4-FFF2-40B4-BE49-F238E27FC236}">
                <a16:creationId xmlns:a16="http://schemas.microsoft.com/office/drawing/2014/main" id="{63096CE5-1F8D-4280-8213-9DF03513EF32}"/>
              </a:ext>
            </a:extLst>
          </p:cNvPr>
          <p:cNvSpPr>
            <a:spLocks noGrp="1"/>
          </p:cNvSpPr>
          <p:nvPr>
            <p:ph sz="half" idx="16"/>
          </p:nvPr>
        </p:nvSpPr>
        <p:spPr/>
        <p:txBody>
          <a:bodyPr/>
          <a:lstStyle/>
          <a:p>
            <a:r>
              <a:rPr lang="en-GB" dirty="0"/>
              <a:t>Functors are type constructors which we can map functions over</a:t>
            </a:r>
          </a:p>
          <a:p>
            <a:r>
              <a:rPr lang="en-GB" dirty="0"/>
              <a:t>In fact, map is a functor where the type constructor is [ ] and only for that type constructor map is the same as fmap</a:t>
            </a:r>
          </a:p>
          <a:p>
            <a:r>
              <a:rPr lang="en-GB" dirty="0"/>
              <a:t>A functor takes an item:</a:t>
            </a:r>
          </a:p>
          <a:p>
            <a:pPr lvl="1"/>
            <a:r>
              <a:rPr lang="en-GB" dirty="0"/>
              <a:t>where a type constructor has been applied, </a:t>
            </a:r>
          </a:p>
          <a:p>
            <a:pPr lvl="1"/>
            <a:r>
              <a:rPr lang="en-GB" dirty="0"/>
              <a:t>removes the type constructor, </a:t>
            </a:r>
          </a:p>
          <a:p>
            <a:pPr lvl="1"/>
            <a:r>
              <a:rPr lang="en-GB" dirty="0"/>
              <a:t>applies a function, </a:t>
            </a:r>
          </a:p>
          <a:p>
            <a:pPr lvl="1"/>
            <a:r>
              <a:rPr lang="en-GB" dirty="0"/>
              <a:t>reapplies the type constructor  </a:t>
            </a:r>
          </a:p>
        </p:txBody>
      </p:sp>
      <p:sp>
        <p:nvSpPr>
          <p:cNvPr id="10" name="TextBox 9">
            <a:extLst>
              <a:ext uri="{FF2B5EF4-FFF2-40B4-BE49-F238E27FC236}">
                <a16:creationId xmlns:a16="http://schemas.microsoft.com/office/drawing/2014/main" id="{9A3AC4A8-4DC1-4E61-B4C0-DA20C985F231}"/>
              </a:ext>
            </a:extLst>
          </p:cNvPr>
          <p:cNvSpPr txBox="1"/>
          <p:nvPr/>
        </p:nvSpPr>
        <p:spPr>
          <a:xfrm>
            <a:off x="4780893" y="2927684"/>
            <a:ext cx="3029926" cy="984885"/>
          </a:xfrm>
          <a:prstGeom prst="rect">
            <a:avLst/>
          </a:prstGeom>
          <a:noFill/>
        </p:spPr>
        <p:txBody>
          <a:bodyPr wrap="square" lIns="0" tIns="0" rIns="0" bIns="0" rtlCol="0">
            <a:spAutoFit/>
          </a:bodyPr>
          <a:lstStyle/>
          <a:p>
            <a:r>
              <a:rPr lang="en-GB" sz="1600" b="1" dirty="0">
                <a:solidFill>
                  <a:srgbClr val="FF0000"/>
                </a:solidFill>
                <a:latin typeface="+mn-lt"/>
              </a:rPr>
              <a:t>fmap</a:t>
            </a:r>
            <a:r>
              <a:rPr lang="en-GB" sz="1600" dirty="0">
                <a:latin typeface="+mn-lt"/>
              </a:rPr>
              <a:t>    (a -&gt; b)  -&gt;   </a:t>
            </a:r>
            <a:r>
              <a:rPr lang="en-GB" sz="1600" b="1" dirty="0">
                <a:solidFill>
                  <a:srgbClr val="FF0000"/>
                </a:solidFill>
                <a:latin typeface="+mn-lt"/>
              </a:rPr>
              <a:t>f</a:t>
            </a:r>
            <a:r>
              <a:rPr lang="en-GB" sz="1600" dirty="0">
                <a:latin typeface="+mn-lt"/>
              </a:rPr>
              <a:t> a -&gt;   </a:t>
            </a:r>
            <a:r>
              <a:rPr lang="en-GB" sz="1600" b="1" dirty="0">
                <a:solidFill>
                  <a:srgbClr val="FF0000"/>
                </a:solidFill>
                <a:latin typeface="+mn-lt"/>
              </a:rPr>
              <a:t>f</a:t>
            </a:r>
            <a:r>
              <a:rPr lang="en-GB" sz="1600" dirty="0">
                <a:latin typeface="+mn-lt"/>
              </a:rPr>
              <a:t> b</a:t>
            </a:r>
          </a:p>
          <a:p>
            <a:endParaRPr lang="en-GB" sz="1600" dirty="0">
              <a:latin typeface="+mn-lt"/>
            </a:endParaRPr>
          </a:p>
          <a:p>
            <a:r>
              <a:rPr lang="en-GB" sz="1600" dirty="0">
                <a:latin typeface="+mn-lt"/>
              </a:rPr>
              <a:t>where: f is </a:t>
            </a:r>
            <a:r>
              <a:rPr lang="en-GB" sz="1600" u="sng" dirty="0">
                <a:latin typeface="+mn-lt"/>
              </a:rPr>
              <a:t>not</a:t>
            </a:r>
            <a:r>
              <a:rPr lang="en-GB" sz="1600" dirty="0">
                <a:latin typeface="+mn-lt"/>
              </a:rPr>
              <a:t> a function, it is a functor like [ ] or Maybe</a:t>
            </a:r>
          </a:p>
        </p:txBody>
      </p:sp>
      <p:pic>
        <p:nvPicPr>
          <p:cNvPr id="9" name="Content Placeholder 8">
            <a:extLst>
              <a:ext uri="{FF2B5EF4-FFF2-40B4-BE49-F238E27FC236}">
                <a16:creationId xmlns:a16="http://schemas.microsoft.com/office/drawing/2014/main" id="{2E50B61D-BB0B-4322-A77F-1A16E29E55C6}"/>
              </a:ext>
            </a:extLst>
          </p:cNvPr>
          <p:cNvPicPr>
            <a:picLocks noGrp="1" noChangeAspect="1"/>
          </p:cNvPicPr>
          <p:nvPr>
            <p:ph sz="half" idx="17"/>
          </p:nvPr>
        </p:nvPicPr>
        <p:blipFill>
          <a:blip r:embed="rId2"/>
          <a:stretch>
            <a:fillRect/>
          </a:stretch>
        </p:blipFill>
        <p:spPr>
          <a:xfrm>
            <a:off x="4753295" y="1285590"/>
            <a:ext cx="3824288" cy="738020"/>
          </a:xfrm>
          <a:prstGeom prst="rect">
            <a:avLst/>
          </a:prstGeom>
        </p:spPr>
      </p:pic>
    </p:spTree>
    <p:extLst>
      <p:ext uri="{BB962C8B-B14F-4D97-AF65-F5344CB8AC3E}">
        <p14:creationId xmlns:p14="http://schemas.microsoft.com/office/powerpoint/2010/main" val="3919292027"/>
      </p:ext>
    </p:extLst>
  </p:cSld>
  <p:clrMapOvr>
    <a:masterClrMapping/>
  </p:clrMapOvr>
  <p:transition>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8D68595-B0EE-4B52-9614-9A1F59610AD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C572C338-46BF-44C7-A84C-DDCEA17B20AF}"/>
              </a:ext>
            </a:extLst>
          </p:cNvPr>
          <p:cNvSpPr>
            <a:spLocks noGrp="1"/>
          </p:cNvSpPr>
          <p:nvPr>
            <p:ph type="pic" sz="quarter" idx="11"/>
          </p:nvPr>
        </p:nvSpPr>
        <p:spPr/>
      </p:sp>
      <p:sp>
        <p:nvSpPr>
          <p:cNvPr id="4" name="Title 3">
            <a:extLst>
              <a:ext uri="{FF2B5EF4-FFF2-40B4-BE49-F238E27FC236}">
                <a16:creationId xmlns:a16="http://schemas.microsoft.com/office/drawing/2014/main" id="{6B53EFAE-AAF6-4181-9BA0-A4DA32E3C2A6}"/>
              </a:ext>
            </a:extLst>
          </p:cNvPr>
          <p:cNvSpPr>
            <a:spLocks noGrp="1"/>
          </p:cNvSpPr>
          <p:nvPr>
            <p:ph type="title"/>
          </p:nvPr>
        </p:nvSpPr>
        <p:spPr>
          <a:xfrm>
            <a:off x="467547" y="410829"/>
            <a:ext cx="5472605" cy="246221"/>
          </a:xfrm>
        </p:spPr>
        <p:txBody>
          <a:bodyPr/>
          <a:lstStyle/>
          <a:p>
            <a:r>
              <a:rPr lang="en-GB" dirty="0"/>
              <a:t>Functors #2</a:t>
            </a:r>
          </a:p>
        </p:txBody>
      </p:sp>
      <p:sp>
        <p:nvSpPr>
          <p:cNvPr id="5" name="Content Placeholder 4">
            <a:extLst>
              <a:ext uri="{FF2B5EF4-FFF2-40B4-BE49-F238E27FC236}">
                <a16:creationId xmlns:a16="http://schemas.microsoft.com/office/drawing/2014/main" id="{60F05190-F924-49DA-B941-D19990585C75}"/>
              </a:ext>
            </a:extLst>
          </p:cNvPr>
          <p:cNvSpPr>
            <a:spLocks noGrp="1"/>
          </p:cNvSpPr>
          <p:nvPr>
            <p:ph sz="half" idx="16"/>
          </p:nvPr>
        </p:nvSpPr>
        <p:spPr/>
        <p:txBody>
          <a:bodyPr/>
          <a:lstStyle/>
          <a:p>
            <a:r>
              <a:rPr lang="en-GB" dirty="0"/>
              <a:t>Here are some other functors</a:t>
            </a:r>
          </a:p>
          <a:p>
            <a:pPr lvl="1"/>
            <a:r>
              <a:rPr lang="en-GB" dirty="0"/>
              <a:t>map, functor is [ ] </a:t>
            </a:r>
          </a:p>
          <a:p>
            <a:pPr lvl="1"/>
            <a:r>
              <a:rPr lang="en-GB" dirty="0"/>
              <a:t>Maybe, functor is Maybe </a:t>
            </a:r>
          </a:p>
          <a:p>
            <a:pPr lvl="1"/>
            <a:r>
              <a:rPr lang="en-GB" dirty="0"/>
              <a:t>IO actions</a:t>
            </a:r>
          </a:p>
          <a:p>
            <a:r>
              <a:rPr lang="en-GB" dirty="0"/>
              <a:t>When an IO action is done, it creates an impure function, and as such returns an IO action, accessed with &lt;-</a:t>
            </a:r>
          </a:p>
          <a:p>
            <a:r>
              <a:rPr lang="en-GB" dirty="0"/>
              <a:t>IO being a functor means that we can fmap a function over an IO action</a:t>
            </a:r>
          </a:p>
          <a:p>
            <a:r>
              <a:rPr lang="en-GB" dirty="0"/>
              <a:t>fmap gets the value from the IO action, applies the function, and uses return() to rebuild the IO action</a:t>
            </a:r>
          </a:p>
        </p:txBody>
      </p:sp>
      <p:pic>
        <p:nvPicPr>
          <p:cNvPr id="7" name="Content Placeholder 6">
            <a:extLst>
              <a:ext uri="{FF2B5EF4-FFF2-40B4-BE49-F238E27FC236}">
                <a16:creationId xmlns:a16="http://schemas.microsoft.com/office/drawing/2014/main" id="{4B53BC6E-E954-46DF-A5F5-0700D808A50D}"/>
              </a:ext>
            </a:extLst>
          </p:cNvPr>
          <p:cNvPicPr>
            <a:picLocks noGrp="1" noChangeAspect="1"/>
          </p:cNvPicPr>
          <p:nvPr>
            <p:ph sz="half" idx="17"/>
          </p:nvPr>
        </p:nvPicPr>
        <p:blipFill rotWithShape="1">
          <a:blip r:embed="rId2"/>
          <a:srcRect l="1166"/>
          <a:stretch/>
        </p:blipFill>
        <p:spPr>
          <a:xfrm>
            <a:off x="5006243" y="2345996"/>
            <a:ext cx="2832659" cy="1610686"/>
          </a:xfrm>
          <a:prstGeom prst="rect">
            <a:avLst/>
          </a:prstGeom>
        </p:spPr>
      </p:pic>
      <p:pic>
        <p:nvPicPr>
          <p:cNvPr id="8" name="Picture 7">
            <a:extLst>
              <a:ext uri="{FF2B5EF4-FFF2-40B4-BE49-F238E27FC236}">
                <a16:creationId xmlns:a16="http://schemas.microsoft.com/office/drawing/2014/main" id="{A60C8220-FEC6-4FED-AE68-A6A256250E5A}"/>
              </a:ext>
            </a:extLst>
          </p:cNvPr>
          <p:cNvPicPr>
            <a:picLocks noChangeAspect="1"/>
          </p:cNvPicPr>
          <p:nvPr/>
        </p:nvPicPr>
        <p:blipFill rotWithShape="1">
          <a:blip r:embed="rId3"/>
          <a:srcRect l="792" r="13383"/>
          <a:stretch/>
        </p:blipFill>
        <p:spPr>
          <a:xfrm>
            <a:off x="5006244" y="1433641"/>
            <a:ext cx="3818210" cy="678757"/>
          </a:xfrm>
          <a:prstGeom prst="rect">
            <a:avLst/>
          </a:prstGeom>
        </p:spPr>
      </p:pic>
    </p:spTree>
    <p:extLst>
      <p:ext uri="{BB962C8B-B14F-4D97-AF65-F5344CB8AC3E}">
        <p14:creationId xmlns:p14="http://schemas.microsoft.com/office/powerpoint/2010/main" val="734812021"/>
      </p:ext>
    </p:extLst>
  </p:cSld>
  <p:clrMapOvr>
    <a:masterClrMapping/>
  </p:clrMapOvr>
  <p:transition>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8D68595-B0EE-4B52-9614-9A1F59610AD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C572C338-46BF-44C7-A84C-DDCEA17B20AF}"/>
              </a:ext>
            </a:extLst>
          </p:cNvPr>
          <p:cNvSpPr>
            <a:spLocks noGrp="1"/>
          </p:cNvSpPr>
          <p:nvPr>
            <p:ph type="pic" sz="quarter" idx="11"/>
          </p:nvPr>
        </p:nvSpPr>
        <p:spPr/>
      </p:sp>
      <p:sp>
        <p:nvSpPr>
          <p:cNvPr id="4" name="Title 3">
            <a:extLst>
              <a:ext uri="{FF2B5EF4-FFF2-40B4-BE49-F238E27FC236}">
                <a16:creationId xmlns:a16="http://schemas.microsoft.com/office/drawing/2014/main" id="{6B53EFAE-AAF6-4181-9BA0-A4DA32E3C2A6}"/>
              </a:ext>
            </a:extLst>
          </p:cNvPr>
          <p:cNvSpPr>
            <a:spLocks noGrp="1"/>
          </p:cNvSpPr>
          <p:nvPr>
            <p:ph type="title"/>
          </p:nvPr>
        </p:nvSpPr>
        <p:spPr>
          <a:xfrm>
            <a:off x="467547" y="410829"/>
            <a:ext cx="5472605" cy="246221"/>
          </a:xfrm>
        </p:spPr>
        <p:txBody>
          <a:bodyPr/>
          <a:lstStyle/>
          <a:p>
            <a:r>
              <a:rPr lang="en-GB" dirty="0"/>
              <a:t>Functors #3</a:t>
            </a:r>
          </a:p>
        </p:txBody>
      </p:sp>
      <p:sp>
        <p:nvSpPr>
          <p:cNvPr id="5" name="Content Placeholder 4">
            <a:extLst>
              <a:ext uri="{FF2B5EF4-FFF2-40B4-BE49-F238E27FC236}">
                <a16:creationId xmlns:a16="http://schemas.microsoft.com/office/drawing/2014/main" id="{60F05190-F924-49DA-B941-D19990585C75}"/>
              </a:ext>
            </a:extLst>
          </p:cNvPr>
          <p:cNvSpPr>
            <a:spLocks noGrp="1"/>
          </p:cNvSpPr>
          <p:nvPr>
            <p:ph sz="half" idx="16"/>
          </p:nvPr>
        </p:nvSpPr>
        <p:spPr/>
        <p:txBody>
          <a:bodyPr/>
          <a:lstStyle/>
          <a:p>
            <a:r>
              <a:rPr lang="en-GB" dirty="0"/>
              <a:t>Another use of fmap to apply a ‘read’ conversion to </a:t>
            </a:r>
            <a:r>
              <a:rPr lang="en-GB" dirty="0" err="1"/>
              <a:t>getLine</a:t>
            </a:r>
            <a:endParaRPr lang="en-GB" dirty="0"/>
          </a:p>
          <a:p>
            <a:r>
              <a:rPr lang="en-GB" dirty="0"/>
              <a:t>The result is again an IO action, which is bound to a name with &lt;-</a:t>
            </a:r>
          </a:p>
          <a:p>
            <a:r>
              <a:rPr lang="en-GB" dirty="0"/>
              <a:t>In this case we used the infix fmap operator &lt;$&gt;</a:t>
            </a:r>
          </a:p>
        </p:txBody>
      </p:sp>
      <p:pic>
        <p:nvPicPr>
          <p:cNvPr id="11" name="Content Placeholder 10">
            <a:extLst>
              <a:ext uri="{FF2B5EF4-FFF2-40B4-BE49-F238E27FC236}">
                <a16:creationId xmlns:a16="http://schemas.microsoft.com/office/drawing/2014/main" id="{C6E3830B-2063-4764-9829-94ACB9B6D8B4}"/>
              </a:ext>
            </a:extLst>
          </p:cNvPr>
          <p:cNvPicPr>
            <a:picLocks noGrp="1" noChangeAspect="1"/>
          </p:cNvPicPr>
          <p:nvPr>
            <p:ph sz="half" idx="17"/>
          </p:nvPr>
        </p:nvPicPr>
        <p:blipFill>
          <a:blip r:embed="rId2"/>
          <a:stretch>
            <a:fillRect/>
          </a:stretch>
        </p:blipFill>
        <p:spPr>
          <a:xfrm>
            <a:off x="4572000" y="1323603"/>
            <a:ext cx="3824288" cy="1464194"/>
          </a:xfrm>
        </p:spPr>
      </p:pic>
    </p:spTree>
    <p:extLst>
      <p:ext uri="{BB962C8B-B14F-4D97-AF65-F5344CB8AC3E}">
        <p14:creationId xmlns:p14="http://schemas.microsoft.com/office/powerpoint/2010/main" val="3213385005"/>
      </p:ext>
    </p:extLst>
  </p:cSld>
  <p:clrMapOvr>
    <a:masterClrMapping/>
  </p:clrMapOvr>
  <p:transition>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818F35C-10EC-4CD3-BA6F-60C306E5CC5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35963D0-A0B5-4AC6-8B12-C86ECFC5F311}"/>
              </a:ext>
            </a:extLst>
          </p:cNvPr>
          <p:cNvSpPr>
            <a:spLocks noGrp="1"/>
          </p:cNvSpPr>
          <p:nvPr>
            <p:ph type="pic" sz="quarter" idx="11"/>
          </p:nvPr>
        </p:nvSpPr>
        <p:spPr/>
      </p:sp>
      <p:sp>
        <p:nvSpPr>
          <p:cNvPr id="4" name="Title 3">
            <a:extLst>
              <a:ext uri="{FF2B5EF4-FFF2-40B4-BE49-F238E27FC236}">
                <a16:creationId xmlns:a16="http://schemas.microsoft.com/office/drawing/2014/main" id="{8E495B66-CDAD-4FD7-AA1F-DDF437749E5C}"/>
              </a:ext>
            </a:extLst>
          </p:cNvPr>
          <p:cNvSpPr>
            <a:spLocks noGrp="1"/>
          </p:cNvSpPr>
          <p:nvPr>
            <p:ph type="title"/>
          </p:nvPr>
        </p:nvSpPr>
        <p:spPr>
          <a:xfrm>
            <a:off x="467547" y="410829"/>
            <a:ext cx="5472605" cy="246221"/>
          </a:xfrm>
        </p:spPr>
        <p:txBody>
          <a:bodyPr/>
          <a:lstStyle/>
          <a:p>
            <a:r>
              <a:rPr lang="en-GB" dirty="0"/>
              <a:t>&lt;$&gt;</a:t>
            </a:r>
          </a:p>
        </p:txBody>
      </p:sp>
      <p:sp>
        <p:nvSpPr>
          <p:cNvPr id="5" name="Content Placeholder 4">
            <a:extLst>
              <a:ext uri="{FF2B5EF4-FFF2-40B4-BE49-F238E27FC236}">
                <a16:creationId xmlns:a16="http://schemas.microsoft.com/office/drawing/2014/main" id="{0B0A84FD-2A88-4AB7-86CE-7A623E7FBDB7}"/>
              </a:ext>
            </a:extLst>
          </p:cNvPr>
          <p:cNvSpPr>
            <a:spLocks noGrp="1"/>
          </p:cNvSpPr>
          <p:nvPr>
            <p:ph sz="half" idx="16"/>
          </p:nvPr>
        </p:nvSpPr>
        <p:spPr/>
        <p:txBody>
          <a:bodyPr/>
          <a:lstStyle/>
          <a:p>
            <a:r>
              <a:rPr lang="en-GB" dirty="0"/>
              <a:t>The function fmap is a prefix operator</a:t>
            </a:r>
          </a:p>
          <a:p>
            <a:r>
              <a:rPr lang="en-GB" dirty="0"/>
              <a:t>It can be made into an infix operator in two ways:</a:t>
            </a:r>
          </a:p>
          <a:p>
            <a:pPr lvl="1"/>
            <a:r>
              <a:rPr lang="en-GB" dirty="0"/>
              <a:t>Use grave accents</a:t>
            </a:r>
          </a:p>
          <a:p>
            <a:pPr lvl="1"/>
            <a:r>
              <a:rPr lang="en-GB" dirty="0"/>
              <a:t>By using the &lt;$&gt; operator</a:t>
            </a:r>
          </a:p>
          <a:p>
            <a:endParaRPr lang="en-GB" dirty="0"/>
          </a:p>
        </p:txBody>
      </p:sp>
      <p:pic>
        <p:nvPicPr>
          <p:cNvPr id="7" name="Content Placeholder 6">
            <a:extLst>
              <a:ext uri="{FF2B5EF4-FFF2-40B4-BE49-F238E27FC236}">
                <a16:creationId xmlns:a16="http://schemas.microsoft.com/office/drawing/2014/main" id="{268C43C8-A3C5-424C-8FE3-E31701489D86}"/>
              </a:ext>
            </a:extLst>
          </p:cNvPr>
          <p:cNvPicPr>
            <a:picLocks noGrp="1" noChangeAspect="1"/>
          </p:cNvPicPr>
          <p:nvPr>
            <p:ph sz="half" idx="17"/>
          </p:nvPr>
        </p:nvPicPr>
        <p:blipFill>
          <a:blip r:embed="rId2"/>
          <a:stretch>
            <a:fillRect/>
          </a:stretch>
        </p:blipFill>
        <p:spPr>
          <a:xfrm>
            <a:off x="4941094" y="1365952"/>
            <a:ext cx="3086100" cy="933450"/>
          </a:xfrm>
          <a:prstGeom prst="rect">
            <a:avLst/>
          </a:prstGeom>
        </p:spPr>
      </p:pic>
    </p:spTree>
    <p:extLst>
      <p:ext uri="{BB962C8B-B14F-4D97-AF65-F5344CB8AC3E}">
        <p14:creationId xmlns:p14="http://schemas.microsoft.com/office/powerpoint/2010/main" val="3722069892"/>
      </p:ext>
    </p:extLst>
  </p:cSld>
  <p:clrMapOvr>
    <a:masterClrMapping/>
  </p:clrMapOvr>
  <p:transition>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0259E97-7F26-4BAB-84B4-BA586995AB25}"/>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5005486-B814-409B-A82B-C1CEB5C0D24D}"/>
              </a:ext>
            </a:extLst>
          </p:cNvPr>
          <p:cNvSpPr>
            <a:spLocks noGrp="1"/>
          </p:cNvSpPr>
          <p:nvPr>
            <p:ph type="pic" sz="quarter" idx="11"/>
          </p:nvPr>
        </p:nvSpPr>
        <p:spPr/>
      </p:sp>
      <p:sp>
        <p:nvSpPr>
          <p:cNvPr id="4" name="Title 3">
            <a:extLst>
              <a:ext uri="{FF2B5EF4-FFF2-40B4-BE49-F238E27FC236}">
                <a16:creationId xmlns:a16="http://schemas.microsoft.com/office/drawing/2014/main" id="{6EB27B28-D965-48CE-AC5A-150EBB8D0420}"/>
              </a:ext>
            </a:extLst>
          </p:cNvPr>
          <p:cNvSpPr>
            <a:spLocks noGrp="1"/>
          </p:cNvSpPr>
          <p:nvPr>
            <p:ph type="title"/>
          </p:nvPr>
        </p:nvSpPr>
        <p:spPr>
          <a:xfrm>
            <a:off x="467547" y="410829"/>
            <a:ext cx="5472605" cy="246221"/>
          </a:xfrm>
        </p:spPr>
        <p:txBody>
          <a:bodyPr/>
          <a:lstStyle/>
          <a:p>
            <a:r>
              <a:rPr lang="en-GB" dirty="0"/>
              <a:t>($&gt;) and (&lt;$)</a:t>
            </a:r>
          </a:p>
        </p:txBody>
      </p:sp>
      <p:sp>
        <p:nvSpPr>
          <p:cNvPr id="5" name="Content Placeholder 4">
            <a:extLst>
              <a:ext uri="{FF2B5EF4-FFF2-40B4-BE49-F238E27FC236}">
                <a16:creationId xmlns:a16="http://schemas.microsoft.com/office/drawing/2014/main" id="{9F794575-A56B-4A56-AE8F-F3BC3E8C87CF}"/>
              </a:ext>
            </a:extLst>
          </p:cNvPr>
          <p:cNvSpPr>
            <a:spLocks noGrp="1"/>
          </p:cNvSpPr>
          <p:nvPr>
            <p:ph sz="half" idx="16"/>
          </p:nvPr>
        </p:nvSpPr>
        <p:spPr/>
        <p:txBody>
          <a:bodyPr/>
          <a:lstStyle/>
          <a:p>
            <a:r>
              <a:rPr lang="en-GB" dirty="0"/>
              <a:t>In module </a:t>
            </a:r>
            <a:r>
              <a:rPr lang="en-GB" dirty="0" err="1"/>
              <a:t>Data.Functor</a:t>
            </a:r>
            <a:r>
              <a:rPr lang="en-GB" dirty="0"/>
              <a:t> there are two operators, $&gt; and &lt;$</a:t>
            </a:r>
          </a:p>
          <a:p>
            <a:r>
              <a:rPr lang="en-GB" dirty="0"/>
              <a:t>Module </a:t>
            </a:r>
            <a:r>
              <a:rPr lang="en-GB" dirty="0" err="1"/>
              <a:t>Data.Functor</a:t>
            </a:r>
            <a:r>
              <a:rPr lang="en-GB" dirty="0"/>
              <a:t> is imported into the REPL with :m </a:t>
            </a:r>
            <a:r>
              <a:rPr lang="en-GB" dirty="0" err="1"/>
              <a:t>Data.Functor</a:t>
            </a:r>
            <a:endParaRPr lang="en-GB" dirty="0"/>
          </a:p>
          <a:p>
            <a:r>
              <a:rPr lang="en-GB" dirty="0"/>
              <a:t>Data in the functor is replaced with the new value</a:t>
            </a:r>
          </a:p>
        </p:txBody>
      </p:sp>
      <p:pic>
        <p:nvPicPr>
          <p:cNvPr id="9" name="Content Placeholder 8">
            <a:extLst>
              <a:ext uri="{FF2B5EF4-FFF2-40B4-BE49-F238E27FC236}">
                <a16:creationId xmlns:a16="http://schemas.microsoft.com/office/drawing/2014/main" id="{1B0B3490-7CE5-44EC-BF6D-BFDEC06154A1}"/>
              </a:ext>
            </a:extLst>
          </p:cNvPr>
          <p:cNvPicPr>
            <a:picLocks noGrp="1" noChangeAspect="1"/>
          </p:cNvPicPr>
          <p:nvPr>
            <p:ph sz="half" idx="17"/>
          </p:nvPr>
        </p:nvPicPr>
        <p:blipFill>
          <a:blip r:embed="rId2"/>
          <a:stretch>
            <a:fillRect/>
          </a:stretch>
        </p:blipFill>
        <p:spPr>
          <a:xfrm>
            <a:off x="4658341" y="1163189"/>
            <a:ext cx="3651606" cy="3724275"/>
          </a:xfrm>
          <a:prstGeom prst="rect">
            <a:avLst/>
          </a:prstGeom>
        </p:spPr>
      </p:pic>
    </p:spTree>
    <p:extLst>
      <p:ext uri="{BB962C8B-B14F-4D97-AF65-F5344CB8AC3E}">
        <p14:creationId xmlns:p14="http://schemas.microsoft.com/office/powerpoint/2010/main" val="4244444510"/>
      </p:ext>
    </p:extLst>
  </p:cSld>
  <p:clrMapOvr>
    <a:masterClrMapping/>
  </p:clrMapOvr>
  <p:transition>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2336CA-5DF4-4915-A8E4-CB2552823642}"/>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037F777-9AA9-479D-80E8-037C5D616E30}"/>
              </a:ext>
            </a:extLst>
          </p:cNvPr>
          <p:cNvSpPr>
            <a:spLocks noGrp="1"/>
          </p:cNvSpPr>
          <p:nvPr>
            <p:ph type="pic" sz="quarter" idx="11"/>
          </p:nvPr>
        </p:nvSpPr>
        <p:spPr/>
      </p:sp>
      <p:sp>
        <p:nvSpPr>
          <p:cNvPr id="4" name="Title 3">
            <a:extLst>
              <a:ext uri="{FF2B5EF4-FFF2-40B4-BE49-F238E27FC236}">
                <a16:creationId xmlns:a16="http://schemas.microsoft.com/office/drawing/2014/main" id="{B2CDC196-407A-4EB3-B758-24CD3AB4164E}"/>
              </a:ext>
            </a:extLst>
          </p:cNvPr>
          <p:cNvSpPr>
            <a:spLocks noGrp="1"/>
          </p:cNvSpPr>
          <p:nvPr>
            <p:ph type="title"/>
          </p:nvPr>
        </p:nvSpPr>
        <p:spPr>
          <a:xfrm>
            <a:off x="467547" y="410829"/>
            <a:ext cx="5472605" cy="246221"/>
          </a:xfrm>
        </p:spPr>
        <p:txBody>
          <a:bodyPr/>
          <a:lstStyle/>
          <a:p>
            <a:r>
              <a:rPr lang="en-GB" dirty="0"/>
              <a:t>Mapping a Function over a Function #1</a:t>
            </a:r>
          </a:p>
        </p:txBody>
      </p:sp>
      <p:sp>
        <p:nvSpPr>
          <p:cNvPr id="5" name="Content Placeholder 4">
            <a:extLst>
              <a:ext uri="{FF2B5EF4-FFF2-40B4-BE49-F238E27FC236}">
                <a16:creationId xmlns:a16="http://schemas.microsoft.com/office/drawing/2014/main" id="{C69C8EA9-FC38-4DF7-BB3F-84A49DF4B4DE}"/>
              </a:ext>
            </a:extLst>
          </p:cNvPr>
          <p:cNvSpPr>
            <a:spLocks noGrp="1"/>
          </p:cNvSpPr>
          <p:nvPr>
            <p:ph sz="half" idx="16"/>
          </p:nvPr>
        </p:nvSpPr>
        <p:spPr/>
        <p:txBody>
          <a:bodyPr/>
          <a:lstStyle/>
          <a:p>
            <a:r>
              <a:rPr lang="en-GB" dirty="0"/>
              <a:t>Mapping a function over another function, using fmap, creates another function</a:t>
            </a:r>
          </a:p>
          <a:p>
            <a:r>
              <a:rPr lang="en-GB" dirty="0"/>
              <a:t>This is because fmap (+2) on a list creates a functor, and fmap (*3) on the results creates another functor</a:t>
            </a:r>
          </a:p>
          <a:p>
            <a:r>
              <a:rPr lang="en-GB" dirty="0"/>
              <a:t>The operations are applied right-to-left</a:t>
            </a:r>
          </a:p>
          <a:p>
            <a:r>
              <a:rPr lang="en-GB" dirty="0"/>
              <a:t>Hence &lt;$&gt; composites functions together</a:t>
            </a:r>
          </a:p>
        </p:txBody>
      </p:sp>
      <p:pic>
        <p:nvPicPr>
          <p:cNvPr id="11" name="Content Placeholder 10">
            <a:extLst>
              <a:ext uri="{FF2B5EF4-FFF2-40B4-BE49-F238E27FC236}">
                <a16:creationId xmlns:a16="http://schemas.microsoft.com/office/drawing/2014/main" id="{CCCC0E11-208D-48EF-9767-91D70D66DECA}"/>
              </a:ext>
            </a:extLst>
          </p:cNvPr>
          <p:cNvPicPr>
            <a:picLocks noGrp="1" noChangeAspect="1"/>
          </p:cNvPicPr>
          <p:nvPr>
            <p:ph sz="half" idx="17"/>
          </p:nvPr>
        </p:nvPicPr>
        <p:blipFill>
          <a:blip r:embed="rId2"/>
          <a:stretch>
            <a:fillRect/>
          </a:stretch>
        </p:blipFill>
        <p:spPr>
          <a:xfrm>
            <a:off x="4590214" y="1169988"/>
            <a:ext cx="3787860" cy="3724275"/>
          </a:xfrm>
          <a:prstGeom prst="rect">
            <a:avLst/>
          </a:prstGeom>
        </p:spPr>
      </p:pic>
    </p:spTree>
    <p:extLst>
      <p:ext uri="{BB962C8B-B14F-4D97-AF65-F5344CB8AC3E}">
        <p14:creationId xmlns:p14="http://schemas.microsoft.com/office/powerpoint/2010/main" val="3197729642"/>
      </p:ext>
    </p:extLst>
  </p:cSld>
  <p:clrMapOvr>
    <a:masterClrMapping/>
  </p:clrMapOvr>
  <p:transition>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CFA28A5-23CB-4D5F-AB34-BCEBFB62B63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90CAFDBA-FDCE-4733-96DD-440CF3DAFCB6}"/>
              </a:ext>
            </a:extLst>
          </p:cNvPr>
          <p:cNvSpPr>
            <a:spLocks noGrp="1"/>
          </p:cNvSpPr>
          <p:nvPr>
            <p:ph type="pic" sz="quarter" idx="11"/>
          </p:nvPr>
        </p:nvSpPr>
        <p:spPr/>
      </p:sp>
      <p:sp>
        <p:nvSpPr>
          <p:cNvPr id="4" name="Title 3">
            <a:extLst>
              <a:ext uri="{FF2B5EF4-FFF2-40B4-BE49-F238E27FC236}">
                <a16:creationId xmlns:a16="http://schemas.microsoft.com/office/drawing/2014/main" id="{739B88CB-3070-4638-A1F3-45188D3BCEE8}"/>
              </a:ext>
            </a:extLst>
          </p:cNvPr>
          <p:cNvSpPr>
            <a:spLocks noGrp="1"/>
          </p:cNvSpPr>
          <p:nvPr>
            <p:ph type="title"/>
          </p:nvPr>
        </p:nvSpPr>
        <p:spPr>
          <a:xfrm>
            <a:off x="467547" y="410829"/>
            <a:ext cx="5472605" cy="246221"/>
          </a:xfrm>
        </p:spPr>
        <p:txBody>
          <a:bodyPr/>
          <a:lstStyle/>
          <a:p>
            <a:r>
              <a:rPr lang="en-GB" dirty="0"/>
              <a:t>Mapping a Function over a Function #2</a:t>
            </a:r>
          </a:p>
        </p:txBody>
      </p:sp>
      <p:sp>
        <p:nvSpPr>
          <p:cNvPr id="5" name="Content Placeholder 4">
            <a:extLst>
              <a:ext uri="{FF2B5EF4-FFF2-40B4-BE49-F238E27FC236}">
                <a16:creationId xmlns:a16="http://schemas.microsoft.com/office/drawing/2014/main" id="{E2E6D6D7-158D-4634-8950-ACB23B759B4F}"/>
              </a:ext>
            </a:extLst>
          </p:cNvPr>
          <p:cNvSpPr>
            <a:spLocks noGrp="1"/>
          </p:cNvSpPr>
          <p:nvPr>
            <p:ph sz="half" idx="16"/>
          </p:nvPr>
        </p:nvSpPr>
        <p:spPr/>
        <p:txBody>
          <a:bodyPr/>
          <a:lstStyle/>
          <a:p>
            <a:r>
              <a:rPr lang="en-GB" dirty="0"/>
              <a:t>In this case, both fmap, &lt;$&gt;, and the applicative map, &lt;*&gt;, are used </a:t>
            </a:r>
          </a:p>
          <a:p>
            <a:r>
              <a:rPr lang="en-GB" dirty="0"/>
              <a:t>The first statement turns [1,2,3] into [*1,*2,*3]</a:t>
            </a:r>
          </a:p>
          <a:p>
            <a:r>
              <a:rPr lang="en-GB" dirty="0"/>
              <a:t>The second statement applies [*1,*2,*3] to [1,2,3], leading to a list [1,2,3,2,4,6,3,6,9]</a:t>
            </a:r>
          </a:p>
          <a:p>
            <a:r>
              <a:rPr lang="en-GB" dirty="0"/>
              <a:t>The list is printed out by mapping show over the list, creating a list of strings, </a:t>
            </a:r>
            <a:r>
              <a:rPr lang="en-GB" dirty="0" err="1"/>
              <a:t>unlines</a:t>
            </a:r>
            <a:r>
              <a:rPr lang="en-GB" dirty="0"/>
              <a:t> to build a single string, and putStrLn to print it</a:t>
            </a:r>
          </a:p>
        </p:txBody>
      </p:sp>
      <p:pic>
        <p:nvPicPr>
          <p:cNvPr id="7" name="Content Placeholder 6">
            <a:extLst>
              <a:ext uri="{FF2B5EF4-FFF2-40B4-BE49-F238E27FC236}">
                <a16:creationId xmlns:a16="http://schemas.microsoft.com/office/drawing/2014/main" id="{B013F78E-4286-4264-8690-ABF18AD0FE01}"/>
              </a:ext>
            </a:extLst>
          </p:cNvPr>
          <p:cNvPicPr>
            <a:picLocks noGrp="1" noChangeAspect="1"/>
          </p:cNvPicPr>
          <p:nvPr>
            <p:ph sz="half" idx="17"/>
          </p:nvPr>
        </p:nvPicPr>
        <p:blipFill>
          <a:blip r:embed="rId2"/>
          <a:stretch>
            <a:fillRect/>
          </a:stretch>
        </p:blipFill>
        <p:spPr>
          <a:xfrm>
            <a:off x="4679156" y="1270815"/>
            <a:ext cx="3609975" cy="1495425"/>
          </a:xfrm>
          <a:prstGeom prst="rect">
            <a:avLst/>
          </a:prstGeom>
        </p:spPr>
      </p:pic>
    </p:spTree>
    <p:extLst>
      <p:ext uri="{BB962C8B-B14F-4D97-AF65-F5344CB8AC3E}">
        <p14:creationId xmlns:p14="http://schemas.microsoft.com/office/powerpoint/2010/main" val="3934466628"/>
      </p:ext>
    </p:extLst>
  </p:cSld>
  <p:clrMapOvr>
    <a:masterClrMapping/>
  </p:clrMapOvr>
  <p:transition>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CFA28A5-23CB-4D5F-AB34-BCEBFB62B63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90CAFDBA-FDCE-4733-96DD-440CF3DAFCB6}"/>
              </a:ext>
            </a:extLst>
          </p:cNvPr>
          <p:cNvSpPr>
            <a:spLocks noGrp="1"/>
          </p:cNvSpPr>
          <p:nvPr>
            <p:ph type="pic" sz="quarter" idx="11"/>
          </p:nvPr>
        </p:nvSpPr>
        <p:spPr/>
      </p:sp>
      <p:sp>
        <p:nvSpPr>
          <p:cNvPr id="4" name="Title 3">
            <a:extLst>
              <a:ext uri="{FF2B5EF4-FFF2-40B4-BE49-F238E27FC236}">
                <a16:creationId xmlns:a16="http://schemas.microsoft.com/office/drawing/2014/main" id="{739B88CB-3070-4638-A1F3-45188D3BCEE8}"/>
              </a:ext>
            </a:extLst>
          </p:cNvPr>
          <p:cNvSpPr>
            <a:spLocks noGrp="1"/>
          </p:cNvSpPr>
          <p:nvPr>
            <p:ph type="title"/>
          </p:nvPr>
        </p:nvSpPr>
        <p:spPr>
          <a:xfrm>
            <a:off x="467547" y="410829"/>
            <a:ext cx="5472605" cy="246221"/>
          </a:xfrm>
        </p:spPr>
        <p:txBody>
          <a:bodyPr/>
          <a:lstStyle/>
          <a:p>
            <a:r>
              <a:rPr lang="en-GB" dirty="0"/>
              <a:t>Mapping a Function over a Function #2</a:t>
            </a:r>
          </a:p>
        </p:txBody>
      </p:sp>
      <p:sp>
        <p:nvSpPr>
          <p:cNvPr id="5" name="Content Placeholder 4">
            <a:extLst>
              <a:ext uri="{FF2B5EF4-FFF2-40B4-BE49-F238E27FC236}">
                <a16:creationId xmlns:a16="http://schemas.microsoft.com/office/drawing/2014/main" id="{E2E6D6D7-158D-4634-8950-ACB23B759B4F}"/>
              </a:ext>
            </a:extLst>
          </p:cNvPr>
          <p:cNvSpPr>
            <a:spLocks noGrp="1"/>
          </p:cNvSpPr>
          <p:nvPr>
            <p:ph sz="half" idx="16"/>
          </p:nvPr>
        </p:nvSpPr>
        <p:spPr/>
        <p:txBody>
          <a:bodyPr/>
          <a:lstStyle/>
          <a:p>
            <a:r>
              <a:rPr lang="en-GB" dirty="0"/>
              <a:t>In the last line, the $ operator can be replaced by the . operator</a:t>
            </a:r>
          </a:p>
          <a:p>
            <a:r>
              <a:rPr lang="en-GB" dirty="0" err="1"/>
              <a:t>Unlines</a:t>
            </a:r>
            <a:r>
              <a:rPr lang="en-GB" dirty="0"/>
              <a:t> takes a [String] and returns a String, and putStrLn takes a String and returns a IO ( )</a:t>
            </a:r>
          </a:p>
          <a:p>
            <a:r>
              <a:rPr lang="en-GB" dirty="0"/>
              <a:t>Hence the operator . can be used for function composition</a:t>
            </a:r>
          </a:p>
        </p:txBody>
      </p:sp>
      <p:pic>
        <p:nvPicPr>
          <p:cNvPr id="9" name="Content Placeholder 8">
            <a:extLst>
              <a:ext uri="{FF2B5EF4-FFF2-40B4-BE49-F238E27FC236}">
                <a16:creationId xmlns:a16="http://schemas.microsoft.com/office/drawing/2014/main" id="{7B23F0F9-744C-4F41-A34D-F27DE9369C08}"/>
              </a:ext>
            </a:extLst>
          </p:cNvPr>
          <p:cNvPicPr>
            <a:picLocks noGrp="1" noChangeAspect="1"/>
          </p:cNvPicPr>
          <p:nvPr>
            <p:ph sz="half" idx="17"/>
          </p:nvPr>
        </p:nvPicPr>
        <p:blipFill rotWithShape="1">
          <a:blip r:embed="rId2"/>
          <a:srcRect t="2321"/>
          <a:stretch/>
        </p:blipFill>
        <p:spPr>
          <a:xfrm>
            <a:off x="4707731" y="1367882"/>
            <a:ext cx="3552825" cy="1470027"/>
          </a:xfrm>
          <a:prstGeom prst="rect">
            <a:avLst/>
          </a:prstGeom>
        </p:spPr>
      </p:pic>
    </p:spTree>
    <p:extLst>
      <p:ext uri="{BB962C8B-B14F-4D97-AF65-F5344CB8AC3E}">
        <p14:creationId xmlns:p14="http://schemas.microsoft.com/office/powerpoint/2010/main" val="2118148949"/>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545236A-6CAB-4C01-B60D-C6592D73D7D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6241E763-6ADC-4AB4-A079-A9A273FE72DD}"/>
              </a:ext>
            </a:extLst>
          </p:cNvPr>
          <p:cNvSpPr>
            <a:spLocks noGrp="1"/>
          </p:cNvSpPr>
          <p:nvPr>
            <p:ph type="pic" sz="quarter" idx="11"/>
          </p:nvPr>
        </p:nvSpPr>
        <p:spPr/>
      </p:sp>
      <p:sp>
        <p:nvSpPr>
          <p:cNvPr id="4" name="Title 3">
            <a:extLst>
              <a:ext uri="{FF2B5EF4-FFF2-40B4-BE49-F238E27FC236}">
                <a16:creationId xmlns:a16="http://schemas.microsoft.com/office/drawing/2014/main" id="{F5E70587-2F32-4128-A039-5687356AB231}"/>
              </a:ext>
            </a:extLst>
          </p:cNvPr>
          <p:cNvSpPr>
            <a:spLocks noGrp="1"/>
          </p:cNvSpPr>
          <p:nvPr>
            <p:ph type="title"/>
          </p:nvPr>
        </p:nvSpPr>
        <p:spPr>
          <a:xfrm>
            <a:off x="467547" y="410829"/>
            <a:ext cx="5472605" cy="246221"/>
          </a:xfrm>
        </p:spPr>
        <p:txBody>
          <a:bodyPr/>
          <a:lstStyle/>
          <a:p>
            <a:r>
              <a:rPr lang="en-GB" dirty="0" err="1"/>
              <a:t>JDoodle</a:t>
            </a:r>
            <a:endParaRPr lang="en-GB" dirty="0"/>
          </a:p>
        </p:txBody>
      </p:sp>
      <p:sp>
        <p:nvSpPr>
          <p:cNvPr id="5" name="Content Placeholder 4">
            <a:extLst>
              <a:ext uri="{FF2B5EF4-FFF2-40B4-BE49-F238E27FC236}">
                <a16:creationId xmlns:a16="http://schemas.microsoft.com/office/drawing/2014/main" id="{B7165052-C456-4CB3-8E5D-ED22B727DA0E}"/>
              </a:ext>
            </a:extLst>
          </p:cNvPr>
          <p:cNvSpPr>
            <a:spLocks noGrp="1"/>
          </p:cNvSpPr>
          <p:nvPr>
            <p:ph sz="half" idx="16"/>
          </p:nvPr>
        </p:nvSpPr>
        <p:spPr/>
        <p:txBody>
          <a:bodyPr/>
          <a:lstStyle/>
          <a:p>
            <a:r>
              <a:rPr lang="en-GB" dirty="0" err="1"/>
              <a:t>JDoodle</a:t>
            </a:r>
            <a:r>
              <a:rPr lang="en-GB" dirty="0"/>
              <a:t> also provides a Haskell compiler, but no REPL</a:t>
            </a:r>
          </a:p>
          <a:p>
            <a:r>
              <a:rPr lang="en-GB" dirty="0">
                <a:hlinkClick r:id="rId2"/>
              </a:rPr>
              <a:t>https://www.jdoodle.com/execute-haskell-online/</a:t>
            </a:r>
            <a:endParaRPr lang="en-GB" dirty="0"/>
          </a:p>
        </p:txBody>
      </p:sp>
      <p:pic>
        <p:nvPicPr>
          <p:cNvPr id="9" name="Content Placeholder 8">
            <a:extLst>
              <a:ext uri="{FF2B5EF4-FFF2-40B4-BE49-F238E27FC236}">
                <a16:creationId xmlns:a16="http://schemas.microsoft.com/office/drawing/2014/main" id="{4AA79A45-635B-4B05-BCF0-943949388877}"/>
              </a:ext>
            </a:extLst>
          </p:cNvPr>
          <p:cNvPicPr>
            <a:picLocks noGrp="1" noChangeAspect="1"/>
          </p:cNvPicPr>
          <p:nvPr>
            <p:ph sz="half" idx="17"/>
          </p:nvPr>
        </p:nvPicPr>
        <p:blipFill>
          <a:blip r:embed="rId3"/>
          <a:stretch>
            <a:fillRect/>
          </a:stretch>
        </p:blipFill>
        <p:spPr>
          <a:xfrm>
            <a:off x="4638907" y="1285590"/>
            <a:ext cx="3824288" cy="2075359"/>
          </a:xfrm>
          <a:prstGeom prst="rect">
            <a:avLst/>
          </a:prstGeom>
        </p:spPr>
      </p:pic>
    </p:spTree>
    <p:extLst>
      <p:ext uri="{BB962C8B-B14F-4D97-AF65-F5344CB8AC3E}">
        <p14:creationId xmlns:p14="http://schemas.microsoft.com/office/powerpoint/2010/main" val="1597979790"/>
      </p:ext>
    </p:extLst>
  </p:cSld>
  <p:clrMapOvr>
    <a:masterClrMapping/>
  </p:clrMapOvr>
  <p:transition>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0A33392-754B-456F-8AF0-C4B72E06ADC1}"/>
              </a:ext>
            </a:extLst>
          </p:cNvPr>
          <p:cNvSpPr>
            <a:spLocks noGrp="1"/>
          </p:cNvSpPr>
          <p:nvPr>
            <p:ph type="pic" sz="quarter" idx="10"/>
          </p:nvPr>
        </p:nvSpPr>
        <p:spPr/>
      </p:sp>
      <p:sp>
        <p:nvSpPr>
          <p:cNvPr id="11" name="Picture Placeholder 10">
            <a:extLst>
              <a:ext uri="{FF2B5EF4-FFF2-40B4-BE49-F238E27FC236}">
                <a16:creationId xmlns:a16="http://schemas.microsoft.com/office/drawing/2014/main" id="{A5EDA246-CD6F-4EB5-BCAB-78A218EE1783}"/>
              </a:ext>
            </a:extLst>
          </p:cNvPr>
          <p:cNvSpPr>
            <a:spLocks noGrp="1"/>
          </p:cNvSpPr>
          <p:nvPr>
            <p:ph type="pic" sz="quarter" idx="11"/>
          </p:nvPr>
        </p:nvSpPr>
        <p:spPr/>
      </p:sp>
      <p:sp>
        <p:nvSpPr>
          <p:cNvPr id="5" name="Content Placeholder 4">
            <a:extLst>
              <a:ext uri="{FF2B5EF4-FFF2-40B4-BE49-F238E27FC236}">
                <a16:creationId xmlns:a16="http://schemas.microsoft.com/office/drawing/2014/main" id="{B3D7818F-C966-4789-95DD-D1F417974A4C}"/>
              </a:ext>
            </a:extLst>
          </p:cNvPr>
          <p:cNvSpPr>
            <a:spLocks noGrp="1"/>
          </p:cNvSpPr>
          <p:nvPr>
            <p:ph idx="1"/>
          </p:nvPr>
        </p:nvSpPr>
        <p:spPr/>
        <p:txBody>
          <a:bodyPr/>
          <a:lstStyle/>
          <a:p>
            <a:r>
              <a:rPr lang="en-GB" dirty="0"/>
              <a:t>There are many map variants, because each one does something distinctly different</a:t>
            </a:r>
          </a:p>
        </p:txBody>
      </p:sp>
      <p:sp>
        <p:nvSpPr>
          <p:cNvPr id="4" name="Title 3">
            <a:extLst>
              <a:ext uri="{FF2B5EF4-FFF2-40B4-BE49-F238E27FC236}">
                <a16:creationId xmlns:a16="http://schemas.microsoft.com/office/drawing/2014/main" id="{E62F33E8-B820-4742-AD00-EBB0CD79DBE9}"/>
              </a:ext>
            </a:extLst>
          </p:cNvPr>
          <p:cNvSpPr>
            <a:spLocks noGrp="1"/>
          </p:cNvSpPr>
          <p:nvPr>
            <p:ph type="title"/>
          </p:nvPr>
        </p:nvSpPr>
        <p:spPr/>
        <p:txBody>
          <a:bodyPr/>
          <a:lstStyle/>
          <a:p>
            <a:r>
              <a:rPr lang="en-GB" dirty="0"/>
              <a:t>Map variants #1</a:t>
            </a:r>
          </a:p>
        </p:txBody>
      </p:sp>
      <p:graphicFrame>
        <p:nvGraphicFramePr>
          <p:cNvPr id="12" name="Table 7">
            <a:extLst>
              <a:ext uri="{FF2B5EF4-FFF2-40B4-BE49-F238E27FC236}">
                <a16:creationId xmlns:a16="http://schemas.microsoft.com/office/drawing/2014/main" id="{70EBF45D-7D79-40DC-8F3E-510120B975B2}"/>
              </a:ext>
            </a:extLst>
          </p:cNvPr>
          <p:cNvGraphicFramePr>
            <a:graphicFrameLocks/>
          </p:cNvGraphicFramePr>
          <p:nvPr>
            <p:extLst>
              <p:ext uri="{D42A27DB-BD31-4B8C-83A1-F6EECF244321}">
                <p14:modId xmlns:p14="http://schemas.microsoft.com/office/powerpoint/2010/main" val="1844530442"/>
              </p:ext>
            </p:extLst>
          </p:nvPr>
        </p:nvGraphicFramePr>
        <p:xfrm>
          <a:off x="724445" y="1983747"/>
          <a:ext cx="7694342" cy="2509520"/>
        </p:xfrm>
        <a:graphic>
          <a:graphicData uri="http://schemas.openxmlformats.org/drawingml/2006/table">
            <a:tbl>
              <a:tblPr firstRow="1" bandRow="1">
                <a:tableStyleId>{F5AB1C69-6EDB-4FF4-983F-18BD219EF322}</a:tableStyleId>
              </a:tblPr>
              <a:tblGrid>
                <a:gridCol w="1115123">
                  <a:extLst>
                    <a:ext uri="{9D8B030D-6E8A-4147-A177-3AD203B41FA5}">
                      <a16:colId xmlns:a16="http://schemas.microsoft.com/office/drawing/2014/main" val="2299346763"/>
                    </a:ext>
                  </a:extLst>
                </a:gridCol>
                <a:gridCol w="2430966">
                  <a:extLst>
                    <a:ext uri="{9D8B030D-6E8A-4147-A177-3AD203B41FA5}">
                      <a16:colId xmlns:a16="http://schemas.microsoft.com/office/drawing/2014/main" val="212004430"/>
                    </a:ext>
                  </a:extLst>
                </a:gridCol>
                <a:gridCol w="4148253">
                  <a:extLst>
                    <a:ext uri="{9D8B030D-6E8A-4147-A177-3AD203B41FA5}">
                      <a16:colId xmlns:a16="http://schemas.microsoft.com/office/drawing/2014/main" val="3505332343"/>
                    </a:ext>
                  </a:extLst>
                </a:gridCol>
              </a:tblGrid>
              <a:tr h="370840">
                <a:tc>
                  <a:txBody>
                    <a:bodyPr/>
                    <a:lstStyle/>
                    <a:p>
                      <a:r>
                        <a:rPr lang="en-GB" sz="1400" dirty="0"/>
                        <a:t>Map type</a:t>
                      </a:r>
                    </a:p>
                  </a:txBody>
                  <a:tcPr/>
                </a:tc>
                <a:tc>
                  <a:txBody>
                    <a:bodyPr/>
                    <a:lstStyle/>
                    <a:p>
                      <a:r>
                        <a:rPr lang="en-GB" sz="1400" dirty="0"/>
                        <a:t>Signature</a:t>
                      </a:r>
                    </a:p>
                  </a:txBody>
                  <a:tcPr/>
                </a:tc>
                <a:tc>
                  <a:txBody>
                    <a:bodyPr/>
                    <a:lstStyle/>
                    <a:p>
                      <a:r>
                        <a:rPr lang="en-GB" sz="1400" dirty="0"/>
                        <a:t>Description</a:t>
                      </a:r>
                    </a:p>
                  </a:txBody>
                  <a:tcPr/>
                </a:tc>
                <a:extLst>
                  <a:ext uri="{0D108BD9-81ED-4DB2-BD59-A6C34878D82A}">
                    <a16:rowId xmlns:a16="http://schemas.microsoft.com/office/drawing/2014/main" val="248533955"/>
                  </a:ext>
                </a:extLst>
              </a:tr>
              <a:tr h="370840">
                <a:tc>
                  <a:txBody>
                    <a:bodyPr/>
                    <a:lstStyle/>
                    <a:p>
                      <a:r>
                        <a:rPr lang="en-GB" sz="1400" dirty="0"/>
                        <a:t>map</a:t>
                      </a:r>
                    </a:p>
                  </a:txBody>
                  <a:tcPr/>
                </a:tc>
                <a:tc>
                  <a:txBody>
                    <a:bodyPr/>
                    <a:lstStyle/>
                    <a:p>
                      <a:r>
                        <a:rPr lang="en-GB" sz="1400" dirty="0"/>
                        <a:t>(a -&gt; b) -&gt; [a] -&gt; [b]</a:t>
                      </a:r>
                    </a:p>
                  </a:txBody>
                  <a:tcPr/>
                </a:tc>
                <a:tc>
                  <a:txBody>
                    <a:bodyPr/>
                    <a:lstStyle/>
                    <a:p>
                      <a:r>
                        <a:rPr lang="en-GB" sz="1400" dirty="0"/>
                        <a:t>Apply function (a -&gt; b) to [a] to produce [b]</a:t>
                      </a:r>
                    </a:p>
                  </a:txBody>
                  <a:tcPr/>
                </a:tc>
                <a:extLst>
                  <a:ext uri="{0D108BD9-81ED-4DB2-BD59-A6C34878D82A}">
                    <a16:rowId xmlns:a16="http://schemas.microsoft.com/office/drawing/2014/main" val="3167745577"/>
                  </a:ext>
                </a:extLst>
              </a:tr>
              <a:tr h="370840">
                <a:tc>
                  <a:txBody>
                    <a:bodyPr/>
                    <a:lstStyle/>
                    <a:p>
                      <a:r>
                        <a:rPr lang="en-GB" sz="1400" dirty="0"/>
                        <a:t>fmap</a:t>
                      </a:r>
                    </a:p>
                  </a:txBody>
                  <a:tcPr/>
                </a:tc>
                <a:tc>
                  <a:txBody>
                    <a:bodyPr/>
                    <a:lstStyle/>
                    <a:p>
                      <a:r>
                        <a:rPr lang="en-GB" sz="1400" dirty="0"/>
                        <a:t>(a -&gt; b) -&gt; f a -&gt; f b</a:t>
                      </a:r>
                    </a:p>
                  </a:txBody>
                  <a:tcPr/>
                </a:tc>
                <a:tc>
                  <a:txBody>
                    <a:bodyPr/>
                    <a:lstStyle/>
                    <a:p>
                      <a:r>
                        <a:rPr lang="en-GB" sz="1400" dirty="0"/>
                        <a:t>Apply function (a -&gt; b) to functor a to produce functor b</a:t>
                      </a:r>
                    </a:p>
                  </a:txBody>
                  <a:tcPr/>
                </a:tc>
                <a:extLst>
                  <a:ext uri="{0D108BD9-81ED-4DB2-BD59-A6C34878D82A}">
                    <a16:rowId xmlns:a16="http://schemas.microsoft.com/office/drawing/2014/main" val="4242210021"/>
                  </a:ext>
                </a:extLst>
              </a:tr>
              <a:tr h="370840">
                <a:tc>
                  <a:txBody>
                    <a:bodyPr/>
                    <a:lstStyle/>
                    <a:p>
                      <a:r>
                        <a:rPr lang="en-GB" sz="1400" dirty="0" err="1"/>
                        <a:t>mapM</a:t>
                      </a:r>
                      <a:endParaRPr lang="en-GB" sz="1400" dirty="0"/>
                    </a:p>
                  </a:txBody>
                  <a:tcPr/>
                </a:tc>
                <a:tc>
                  <a:txBody>
                    <a:bodyPr/>
                    <a:lstStyle/>
                    <a:p>
                      <a:r>
                        <a:rPr lang="en-GB" sz="1400" dirty="0"/>
                        <a:t>(a -&gt; m b) -&gt; t a -&gt; m (t b)</a:t>
                      </a:r>
                    </a:p>
                  </a:txBody>
                  <a:tcPr/>
                </a:tc>
                <a:tc>
                  <a:txBody>
                    <a:bodyPr/>
                    <a:lstStyle/>
                    <a:p>
                      <a:r>
                        <a:rPr lang="en-GB" sz="1400" dirty="0"/>
                        <a:t>Apply function (type -&gt; monad) to transversable a to produce monad of transversable b</a:t>
                      </a:r>
                    </a:p>
                  </a:txBody>
                  <a:tcPr/>
                </a:tc>
                <a:extLst>
                  <a:ext uri="{0D108BD9-81ED-4DB2-BD59-A6C34878D82A}">
                    <a16:rowId xmlns:a16="http://schemas.microsoft.com/office/drawing/2014/main" val="4112756621"/>
                  </a:ext>
                </a:extLst>
              </a:tr>
              <a:tr h="370840">
                <a:tc>
                  <a:txBody>
                    <a:bodyPr/>
                    <a:lstStyle/>
                    <a:p>
                      <a:r>
                        <a:rPr lang="en-GB" sz="1400" dirty="0" err="1"/>
                        <a:t>mapM</a:t>
                      </a:r>
                      <a:r>
                        <a:rPr lang="en-GB" sz="1400" dirty="0"/>
                        <a:t>_</a:t>
                      </a:r>
                    </a:p>
                  </a:txBody>
                  <a:tcPr/>
                </a:tc>
                <a:tc>
                  <a:txBody>
                    <a:bodyPr/>
                    <a:lstStyle/>
                    <a:p>
                      <a:r>
                        <a:rPr lang="fr-FR" sz="1400" dirty="0"/>
                        <a:t>(a -&gt; m b) -&gt; t a -&gt; m ( )</a:t>
                      </a:r>
                    </a:p>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Apply function (type -&gt; monad) to transversable a to produce an effect, and empty outcome. Used to do effects, not a calculation</a:t>
                      </a:r>
                    </a:p>
                  </a:txBody>
                  <a:tcPr/>
                </a:tc>
                <a:extLst>
                  <a:ext uri="{0D108BD9-81ED-4DB2-BD59-A6C34878D82A}">
                    <a16:rowId xmlns:a16="http://schemas.microsoft.com/office/drawing/2014/main" val="950809317"/>
                  </a:ext>
                </a:extLst>
              </a:tr>
            </a:tbl>
          </a:graphicData>
        </a:graphic>
      </p:graphicFrame>
    </p:spTree>
    <p:extLst>
      <p:ext uri="{BB962C8B-B14F-4D97-AF65-F5344CB8AC3E}">
        <p14:creationId xmlns:p14="http://schemas.microsoft.com/office/powerpoint/2010/main" val="4283566114"/>
      </p:ext>
    </p:extLst>
  </p:cSld>
  <p:clrMapOvr>
    <a:masterClrMapping/>
  </p:clrMapOvr>
  <p:transition>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75E138C-C5F7-4D18-9709-C69FAAE0D24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BEE0A864-36CB-4263-8B6C-83DC8B45CE13}"/>
              </a:ext>
            </a:extLst>
          </p:cNvPr>
          <p:cNvSpPr>
            <a:spLocks noGrp="1"/>
          </p:cNvSpPr>
          <p:nvPr>
            <p:ph type="pic" sz="quarter" idx="11"/>
          </p:nvPr>
        </p:nvSpPr>
        <p:spPr/>
      </p:sp>
      <p:sp>
        <p:nvSpPr>
          <p:cNvPr id="4" name="Title 3">
            <a:extLst>
              <a:ext uri="{FF2B5EF4-FFF2-40B4-BE49-F238E27FC236}">
                <a16:creationId xmlns:a16="http://schemas.microsoft.com/office/drawing/2014/main" id="{E62F33E8-B820-4742-AD00-EBB0CD79DBE9}"/>
              </a:ext>
            </a:extLst>
          </p:cNvPr>
          <p:cNvSpPr>
            <a:spLocks noGrp="1"/>
          </p:cNvSpPr>
          <p:nvPr>
            <p:ph type="title"/>
          </p:nvPr>
        </p:nvSpPr>
        <p:spPr>
          <a:xfrm>
            <a:off x="467547" y="410829"/>
            <a:ext cx="5472605" cy="246221"/>
          </a:xfrm>
        </p:spPr>
        <p:txBody>
          <a:bodyPr/>
          <a:lstStyle/>
          <a:p>
            <a:r>
              <a:rPr lang="en-GB" dirty="0"/>
              <a:t>Map variants #2</a:t>
            </a:r>
          </a:p>
        </p:txBody>
      </p:sp>
      <p:sp>
        <p:nvSpPr>
          <p:cNvPr id="5" name="Content Placeholder 4">
            <a:extLst>
              <a:ext uri="{FF2B5EF4-FFF2-40B4-BE49-F238E27FC236}">
                <a16:creationId xmlns:a16="http://schemas.microsoft.com/office/drawing/2014/main" id="{B3D7818F-C966-4789-95DD-D1F417974A4C}"/>
              </a:ext>
            </a:extLst>
          </p:cNvPr>
          <p:cNvSpPr>
            <a:spLocks noGrp="1"/>
          </p:cNvSpPr>
          <p:nvPr>
            <p:ph sz="half" idx="16"/>
          </p:nvPr>
        </p:nvSpPr>
        <p:spPr/>
        <p:txBody>
          <a:bodyPr/>
          <a:lstStyle/>
          <a:p>
            <a:r>
              <a:rPr lang="en-GB" dirty="0"/>
              <a:t>In this example, the function </a:t>
            </a:r>
            <a:r>
              <a:rPr lang="en-GB" dirty="0" err="1"/>
              <a:t>print_fib</a:t>
            </a:r>
            <a:r>
              <a:rPr lang="en-GB" dirty="0"/>
              <a:t> is mapped over the range [1..n]</a:t>
            </a:r>
          </a:p>
          <a:p>
            <a:r>
              <a:rPr lang="en-GB" dirty="0"/>
              <a:t>Because the function is of type value -&gt; monad, here the IO monad, we have to use </a:t>
            </a:r>
            <a:r>
              <a:rPr lang="en-GB" dirty="0" err="1"/>
              <a:t>mapM</a:t>
            </a:r>
            <a:endParaRPr lang="en-GB" dirty="0"/>
          </a:p>
          <a:p>
            <a:r>
              <a:rPr lang="en-GB" dirty="0"/>
              <a:t>The function </a:t>
            </a:r>
            <a:r>
              <a:rPr lang="en-GB" dirty="0" err="1"/>
              <a:t>mapM</a:t>
            </a:r>
            <a:r>
              <a:rPr lang="en-GB" dirty="0"/>
              <a:t>_ was selected since the print effect was the objective </a:t>
            </a:r>
          </a:p>
        </p:txBody>
      </p:sp>
      <p:pic>
        <p:nvPicPr>
          <p:cNvPr id="8" name="Content Placeholder 7">
            <a:extLst>
              <a:ext uri="{FF2B5EF4-FFF2-40B4-BE49-F238E27FC236}">
                <a16:creationId xmlns:a16="http://schemas.microsoft.com/office/drawing/2014/main" id="{36BDFA0C-321F-4B5A-BBC2-10536A5B2905}"/>
              </a:ext>
            </a:extLst>
          </p:cNvPr>
          <p:cNvPicPr>
            <a:picLocks noGrp="1" noChangeAspect="1"/>
          </p:cNvPicPr>
          <p:nvPr>
            <p:ph sz="half" idx="17"/>
          </p:nvPr>
        </p:nvPicPr>
        <p:blipFill>
          <a:blip r:embed="rId2"/>
          <a:stretch>
            <a:fillRect/>
          </a:stretch>
        </p:blipFill>
        <p:spPr>
          <a:xfrm>
            <a:off x="4571999" y="1345528"/>
            <a:ext cx="4210153" cy="2943568"/>
          </a:xfrm>
        </p:spPr>
      </p:pic>
    </p:spTree>
    <p:extLst>
      <p:ext uri="{BB962C8B-B14F-4D97-AF65-F5344CB8AC3E}">
        <p14:creationId xmlns:p14="http://schemas.microsoft.com/office/powerpoint/2010/main" val="2453096648"/>
      </p:ext>
    </p:extLst>
  </p:cSld>
  <p:clrMapOvr>
    <a:masterClrMapping/>
  </p:clrMapOvr>
  <p:transition>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18B3212-FA31-4B02-9ECC-01441FAFFD9F}"/>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DF550FE9-BF09-41D5-B480-D61FC68B1A01}"/>
              </a:ext>
            </a:extLst>
          </p:cNvPr>
          <p:cNvSpPr>
            <a:spLocks noGrp="1"/>
          </p:cNvSpPr>
          <p:nvPr>
            <p:ph type="pic" sz="quarter" idx="11"/>
          </p:nvPr>
        </p:nvSpPr>
        <p:spPr/>
      </p:sp>
      <p:sp>
        <p:nvSpPr>
          <p:cNvPr id="3" name="Title 2">
            <a:extLst>
              <a:ext uri="{FF2B5EF4-FFF2-40B4-BE49-F238E27FC236}">
                <a16:creationId xmlns:a16="http://schemas.microsoft.com/office/drawing/2014/main" id="{A0A65733-F58C-4187-A6A1-96549BE03EC0}"/>
              </a:ext>
            </a:extLst>
          </p:cNvPr>
          <p:cNvSpPr>
            <a:spLocks noGrp="1"/>
          </p:cNvSpPr>
          <p:nvPr>
            <p:ph type="title"/>
          </p:nvPr>
        </p:nvSpPr>
        <p:spPr>
          <a:xfrm>
            <a:off x="467547" y="410829"/>
            <a:ext cx="3517155" cy="246221"/>
          </a:xfrm>
        </p:spPr>
        <p:txBody>
          <a:bodyPr/>
          <a:lstStyle/>
          <a:p>
            <a:r>
              <a:rPr lang="en-GB" dirty="0"/>
              <a:t>Applicative Functors #1</a:t>
            </a:r>
          </a:p>
        </p:txBody>
      </p:sp>
      <p:sp>
        <p:nvSpPr>
          <p:cNvPr id="6" name="Content Placeholder 5">
            <a:extLst>
              <a:ext uri="{FF2B5EF4-FFF2-40B4-BE49-F238E27FC236}">
                <a16:creationId xmlns:a16="http://schemas.microsoft.com/office/drawing/2014/main" id="{2B7EAC07-BABB-4CFE-9899-DA26FC790617}"/>
              </a:ext>
            </a:extLst>
          </p:cNvPr>
          <p:cNvSpPr>
            <a:spLocks noGrp="1"/>
          </p:cNvSpPr>
          <p:nvPr>
            <p:ph sz="half" idx="16"/>
          </p:nvPr>
        </p:nvSpPr>
        <p:spPr/>
        <p:txBody>
          <a:bodyPr/>
          <a:lstStyle/>
          <a:p>
            <a:r>
              <a:rPr lang="en-GB" dirty="0"/>
              <a:t>An applicative functor takes ‘map’ one stage further</a:t>
            </a:r>
          </a:p>
          <a:p>
            <a:r>
              <a:rPr lang="en-GB" dirty="0"/>
              <a:t>Function map applies a function to a list, a list being a functor because we can map over it</a:t>
            </a:r>
          </a:p>
          <a:p>
            <a:r>
              <a:rPr lang="en-GB" dirty="0"/>
              <a:t>Function fmap applies a function to any functor, not just list</a:t>
            </a:r>
          </a:p>
          <a:p>
            <a:r>
              <a:rPr lang="en-GB" dirty="0"/>
              <a:t>Applicative functors take two functors, extracts the function from the first and applies to the second, operator &lt;*&gt;</a:t>
            </a:r>
          </a:p>
          <a:p>
            <a:r>
              <a:rPr lang="en-GB" dirty="0"/>
              <a:t>In this example, f is a applicative functor and </a:t>
            </a:r>
            <a:r>
              <a:rPr lang="en-GB" dirty="0" err="1"/>
              <a:t>lst</a:t>
            </a:r>
            <a:r>
              <a:rPr lang="en-GB" dirty="0"/>
              <a:t> is a regular functor</a:t>
            </a:r>
          </a:p>
        </p:txBody>
      </p:sp>
      <p:pic>
        <p:nvPicPr>
          <p:cNvPr id="2" name="Content Placeholder 1">
            <a:extLst>
              <a:ext uri="{FF2B5EF4-FFF2-40B4-BE49-F238E27FC236}">
                <a16:creationId xmlns:a16="http://schemas.microsoft.com/office/drawing/2014/main" id="{C19E8F3A-BF5B-4CB9-9BFA-517FCA9CA32E}"/>
              </a:ext>
            </a:extLst>
          </p:cNvPr>
          <p:cNvPicPr>
            <a:picLocks noGrp="1" noChangeAspect="1"/>
          </p:cNvPicPr>
          <p:nvPr>
            <p:ph sz="half" idx="17"/>
          </p:nvPr>
        </p:nvPicPr>
        <p:blipFill>
          <a:blip r:embed="rId2"/>
          <a:stretch>
            <a:fillRect/>
          </a:stretch>
        </p:blipFill>
        <p:spPr>
          <a:xfrm>
            <a:off x="4822031" y="1350963"/>
            <a:ext cx="3324225" cy="1990725"/>
          </a:xfrm>
          <a:prstGeom prst="rect">
            <a:avLst/>
          </a:prstGeom>
        </p:spPr>
      </p:pic>
      <p:sp>
        <p:nvSpPr>
          <p:cNvPr id="7" name="Rectangle 6">
            <a:extLst>
              <a:ext uri="{FF2B5EF4-FFF2-40B4-BE49-F238E27FC236}">
                <a16:creationId xmlns:a16="http://schemas.microsoft.com/office/drawing/2014/main" id="{DB63E246-9EE1-4DA4-BD25-43AB6C07E496}"/>
              </a:ext>
            </a:extLst>
          </p:cNvPr>
          <p:cNvSpPr/>
          <p:nvPr/>
        </p:nvSpPr>
        <p:spPr>
          <a:xfrm>
            <a:off x="4822031" y="268937"/>
            <a:ext cx="4129668" cy="830997"/>
          </a:xfrm>
          <a:prstGeom prst="rect">
            <a:avLst/>
          </a:prstGeom>
        </p:spPr>
        <p:txBody>
          <a:bodyPr wrap="square">
            <a:spAutoFit/>
          </a:bodyPr>
          <a:lstStyle/>
          <a:p>
            <a:r>
              <a:rPr lang="en-GB" sz="1400" dirty="0">
                <a:hlinkClick r:id="rId3"/>
              </a:rPr>
              <a:t>https://www.tutorialspoint.com/haskell/haskell_functor.htm</a:t>
            </a:r>
            <a:endParaRPr lang="en-GB" sz="1400" dirty="0"/>
          </a:p>
          <a:p>
            <a:endParaRPr lang="en-GB" sz="2000" dirty="0"/>
          </a:p>
        </p:txBody>
      </p:sp>
    </p:spTree>
    <p:extLst>
      <p:ext uri="{BB962C8B-B14F-4D97-AF65-F5344CB8AC3E}">
        <p14:creationId xmlns:p14="http://schemas.microsoft.com/office/powerpoint/2010/main" val="3606854838"/>
      </p:ext>
    </p:extLst>
  </p:cSld>
  <p:clrMapOvr>
    <a:masterClrMapping/>
  </p:clrMapOvr>
  <p:transition>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74E90B5-D3A7-40EE-9FC4-FCB649CE7EF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B764AA7-0F9A-40F7-8D76-29096201C495}"/>
              </a:ext>
            </a:extLst>
          </p:cNvPr>
          <p:cNvSpPr>
            <a:spLocks noGrp="1"/>
          </p:cNvSpPr>
          <p:nvPr>
            <p:ph type="pic" sz="quarter" idx="11"/>
          </p:nvPr>
        </p:nvSpPr>
        <p:spPr/>
      </p:sp>
      <p:sp>
        <p:nvSpPr>
          <p:cNvPr id="4" name="Title 3">
            <a:extLst>
              <a:ext uri="{FF2B5EF4-FFF2-40B4-BE49-F238E27FC236}">
                <a16:creationId xmlns:a16="http://schemas.microsoft.com/office/drawing/2014/main" id="{95236785-126A-40B8-B86B-57CB5A267DDB}"/>
              </a:ext>
            </a:extLst>
          </p:cNvPr>
          <p:cNvSpPr>
            <a:spLocks noGrp="1"/>
          </p:cNvSpPr>
          <p:nvPr>
            <p:ph type="title"/>
          </p:nvPr>
        </p:nvSpPr>
        <p:spPr>
          <a:xfrm>
            <a:off x="467547" y="410829"/>
            <a:ext cx="3472551" cy="246221"/>
          </a:xfrm>
        </p:spPr>
        <p:txBody>
          <a:bodyPr/>
          <a:lstStyle/>
          <a:p>
            <a:r>
              <a:rPr lang="en-GB" dirty="0"/>
              <a:t>Applicative Functors #2</a:t>
            </a:r>
          </a:p>
        </p:txBody>
      </p:sp>
      <p:sp>
        <p:nvSpPr>
          <p:cNvPr id="5" name="Content Placeholder 4">
            <a:extLst>
              <a:ext uri="{FF2B5EF4-FFF2-40B4-BE49-F238E27FC236}">
                <a16:creationId xmlns:a16="http://schemas.microsoft.com/office/drawing/2014/main" id="{6DD59053-D37B-42A7-8610-C131F17D2D9D}"/>
              </a:ext>
            </a:extLst>
          </p:cNvPr>
          <p:cNvSpPr>
            <a:spLocks noGrp="1"/>
          </p:cNvSpPr>
          <p:nvPr>
            <p:ph sz="half" idx="16"/>
          </p:nvPr>
        </p:nvSpPr>
        <p:spPr/>
        <p:txBody>
          <a:bodyPr/>
          <a:lstStyle/>
          <a:p>
            <a:r>
              <a:rPr lang="en-GB" dirty="0"/>
              <a:t>The functions map, fmap and applicative map are basically equivalent</a:t>
            </a:r>
          </a:p>
          <a:p>
            <a:r>
              <a:rPr lang="en-GB" dirty="0"/>
              <a:t>Expressions are read left-to-right</a:t>
            </a:r>
          </a:p>
          <a:p>
            <a:r>
              <a:rPr lang="en-GB" dirty="0"/>
              <a:t>If the function is contained within a functor (</a:t>
            </a:r>
            <a:r>
              <a:rPr lang="en-GB" dirty="0" err="1"/>
              <a:t>lhs</a:t>
            </a:r>
            <a:r>
              <a:rPr lang="en-GB" dirty="0"/>
              <a:t>) then used an applicative functor (&lt;*&gt;), otherwise use fmap or map</a:t>
            </a:r>
          </a:p>
          <a:p>
            <a:r>
              <a:rPr lang="en-GB" dirty="0"/>
              <a:t>Map (`map`) can be used when the target functor is a list, otherwise use fmap (&lt;$&gt;)</a:t>
            </a:r>
          </a:p>
        </p:txBody>
      </p:sp>
      <p:sp>
        <p:nvSpPr>
          <p:cNvPr id="6" name="Content Placeholder 5">
            <a:extLst>
              <a:ext uri="{FF2B5EF4-FFF2-40B4-BE49-F238E27FC236}">
                <a16:creationId xmlns:a16="http://schemas.microsoft.com/office/drawing/2014/main" id="{FE50AA7B-E7B1-4E81-8E60-282DE506A73A}"/>
              </a:ext>
            </a:extLst>
          </p:cNvPr>
          <p:cNvSpPr>
            <a:spLocks noGrp="1"/>
          </p:cNvSpPr>
          <p:nvPr>
            <p:ph sz="half" idx="17"/>
          </p:nvPr>
        </p:nvSpPr>
        <p:spPr/>
        <p:txBody>
          <a:bodyPr/>
          <a:lstStyle/>
          <a:p>
            <a:r>
              <a:rPr lang="en-GB" dirty="0"/>
              <a:t>(++) &lt;$&gt; Just “</a:t>
            </a:r>
            <a:r>
              <a:rPr lang="en-GB" dirty="0" err="1"/>
              <a:t>Johntra</a:t>
            </a:r>
            <a:r>
              <a:rPr lang="en-GB" dirty="0"/>
              <a:t>” &lt;*&gt; Just “volta”</a:t>
            </a:r>
          </a:p>
          <a:p>
            <a:r>
              <a:rPr lang="en-GB" dirty="0"/>
              <a:t>(++) is a plain function, whereas Just is not a list. Hence use fmap. This creates a new applicative functor</a:t>
            </a:r>
          </a:p>
          <a:p>
            <a:r>
              <a:rPr lang="en-GB" dirty="0"/>
              <a:t>The next mapping operation has the applicative functor on the </a:t>
            </a:r>
            <a:r>
              <a:rPr lang="en-GB" dirty="0" err="1"/>
              <a:t>lhs</a:t>
            </a:r>
            <a:r>
              <a:rPr lang="en-GB" dirty="0"/>
              <a:t>, and a functor on the right, hence use the applicative functor operator</a:t>
            </a:r>
          </a:p>
        </p:txBody>
      </p:sp>
    </p:spTree>
    <p:extLst>
      <p:ext uri="{BB962C8B-B14F-4D97-AF65-F5344CB8AC3E}">
        <p14:creationId xmlns:p14="http://schemas.microsoft.com/office/powerpoint/2010/main" val="2913309685"/>
      </p:ext>
    </p:extLst>
  </p:cSld>
  <p:clrMapOvr>
    <a:masterClrMapping/>
  </p:clrMapOvr>
  <p:transition>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DBE4F2E-DBD3-4BC6-8016-DDD8529D420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F9FFF5B-CE35-4DDD-816E-7F246CE3BB55}"/>
              </a:ext>
            </a:extLst>
          </p:cNvPr>
          <p:cNvSpPr>
            <a:spLocks noGrp="1"/>
          </p:cNvSpPr>
          <p:nvPr>
            <p:ph type="pic" sz="quarter" idx="11"/>
          </p:nvPr>
        </p:nvSpPr>
        <p:spPr/>
      </p:sp>
      <p:sp>
        <p:nvSpPr>
          <p:cNvPr id="4" name="Title 3">
            <a:extLst>
              <a:ext uri="{FF2B5EF4-FFF2-40B4-BE49-F238E27FC236}">
                <a16:creationId xmlns:a16="http://schemas.microsoft.com/office/drawing/2014/main" id="{6DC4950A-C36C-437A-939B-202C5BBC7525}"/>
              </a:ext>
            </a:extLst>
          </p:cNvPr>
          <p:cNvSpPr>
            <a:spLocks noGrp="1"/>
          </p:cNvSpPr>
          <p:nvPr>
            <p:ph type="title"/>
          </p:nvPr>
        </p:nvSpPr>
        <p:spPr>
          <a:xfrm>
            <a:off x="467547" y="410829"/>
            <a:ext cx="5472605" cy="246221"/>
          </a:xfrm>
        </p:spPr>
        <p:txBody>
          <a:bodyPr/>
          <a:lstStyle/>
          <a:p>
            <a:r>
              <a:rPr lang="en-GB" dirty="0"/>
              <a:t>Applicative Functors #3</a:t>
            </a:r>
          </a:p>
        </p:txBody>
      </p:sp>
      <p:sp>
        <p:nvSpPr>
          <p:cNvPr id="5" name="Content Placeholder 4">
            <a:extLst>
              <a:ext uri="{FF2B5EF4-FFF2-40B4-BE49-F238E27FC236}">
                <a16:creationId xmlns:a16="http://schemas.microsoft.com/office/drawing/2014/main" id="{FBE17D38-A8D0-4257-9C4B-D23CAC78C67D}"/>
              </a:ext>
            </a:extLst>
          </p:cNvPr>
          <p:cNvSpPr>
            <a:spLocks noGrp="1"/>
          </p:cNvSpPr>
          <p:nvPr>
            <p:ph sz="half" idx="16"/>
          </p:nvPr>
        </p:nvSpPr>
        <p:spPr/>
        <p:txBody>
          <a:bodyPr/>
          <a:lstStyle/>
          <a:p>
            <a:r>
              <a:rPr lang="en-GB" dirty="0"/>
              <a:t>The function &lt;*&gt; is left associative, so A &lt;*&gt; B &lt;*&gt; C is the same as (A &lt;*&gt; B) &lt;*&gt; C</a:t>
            </a:r>
          </a:p>
          <a:p>
            <a:r>
              <a:rPr lang="en-GB" dirty="0"/>
              <a:t>The function ‘pure’ is like return in that it builds a functor, or a monad from a monad and is  more general</a:t>
            </a:r>
          </a:p>
          <a:p>
            <a:r>
              <a:rPr lang="en-GB" dirty="0"/>
              <a:t>The function ‘pure’ applied to *2 puts an applicative around the *2</a:t>
            </a:r>
          </a:p>
          <a:p>
            <a:r>
              <a:rPr lang="en-GB" dirty="0"/>
              <a:t>Hence pure (+) &lt;*&gt; Just 3 &lt;*&gt; Just 5 is Just (+3) &lt;*&gt; Just 5, or Just 8</a:t>
            </a:r>
          </a:p>
        </p:txBody>
      </p:sp>
      <p:pic>
        <p:nvPicPr>
          <p:cNvPr id="9" name="Content Placeholder 8">
            <a:extLst>
              <a:ext uri="{FF2B5EF4-FFF2-40B4-BE49-F238E27FC236}">
                <a16:creationId xmlns:a16="http://schemas.microsoft.com/office/drawing/2014/main" id="{216A7EEB-0FC2-4E58-9C77-D4F31E2BF4BA}"/>
              </a:ext>
            </a:extLst>
          </p:cNvPr>
          <p:cNvPicPr>
            <a:picLocks noGrp="1" noChangeAspect="1"/>
          </p:cNvPicPr>
          <p:nvPr>
            <p:ph sz="half" idx="17"/>
          </p:nvPr>
        </p:nvPicPr>
        <p:blipFill>
          <a:blip r:embed="rId2"/>
          <a:stretch>
            <a:fillRect/>
          </a:stretch>
        </p:blipFill>
        <p:spPr>
          <a:xfrm>
            <a:off x="4572000" y="1354865"/>
            <a:ext cx="3824288" cy="1936658"/>
          </a:xfrm>
          <a:prstGeom prst="rect">
            <a:avLst/>
          </a:prstGeom>
        </p:spPr>
      </p:pic>
      <p:sp>
        <p:nvSpPr>
          <p:cNvPr id="8" name="TextBox 7">
            <a:extLst>
              <a:ext uri="{FF2B5EF4-FFF2-40B4-BE49-F238E27FC236}">
                <a16:creationId xmlns:a16="http://schemas.microsoft.com/office/drawing/2014/main" id="{44593FE2-8019-4231-A246-670C3FF7BC30}"/>
              </a:ext>
            </a:extLst>
          </p:cNvPr>
          <p:cNvSpPr txBox="1"/>
          <p:nvPr/>
        </p:nvSpPr>
        <p:spPr>
          <a:xfrm>
            <a:off x="4510768" y="272329"/>
            <a:ext cx="4633232" cy="523220"/>
          </a:xfrm>
          <a:prstGeom prst="rect">
            <a:avLst/>
          </a:prstGeom>
          <a:noFill/>
        </p:spPr>
        <p:txBody>
          <a:bodyPr wrap="square">
            <a:spAutoFit/>
          </a:bodyPr>
          <a:lstStyle/>
          <a:p>
            <a:r>
              <a:rPr lang="en-GB" sz="1400" dirty="0">
                <a:hlinkClick r:id="rId3"/>
              </a:rPr>
              <a:t>http://learnyouahaskell.com/functors-applicative-functors-and-monoids</a:t>
            </a:r>
            <a:endParaRPr lang="en-GB" sz="1400" dirty="0"/>
          </a:p>
        </p:txBody>
      </p:sp>
    </p:spTree>
    <p:extLst>
      <p:ext uri="{BB962C8B-B14F-4D97-AF65-F5344CB8AC3E}">
        <p14:creationId xmlns:p14="http://schemas.microsoft.com/office/powerpoint/2010/main" val="2464262232"/>
      </p:ext>
    </p:extLst>
  </p:cSld>
  <p:clrMapOvr>
    <a:masterClrMapping/>
  </p:clrMapOvr>
  <p:transition>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AA8FE7F-C34E-49C2-A8CD-44D15408CED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CEDFB41A-7C21-489D-AD78-8FE7E8B3230C}"/>
              </a:ext>
            </a:extLst>
          </p:cNvPr>
          <p:cNvSpPr>
            <a:spLocks noGrp="1"/>
          </p:cNvSpPr>
          <p:nvPr>
            <p:ph type="pic" sz="quarter" idx="11"/>
          </p:nvPr>
        </p:nvSpPr>
        <p:spPr/>
      </p:sp>
      <p:sp>
        <p:nvSpPr>
          <p:cNvPr id="4" name="Title 3">
            <a:extLst>
              <a:ext uri="{FF2B5EF4-FFF2-40B4-BE49-F238E27FC236}">
                <a16:creationId xmlns:a16="http://schemas.microsoft.com/office/drawing/2014/main" id="{98F0AD5B-5CDE-41D1-B92B-0A2ADB2FFF05}"/>
              </a:ext>
            </a:extLst>
          </p:cNvPr>
          <p:cNvSpPr>
            <a:spLocks noGrp="1"/>
          </p:cNvSpPr>
          <p:nvPr>
            <p:ph type="title"/>
          </p:nvPr>
        </p:nvSpPr>
        <p:spPr>
          <a:xfrm>
            <a:off x="467547" y="410829"/>
            <a:ext cx="5472605" cy="246221"/>
          </a:xfrm>
        </p:spPr>
        <p:txBody>
          <a:bodyPr/>
          <a:lstStyle/>
          <a:p>
            <a:r>
              <a:rPr lang="en-GB" dirty="0"/>
              <a:t>Applicative Functors #4</a:t>
            </a:r>
          </a:p>
        </p:txBody>
      </p:sp>
      <p:sp>
        <p:nvSpPr>
          <p:cNvPr id="5" name="Content Placeholder 4">
            <a:extLst>
              <a:ext uri="{FF2B5EF4-FFF2-40B4-BE49-F238E27FC236}">
                <a16:creationId xmlns:a16="http://schemas.microsoft.com/office/drawing/2014/main" id="{D6B1893F-10D8-45D3-AB32-0F53BB29F9BC}"/>
              </a:ext>
            </a:extLst>
          </p:cNvPr>
          <p:cNvSpPr>
            <a:spLocks noGrp="1"/>
          </p:cNvSpPr>
          <p:nvPr>
            <p:ph sz="half" idx="16"/>
          </p:nvPr>
        </p:nvSpPr>
        <p:spPr/>
        <p:txBody>
          <a:bodyPr/>
          <a:lstStyle/>
          <a:p>
            <a:r>
              <a:rPr lang="en-GB" dirty="0"/>
              <a:t>An example in Learn You a Haskell For Great Good, let f = (+) &lt;$&gt; (*2) &lt;*&gt; (+10) [p.310]</a:t>
            </a:r>
          </a:p>
          <a:p>
            <a:r>
              <a:rPr lang="en-GB" dirty="0"/>
              <a:t>This applies (*2) and separately (+10) and then adds the results together</a:t>
            </a:r>
          </a:p>
          <a:p>
            <a:r>
              <a:rPr lang="en-GB" dirty="0"/>
              <a:t>f = fmap (*5) (+3) creates a function which in turn adds 3 and multiplies by five</a:t>
            </a:r>
          </a:p>
          <a:p>
            <a:r>
              <a:rPr lang="en-GB" dirty="0"/>
              <a:t>So f 8 = 5 * (8 + 3) = 5 * 11 = 55</a:t>
            </a:r>
          </a:p>
          <a:p>
            <a:r>
              <a:rPr lang="en-GB" dirty="0"/>
              <a:t>Hence in the original example, f = 2 * x + (10 + x); x=3, f=19</a:t>
            </a:r>
          </a:p>
        </p:txBody>
      </p:sp>
      <p:pic>
        <p:nvPicPr>
          <p:cNvPr id="7" name="Content Placeholder 6">
            <a:extLst>
              <a:ext uri="{FF2B5EF4-FFF2-40B4-BE49-F238E27FC236}">
                <a16:creationId xmlns:a16="http://schemas.microsoft.com/office/drawing/2014/main" id="{2FE4C9ED-C6A9-4967-B536-2192AE66F49C}"/>
              </a:ext>
            </a:extLst>
          </p:cNvPr>
          <p:cNvPicPr>
            <a:picLocks noGrp="1" noChangeAspect="1"/>
          </p:cNvPicPr>
          <p:nvPr>
            <p:ph sz="half" idx="17"/>
          </p:nvPr>
        </p:nvPicPr>
        <p:blipFill>
          <a:blip r:embed="rId2"/>
          <a:stretch>
            <a:fillRect/>
          </a:stretch>
        </p:blipFill>
        <p:spPr>
          <a:xfrm>
            <a:off x="4579144" y="1196126"/>
            <a:ext cx="3810000" cy="1600200"/>
          </a:xfrm>
          <a:prstGeom prst="rect">
            <a:avLst/>
          </a:prstGeom>
        </p:spPr>
      </p:pic>
    </p:spTree>
    <p:extLst>
      <p:ext uri="{BB962C8B-B14F-4D97-AF65-F5344CB8AC3E}">
        <p14:creationId xmlns:p14="http://schemas.microsoft.com/office/powerpoint/2010/main" val="2622336554"/>
      </p:ext>
    </p:extLst>
  </p:cSld>
  <p:clrMapOvr>
    <a:masterClrMapping/>
  </p:clrMapOvr>
  <p:transition>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8DF221-6B71-4543-9FA6-AD277C0A13B3}"/>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1CFB515-C09D-47FF-9365-9CD133314D8A}"/>
              </a:ext>
            </a:extLst>
          </p:cNvPr>
          <p:cNvSpPr>
            <a:spLocks noGrp="1"/>
          </p:cNvSpPr>
          <p:nvPr>
            <p:ph type="pic" sz="quarter" idx="11"/>
          </p:nvPr>
        </p:nvSpPr>
        <p:spPr/>
      </p:sp>
      <p:sp>
        <p:nvSpPr>
          <p:cNvPr id="4" name="Title 3">
            <a:extLst>
              <a:ext uri="{FF2B5EF4-FFF2-40B4-BE49-F238E27FC236}">
                <a16:creationId xmlns:a16="http://schemas.microsoft.com/office/drawing/2014/main" id="{DEB119E7-457C-49E0-87FC-938ACF9CF7AD}"/>
              </a:ext>
            </a:extLst>
          </p:cNvPr>
          <p:cNvSpPr>
            <a:spLocks noGrp="1"/>
          </p:cNvSpPr>
          <p:nvPr>
            <p:ph type="title"/>
          </p:nvPr>
        </p:nvSpPr>
        <p:spPr>
          <a:xfrm>
            <a:off x="467547" y="410829"/>
            <a:ext cx="3383341" cy="246221"/>
          </a:xfrm>
        </p:spPr>
        <p:txBody>
          <a:bodyPr/>
          <a:lstStyle/>
          <a:p>
            <a:r>
              <a:rPr lang="en-GB" dirty="0"/>
              <a:t>Applicative Functors #5</a:t>
            </a:r>
          </a:p>
        </p:txBody>
      </p:sp>
      <p:sp>
        <p:nvSpPr>
          <p:cNvPr id="5" name="Content Placeholder 4">
            <a:extLst>
              <a:ext uri="{FF2B5EF4-FFF2-40B4-BE49-F238E27FC236}">
                <a16:creationId xmlns:a16="http://schemas.microsoft.com/office/drawing/2014/main" id="{4DD83380-C437-43D7-A234-87FF1F101E78}"/>
              </a:ext>
            </a:extLst>
          </p:cNvPr>
          <p:cNvSpPr>
            <a:spLocks noGrp="1"/>
          </p:cNvSpPr>
          <p:nvPr>
            <p:ph sz="half" idx="16"/>
          </p:nvPr>
        </p:nvSpPr>
        <p:spPr/>
        <p:txBody>
          <a:bodyPr/>
          <a:lstStyle/>
          <a:p>
            <a:r>
              <a:rPr lang="en-GB" dirty="0"/>
              <a:t>In this case, the function is cut down.</a:t>
            </a:r>
          </a:p>
          <a:p>
            <a:r>
              <a:rPr lang="en-GB" dirty="0"/>
              <a:t>The (+) operator takes two operands, the first is (*2) on the first value and the second is the raw value</a:t>
            </a:r>
          </a:p>
        </p:txBody>
      </p:sp>
      <p:pic>
        <p:nvPicPr>
          <p:cNvPr id="7" name="Content Placeholder 6">
            <a:extLst>
              <a:ext uri="{FF2B5EF4-FFF2-40B4-BE49-F238E27FC236}">
                <a16:creationId xmlns:a16="http://schemas.microsoft.com/office/drawing/2014/main" id="{9BD79944-7569-49DE-801A-B2DA3C6F8ABA}"/>
              </a:ext>
            </a:extLst>
          </p:cNvPr>
          <p:cNvPicPr>
            <a:picLocks noGrp="1" noChangeAspect="1"/>
          </p:cNvPicPr>
          <p:nvPr>
            <p:ph sz="half" idx="17"/>
          </p:nvPr>
        </p:nvPicPr>
        <p:blipFill rotWithShape="1">
          <a:blip r:embed="rId2"/>
          <a:srcRect t="43522" b="2219"/>
          <a:stretch/>
        </p:blipFill>
        <p:spPr>
          <a:xfrm>
            <a:off x="5239389" y="1285590"/>
            <a:ext cx="2400300" cy="966439"/>
          </a:xfrm>
          <a:prstGeom prst="rect">
            <a:avLst/>
          </a:prstGeom>
        </p:spPr>
      </p:pic>
    </p:spTree>
    <p:extLst>
      <p:ext uri="{BB962C8B-B14F-4D97-AF65-F5344CB8AC3E}">
        <p14:creationId xmlns:p14="http://schemas.microsoft.com/office/powerpoint/2010/main" val="1264824081"/>
      </p:ext>
    </p:extLst>
  </p:cSld>
  <p:clrMapOvr>
    <a:masterClrMapping/>
  </p:clrMapOvr>
  <p:transition>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0F3DAAE-6864-45AC-B60C-F3ACDF82D3B6}"/>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EEAF5EE-9551-4F27-9871-5A16A7BF6F7B}"/>
              </a:ext>
            </a:extLst>
          </p:cNvPr>
          <p:cNvSpPr>
            <a:spLocks noGrp="1"/>
          </p:cNvSpPr>
          <p:nvPr>
            <p:ph type="pic" sz="quarter" idx="11"/>
          </p:nvPr>
        </p:nvSpPr>
        <p:spPr/>
      </p:sp>
      <p:sp>
        <p:nvSpPr>
          <p:cNvPr id="4" name="Title 3">
            <a:extLst>
              <a:ext uri="{FF2B5EF4-FFF2-40B4-BE49-F238E27FC236}">
                <a16:creationId xmlns:a16="http://schemas.microsoft.com/office/drawing/2014/main" id="{2FF69A5C-56E3-4EC8-9ECD-BECAD74BB8EE}"/>
              </a:ext>
            </a:extLst>
          </p:cNvPr>
          <p:cNvSpPr>
            <a:spLocks noGrp="1"/>
          </p:cNvSpPr>
          <p:nvPr>
            <p:ph type="title"/>
          </p:nvPr>
        </p:nvSpPr>
        <p:spPr>
          <a:xfrm>
            <a:off x="467547" y="410829"/>
            <a:ext cx="5472605" cy="246221"/>
          </a:xfrm>
        </p:spPr>
        <p:txBody>
          <a:bodyPr/>
          <a:lstStyle/>
          <a:p>
            <a:r>
              <a:rPr lang="en-GB" dirty="0"/>
              <a:t>Applicative functors #6</a:t>
            </a:r>
          </a:p>
        </p:txBody>
      </p:sp>
      <p:sp>
        <p:nvSpPr>
          <p:cNvPr id="5" name="Content Placeholder 4">
            <a:extLst>
              <a:ext uri="{FF2B5EF4-FFF2-40B4-BE49-F238E27FC236}">
                <a16:creationId xmlns:a16="http://schemas.microsoft.com/office/drawing/2014/main" id="{F94B9C6E-080D-4723-BE37-81FE9DA04A20}"/>
              </a:ext>
            </a:extLst>
          </p:cNvPr>
          <p:cNvSpPr>
            <a:spLocks noGrp="1"/>
          </p:cNvSpPr>
          <p:nvPr>
            <p:ph sz="half" idx="16"/>
          </p:nvPr>
        </p:nvSpPr>
        <p:spPr/>
        <p:txBody>
          <a:bodyPr/>
          <a:lstStyle/>
          <a:p>
            <a:r>
              <a:rPr lang="en-GB" dirty="0"/>
              <a:t>(++) &lt;$&gt; Just “</a:t>
            </a:r>
            <a:r>
              <a:rPr lang="en-GB" dirty="0" err="1"/>
              <a:t>Johntra</a:t>
            </a:r>
            <a:r>
              <a:rPr lang="en-GB" dirty="0"/>
              <a:t>” &lt;*&gt; Just “volta”</a:t>
            </a:r>
          </a:p>
          <a:p>
            <a:r>
              <a:rPr lang="en-GB" dirty="0"/>
              <a:t>The calculation is done left-to-right, with (++) mapped over Just “</a:t>
            </a:r>
            <a:r>
              <a:rPr lang="en-GB" dirty="0" err="1"/>
              <a:t>Johntra</a:t>
            </a:r>
            <a:r>
              <a:rPr lang="en-GB" dirty="0"/>
              <a:t>” to create Just “</a:t>
            </a:r>
            <a:r>
              <a:rPr lang="en-GB" dirty="0" err="1"/>
              <a:t>Johntra</a:t>
            </a:r>
            <a:r>
              <a:rPr lang="en-GB" dirty="0"/>
              <a:t>”++, a function within the functor Just</a:t>
            </a:r>
          </a:p>
          <a:p>
            <a:r>
              <a:rPr lang="en-GB" dirty="0"/>
              <a:t>&lt;*&gt; extracts the function on the left side and </a:t>
            </a:r>
            <a:r>
              <a:rPr lang="en-GB" dirty="0" err="1"/>
              <a:t>fmaps</a:t>
            </a:r>
            <a:r>
              <a:rPr lang="en-GB" dirty="0"/>
              <a:t> it over the right side</a:t>
            </a:r>
          </a:p>
          <a:p>
            <a:r>
              <a:rPr lang="en-GB" dirty="0"/>
              <a:t>This is then extracted and mapped over “volta”, which remains within Just, just as mapping over a list returns a list</a:t>
            </a:r>
          </a:p>
          <a:p>
            <a:r>
              <a:rPr lang="en-GB" dirty="0"/>
              <a:t>Hence Just “</a:t>
            </a:r>
            <a:r>
              <a:rPr lang="en-GB" dirty="0" err="1"/>
              <a:t>Johntravolta</a:t>
            </a:r>
            <a:r>
              <a:rPr lang="en-GB" dirty="0"/>
              <a:t>” </a:t>
            </a:r>
          </a:p>
        </p:txBody>
      </p:sp>
      <p:pic>
        <p:nvPicPr>
          <p:cNvPr id="7" name="Content Placeholder 6">
            <a:extLst>
              <a:ext uri="{FF2B5EF4-FFF2-40B4-BE49-F238E27FC236}">
                <a16:creationId xmlns:a16="http://schemas.microsoft.com/office/drawing/2014/main" id="{02464C4E-7BE0-45D3-B5D5-926A8F185C6F}"/>
              </a:ext>
            </a:extLst>
          </p:cNvPr>
          <p:cNvPicPr>
            <a:picLocks noGrp="1" noChangeAspect="1"/>
          </p:cNvPicPr>
          <p:nvPr>
            <p:ph sz="half" idx="17"/>
          </p:nvPr>
        </p:nvPicPr>
        <p:blipFill rotWithShape="1">
          <a:blip r:embed="rId2"/>
          <a:srcRect b="7267"/>
          <a:stretch/>
        </p:blipFill>
        <p:spPr>
          <a:xfrm>
            <a:off x="4572000" y="1285590"/>
            <a:ext cx="3824288" cy="717557"/>
          </a:xfrm>
          <a:prstGeom prst="rect">
            <a:avLst/>
          </a:prstGeom>
        </p:spPr>
      </p:pic>
    </p:spTree>
    <p:extLst>
      <p:ext uri="{BB962C8B-B14F-4D97-AF65-F5344CB8AC3E}">
        <p14:creationId xmlns:p14="http://schemas.microsoft.com/office/powerpoint/2010/main" val="4282076326"/>
      </p:ext>
    </p:extLst>
  </p:cSld>
  <p:clrMapOvr>
    <a:masterClrMapping/>
  </p:clrMapOvr>
  <p:transition>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EA2A-3409-4EC7-8D6B-464D17698907}"/>
              </a:ext>
            </a:extLst>
          </p:cNvPr>
          <p:cNvSpPr>
            <a:spLocks noGrp="1"/>
          </p:cNvSpPr>
          <p:nvPr>
            <p:ph type="title"/>
          </p:nvPr>
        </p:nvSpPr>
        <p:spPr/>
        <p:txBody>
          <a:bodyPr/>
          <a:lstStyle/>
          <a:p>
            <a:r>
              <a:rPr lang="en-GB" dirty="0"/>
              <a:t>Monoids, Monads and Associative Functions</a:t>
            </a:r>
          </a:p>
        </p:txBody>
      </p:sp>
      <p:sp>
        <p:nvSpPr>
          <p:cNvPr id="3" name="Rectangle 2">
            <a:extLst>
              <a:ext uri="{FF2B5EF4-FFF2-40B4-BE49-F238E27FC236}">
                <a16:creationId xmlns:a16="http://schemas.microsoft.com/office/drawing/2014/main" id="{795D3E27-7150-4A53-AFE3-C94E4D539B18}"/>
              </a:ext>
            </a:extLst>
          </p:cNvPr>
          <p:cNvSpPr/>
          <p:nvPr/>
        </p:nvSpPr>
        <p:spPr>
          <a:xfrm>
            <a:off x="2286000" y="4577060"/>
            <a:ext cx="4572000" cy="800219"/>
          </a:xfrm>
          <a:prstGeom prst="rect">
            <a:avLst/>
          </a:prstGeom>
        </p:spPr>
        <p:txBody>
          <a:bodyPr>
            <a:spAutoFit/>
          </a:bodyPr>
          <a:lstStyle/>
          <a:p>
            <a:r>
              <a:rPr lang="en-GB" sz="1400" dirty="0">
                <a:hlinkClick r:id="rId2"/>
              </a:rPr>
              <a:t>http://adit.io/posts/2013-04-17-functors,_applicatives,_and_monads_in_pictures.html</a:t>
            </a:r>
            <a:endParaRPr lang="en-GB" sz="1400" dirty="0"/>
          </a:p>
          <a:p>
            <a:endParaRPr lang="en-GB" dirty="0"/>
          </a:p>
        </p:txBody>
      </p:sp>
    </p:spTree>
    <p:extLst>
      <p:ext uri="{BB962C8B-B14F-4D97-AF65-F5344CB8AC3E}">
        <p14:creationId xmlns:p14="http://schemas.microsoft.com/office/powerpoint/2010/main" val="2983016150"/>
      </p:ext>
    </p:extLst>
  </p:cSld>
  <p:clrMapOvr>
    <a:masterClrMapping/>
  </p:clrMapOvr>
  <p:transition>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9B30A36-9F8F-47B8-80B5-39865FA91B51}"/>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12BBF47E-D19B-4B34-8866-DDCAD4291187}"/>
              </a:ext>
            </a:extLst>
          </p:cNvPr>
          <p:cNvSpPr>
            <a:spLocks noGrp="1"/>
          </p:cNvSpPr>
          <p:nvPr>
            <p:ph type="pic" sz="quarter" idx="11"/>
          </p:nvPr>
        </p:nvSpPr>
        <p:spPr/>
      </p:sp>
      <p:sp>
        <p:nvSpPr>
          <p:cNvPr id="3" name="Title 2">
            <a:extLst>
              <a:ext uri="{FF2B5EF4-FFF2-40B4-BE49-F238E27FC236}">
                <a16:creationId xmlns:a16="http://schemas.microsoft.com/office/drawing/2014/main" id="{C0E2EA9B-7792-434E-91A5-930D247ECA67}"/>
              </a:ext>
            </a:extLst>
          </p:cNvPr>
          <p:cNvSpPr>
            <a:spLocks noGrp="1"/>
          </p:cNvSpPr>
          <p:nvPr>
            <p:ph type="title"/>
          </p:nvPr>
        </p:nvSpPr>
        <p:spPr>
          <a:xfrm>
            <a:off x="467547" y="410829"/>
            <a:ext cx="5472605" cy="246221"/>
          </a:xfrm>
        </p:spPr>
        <p:txBody>
          <a:bodyPr/>
          <a:lstStyle/>
          <a:p>
            <a:r>
              <a:rPr lang="en-GB" dirty="0"/>
              <a:t>Monoids</a:t>
            </a:r>
          </a:p>
        </p:txBody>
      </p:sp>
      <p:sp>
        <p:nvSpPr>
          <p:cNvPr id="6" name="Content Placeholder 5">
            <a:extLst>
              <a:ext uri="{FF2B5EF4-FFF2-40B4-BE49-F238E27FC236}">
                <a16:creationId xmlns:a16="http://schemas.microsoft.com/office/drawing/2014/main" id="{DEA16BCA-8474-4033-BF5B-F2BE24DD1C36}"/>
              </a:ext>
            </a:extLst>
          </p:cNvPr>
          <p:cNvSpPr>
            <a:spLocks noGrp="1"/>
          </p:cNvSpPr>
          <p:nvPr>
            <p:ph sz="half" idx="16"/>
          </p:nvPr>
        </p:nvSpPr>
        <p:spPr/>
        <p:txBody>
          <a:bodyPr/>
          <a:lstStyle/>
          <a:p>
            <a:r>
              <a:rPr lang="en-GB" dirty="0"/>
              <a:t>A monoid is a combination of:</a:t>
            </a:r>
          </a:p>
          <a:p>
            <a:pPr lvl="1"/>
            <a:r>
              <a:rPr lang="en-GB" dirty="0"/>
              <a:t>An object</a:t>
            </a:r>
          </a:p>
          <a:p>
            <a:pPr lvl="1"/>
            <a:r>
              <a:rPr lang="en-GB" dirty="0"/>
              <a:t>An action on the object</a:t>
            </a:r>
          </a:p>
          <a:p>
            <a:r>
              <a:rPr lang="en-GB" dirty="0"/>
              <a:t>If the action on the object obeys certain laws, then the object/action pair is a monoid</a:t>
            </a:r>
          </a:p>
          <a:p>
            <a:r>
              <a:rPr lang="en-GB" dirty="0"/>
              <a:t>A monoid has the following laws:</a:t>
            </a:r>
          </a:p>
          <a:p>
            <a:pPr lvl="1"/>
            <a:r>
              <a:rPr lang="en-GB" dirty="0"/>
              <a:t>Associativity of the action</a:t>
            </a:r>
          </a:p>
          <a:p>
            <a:pPr lvl="1"/>
            <a:r>
              <a:rPr lang="en-GB" dirty="0"/>
              <a:t>An identity (unit) object for the action</a:t>
            </a:r>
          </a:p>
          <a:p>
            <a:pPr lvl="1"/>
            <a:endParaRPr lang="en-GB" dirty="0"/>
          </a:p>
          <a:p>
            <a:pPr lvl="1"/>
            <a:endParaRPr lang="en-GB" dirty="0"/>
          </a:p>
        </p:txBody>
      </p:sp>
      <p:sp>
        <p:nvSpPr>
          <p:cNvPr id="8" name="Rectangle: Rounded Corners 7">
            <a:extLst>
              <a:ext uri="{FF2B5EF4-FFF2-40B4-BE49-F238E27FC236}">
                <a16:creationId xmlns:a16="http://schemas.microsoft.com/office/drawing/2014/main" id="{9E7C94E0-BB77-4D52-BE97-C31AEE61EDE1}"/>
              </a:ext>
            </a:extLst>
          </p:cNvPr>
          <p:cNvSpPr/>
          <p:nvPr/>
        </p:nvSpPr>
        <p:spPr>
          <a:xfrm>
            <a:off x="5229225" y="1724025"/>
            <a:ext cx="1228725" cy="495300"/>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Object</a:t>
            </a:r>
          </a:p>
        </p:txBody>
      </p:sp>
      <p:sp>
        <p:nvSpPr>
          <p:cNvPr id="9" name="Rectangle: Rounded Corners 8">
            <a:extLst>
              <a:ext uri="{FF2B5EF4-FFF2-40B4-BE49-F238E27FC236}">
                <a16:creationId xmlns:a16="http://schemas.microsoft.com/office/drawing/2014/main" id="{080719CC-9F2D-494A-B90B-00675E0F22DA}"/>
              </a:ext>
            </a:extLst>
          </p:cNvPr>
          <p:cNvSpPr/>
          <p:nvPr/>
        </p:nvSpPr>
        <p:spPr>
          <a:xfrm>
            <a:off x="7067550" y="1724025"/>
            <a:ext cx="1228725" cy="495300"/>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Action</a:t>
            </a:r>
          </a:p>
        </p:txBody>
      </p:sp>
      <p:sp>
        <p:nvSpPr>
          <p:cNvPr id="10" name="Rectangle: Rounded Corners 9">
            <a:extLst>
              <a:ext uri="{FF2B5EF4-FFF2-40B4-BE49-F238E27FC236}">
                <a16:creationId xmlns:a16="http://schemas.microsoft.com/office/drawing/2014/main" id="{797CCE74-C898-4BEE-8AF5-A6CDD42CA318}"/>
              </a:ext>
            </a:extLst>
          </p:cNvPr>
          <p:cNvSpPr/>
          <p:nvPr/>
        </p:nvSpPr>
        <p:spPr>
          <a:xfrm>
            <a:off x="6210300" y="3800475"/>
            <a:ext cx="1228725" cy="495300"/>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Monoid</a:t>
            </a:r>
          </a:p>
        </p:txBody>
      </p:sp>
      <p:sp>
        <p:nvSpPr>
          <p:cNvPr id="11" name="Freeform: Shape 10">
            <a:extLst>
              <a:ext uri="{FF2B5EF4-FFF2-40B4-BE49-F238E27FC236}">
                <a16:creationId xmlns:a16="http://schemas.microsoft.com/office/drawing/2014/main" id="{061909C6-FE84-4B42-8C8A-712DA01A93B6}"/>
              </a:ext>
            </a:extLst>
          </p:cNvPr>
          <p:cNvSpPr/>
          <p:nvPr/>
        </p:nvSpPr>
        <p:spPr>
          <a:xfrm>
            <a:off x="5829300" y="2466975"/>
            <a:ext cx="561975" cy="1171575"/>
          </a:xfrm>
          <a:custGeom>
            <a:avLst/>
            <a:gdLst>
              <a:gd name="connsiteX0" fmla="*/ 0 w 561975"/>
              <a:gd name="connsiteY0" fmla="*/ 0 h 1171575"/>
              <a:gd name="connsiteX1" fmla="*/ 561975 w 561975"/>
              <a:gd name="connsiteY1" fmla="*/ 1171575 h 1171575"/>
            </a:gdLst>
            <a:ahLst/>
            <a:cxnLst>
              <a:cxn ang="0">
                <a:pos x="connsiteX0" y="connsiteY0"/>
              </a:cxn>
              <a:cxn ang="0">
                <a:pos x="connsiteX1" y="connsiteY1"/>
              </a:cxn>
            </a:cxnLst>
            <a:rect l="l" t="t" r="r" b="b"/>
            <a:pathLst>
              <a:path w="561975" h="1171575">
                <a:moveTo>
                  <a:pt x="0" y="0"/>
                </a:moveTo>
                <a:lnTo>
                  <a:pt x="561975" y="1171575"/>
                </a:lnTo>
              </a:path>
            </a:pathLst>
          </a:custGeom>
          <a:noFill/>
          <a:ln w="3175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69E05B41-CEE2-4F15-8C46-5781B5B49BE5}"/>
              </a:ext>
            </a:extLst>
          </p:cNvPr>
          <p:cNvSpPr/>
          <p:nvPr/>
        </p:nvSpPr>
        <p:spPr>
          <a:xfrm flipH="1">
            <a:off x="7296150" y="2466975"/>
            <a:ext cx="561975" cy="1171575"/>
          </a:xfrm>
          <a:custGeom>
            <a:avLst/>
            <a:gdLst>
              <a:gd name="connsiteX0" fmla="*/ 0 w 561975"/>
              <a:gd name="connsiteY0" fmla="*/ 0 h 1171575"/>
              <a:gd name="connsiteX1" fmla="*/ 561975 w 561975"/>
              <a:gd name="connsiteY1" fmla="*/ 1171575 h 1171575"/>
            </a:gdLst>
            <a:ahLst/>
            <a:cxnLst>
              <a:cxn ang="0">
                <a:pos x="connsiteX0" y="connsiteY0"/>
              </a:cxn>
              <a:cxn ang="0">
                <a:pos x="connsiteX1" y="connsiteY1"/>
              </a:cxn>
            </a:cxnLst>
            <a:rect l="l" t="t" r="r" b="b"/>
            <a:pathLst>
              <a:path w="561975" h="1171575">
                <a:moveTo>
                  <a:pt x="0" y="0"/>
                </a:moveTo>
                <a:lnTo>
                  <a:pt x="561975" y="1171575"/>
                </a:lnTo>
              </a:path>
            </a:pathLst>
          </a:custGeom>
          <a:noFill/>
          <a:ln w="3175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3546639"/>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8C5254-E107-4850-9E24-F2D3CEDDC80A}"/>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1E9D249-E577-4578-97B6-871966390C8A}"/>
              </a:ext>
            </a:extLst>
          </p:cNvPr>
          <p:cNvSpPr>
            <a:spLocks noGrp="1"/>
          </p:cNvSpPr>
          <p:nvPr>
            <p:ph type="pic" sz="quarter" idx="11"/>
          </p:nvPr>
        </p:nvSpPr>
        <p:spPr/>
      </p:sp>
      <p:sp>
        <p:nvSpPr>
          <p:cNvPr id="4" name="Title 3">
            <a:extLst>
              <a:ext uri="{FF2B5EF4-FFF2-40B4-BE49-F238E27FC236}">
                <a16:creationId xmlns:a16="http://schemas.microsoft.com/office/drawing/2014/main" id="{3D2D4ACB-141B-4FA4-8B74-100F07A59806}"/>
              </a:ext>
            </a:extLst>
          </p:cNvPr>
          <p:cNvSpPr>
            <a:spLocks noGrp="1"/>
          </p:cNvSpPr>
          <p:nvPr>
            <p:ph type="title"/>
          </p:nvPr>
        </p:nvSpPr>
        <p:spPr>
          <a:xfrm>
            <a:off x="467548" y="410829"/>
            <a:ext cx="2231048" cy="246221"/>
          </a:xfrm>
        </p:spPr>
        <p:txBody>
          <a:bodyPr/>
          <a:lstStyle/>
          <a:p>
            <a:r>
              <a:rPr lang="en-GB" dirty="0"/>
              <a:t>try it online</a:t>
            </a:r>
          </a:p>
        </p:txBody>
      </p:sp>
      <p:sp>
        <p:nvSpPr>
          <p:cNvPr id="5" name="Content Placeholder 4">
            <a:extLst>
              <a:ext uri="{FF2B5EF4-FFF2-40B4-BE49-F238E27FC236}">
                <a16:creationId xmlns:a16="http://schemas.microsoft.com/office/drawing/2014/main" id="{AF63E4D1-A15A-4606-9218-7996A18D83F7}"/>
              </a:ext>
            </a:extLst>
          </p:cNvPr>
          <p:cNvSpPr>
            <a:spLocks noGrp="1"/>
          </p:cNvSpPr>
          <p:nvPr>
            <p:ph sz="half" idx="16"/>
          </p:nvPr>
        </p:nvSpPr>
        <p:spPr/>
        <p:txBody>
          <a:bodyPr/>
          <a:lstStyle/>
          <a:p>
            <a:r>
              <a:rPr lang="en-GB" dirty="0"/>
              <a:t>The ‘Try It Online’ website can run different languages </a:t>
            </a:r>
            <a:r>
              <a:rPr lang="en-GB" dirty="0">
                <a:hlinkClick r:id="rId2"/>
              </a:rPr>
              <a:t>https://tio.run/</a:t>
            </a:r>
            <a:endParaRPr lang="en-GB" dirty="0"/>
          </a:p>
          <a:p>
            <a:r>
              <a:rPr lang="en-GB" dirty="0"/>
              <a:t>Haskell can be chosen as the language</a:t>
            </a:r>
          </a:p>
          <a:p>
            <a:r>
              <a:rPr lang="en-GB" dirty="0"/>
              <a:t>Then the code can be entered under ‘Code’</a:t>
            </a:r>
          </a:p>
          <a:p>
            <a:r>
              <a:rPr lang="en-GB" dirty="0"/>
              <a:t>There is no REPL</a:t>
            </a:r>
          </a:p>
          <a:p>
            <a:endParaRPr lang="en-GB" dirty="0"/>
          </a:p>
        </p:txBody>
      </p:sp>
      <p:pic>
        <p:nvPicPr>
          <p:cNvPr id="8" name="Content Placeholder 7">
            <a:extLst>
              <a:ext uri="{FF2B5EF4-FFF2-40B4-BE49-F238E27FC236}">
                <a16:creationId xmlns:a16="http://schemas.microsoft.com/office/drawing/2014/main" id="{6ECAA857-17EB-460E-B400-9747F1762708}"/>
              </a:ext>
            </a:extLst>
          </p:cNvPr>
          <p:cNvPicPr>
            <a:picLocks noGrp="1" noChangeAspect="1"/>
          </p:cNvPicPr>
          <p:nvPr>
            <p:ph sz="half" idx="17"/>
          </p:nvPr>
        </p:nvPicPr>
        <p:blipFill>
          <a:blip r:embed="rId3"/>
          <a:stretch>
            <a:fillRect/>
          </a:stretch>
        </p:blipFill>
        <p:spPr>
          <a:xfrm>
            <a:off x="4626342" y="1234341"/>
            <a:ext cx="3715603" cy="3724275"/>
          </a:xfrm>
        </p:spPr>
      </p:pic>
    </p:spTree>
    <p:extLst>
      <p:ext uri="{BB962C8B-B14F-4D97-AF65-F5344CB8AC3E}">
        <p14:creationId xmlns:p14="http://schemas.microsoft.com/office/powerpoint/2010/main" val="142019198"/>
      </p:ext>
    </p:extLst>
  </p:cSld>
  <p:clrMapOvr>
    <a:masterClrMapping/>
  </p:clrMapOvr>
  <p:transition>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13CB4DC-2DB7-4E56-AFA3-6EE167AAEB2D}"/>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3A3D6F8B-4C6A-4FD4-86D0-63E21A2D8B31}"/>
              </a:ext>
            </a:extLst>
          </p:cNvPr>
          <p:cNvSpPr>
            <a:spLocks noGrp="1"/>
          </p:cNvSpPr>
          <p:nvPr>
            <p:ph type="pic" sz="quarter" idx="11"/>
          </p:nvPr>
        </p:nvSpPr>
        <p:spPr/>
      </p:sp>
      <p:sp>
        <p:nvSpPr>
          <p:cNvPr id="8" name="Text Placeholder 7">
            <a:extLst>
              <a:ext uri="{FF2B5EF4-FFF2-40B4-BE49-F238E27FC236}">
                <a16:creationId xmlns:a16="http://schemas.microsoft.com/office/drawing/2014/main" id="{E4BFE0D1-F754-42A0-A321-2CCB55A66D1F}"/>
              </a:ext>
            </a:extLst>
          </p:cNvPr>
          <p:cNvSpPr>
            <a:spLocks noGrp="1"/>
          </p:cNvSpPr>
          <p:nvPr>
            <p:ph type="body" sz="quarter" idx="3"/>
          </p:nvPr>
        </p:nvSpPr>
        <p:spPr/>
        <p:txBody>
          <a:bodyPr/>
          <a:lstStyle/>
          <a:p>
            <a:r>
              <a:rPr lang="en-GB" dirty="0"/>
              <a:t>Associative</a:t>
            </a:r>
          </a:p>
        </p:txBody>
      </p:sp>
      <p:sp>
        <p:nvSpPr>
          <p:cNvPr id="7" name="Text Placeholder 6">
            <a:extLst>
              <a:ext uri="{FF2B5EF4-FFF2-40B4-BE49-F238E27FC236}">
                <a16:creationId xmlns:a16="http://schemas.microsoft.com/office/drawing/2014/main" id="{826B00F7-D652-4779-BF42-6636AA1813F7}"/>
              </a:ext>
            </a:extLst>
          </p:cNvPr>
          <p:cNvSpPr>
            <a:spLocks noGrp="1"/>
          </p:cNvSpPr>
          <p:nvPr>
            <p:ph type="body" idx="1"/>
          </p:nvPr>
        </p:nvSpPr>
        <p:spPr/>
        <p:txBody>
          <a:bodyPr/>
          <a:lstStyle/>
          <a:p>
            <a:r>
              <a:rPr lang="en-GB" dirty="0"/>
              <a:t>Commutative</a:t>
            </a:r>
          </a:p>
        </p:txBody>
      </p:sp>
      <p:sp>
        <p:nvSpPr>
          <p:cNvPr id="11" name="Content Placeholder 10">
            <a:extLst>
              <a:ext uri="{FF2B5EF4-FFF2-40B4-BE49-F238E27FC236}">
                <a16:creationId xmlns:a16="http://schemas.microsoft.com/office/drawing/2014/main" id="{4A7BAC01-02E5-4ACD-999A-2CAAAC597E25}"/>
              </a:ext>
            </a:extLst>
          </p:cNvPr>
          <p:cNvSpPr>
            <a:spLocks noGrp="1"/>
          </p:cNvSpPr>
          <p:nvPr>
            <p:ph sz="half" idx="15"/>
          </p:nvPr>
        </p:nvSpPr>
        <p:spPr/>
        <p:txBody>
          <a:bodyPr/>
          <a:lstStyle/>
          <a:p>
            <a:r>
              <a:rPr lang="en-GB" dirty="0"/>
              <a:t>A binary operator is commutative when the order of the operands doesn’t matter</a:t>
            </a:r>
          </a:p>
          <a:p>
            <a:r>
              <a:rPr lang="en-GB" dirty="0"/>
              <a:t>That is A </a:t>
            </a:r>
            <a:r>
              <a:rPr lang="en-GB" i="1" dirty="0"/>
              <a:t>op</a:t>
            </a:r>
            <a:r>
              <a:rPr lang="en-GB" dirty="0"/>
              <a:t> B is equal to B </a:t>
            </a:r>
            <a:r>
              <a:rPr lang="en-GB" i="1" dirty="0"/>
              <a:t>op</a:t>
            </a:r>
            <a:r>
              <a:rPr lang="en-GB" dirty="0"/>
              <a:t> A</a:t>
            </a:r>
          </a:p>
          <a:p>
            <a:r>
              <a:rPr lang="en-GB" dirty="0"/>
              <a:t>Addition and multiplication are commutative</a:t>
            </a:r>
          </a:p>
          <a:p>
            <a:pPr lvl="1"/>
            <a:r>
              <a:rPr lang="en-GB" dirty="0"/>
              <a:t>1 + 2 = 2 + 1; 1 * 2 = 2 * 1</a:t>
            </a:r>
          </a:p>
          <a:p>
            <a:r>
              <a:rPr lang="en-GB" dirty="0"/>
              <a:t>Division and subtraction are not commutative</a:t>
            </a:r>
          </a:p>
          <a:p>
            <a:pPr lvl="1"/>
            <a:r>
              <a:rPr lang="en-GB" dirty="0"/>
              <a:t>1 – 2 &lt;&gt; 2 – 1; 1 / 2 &lt;&gt; 2 / 1</a:t>
            </a:r>
          </a:p>
        </p:txBody>
      </p:sp>
      <p:sp>
        <p:nvSpPr>
          <p:cNvPr id="4" name="Title 3">
            <a:extLst>
              <a:ext uri="{FF2B5EF4-FFF2-40B4-BE49-F238E27FC236}">
                <a16:creationId xmlns:a16="http://schemas.microsoft.com/office/drawing/2014/main" id="{32C87C26-FBC3-41AB-ADED-7378CF10A6BB}"/>
              </a:ext>
            </a:extLst>
          </p:cNvPr>
          <p:cNvSpPr>
            <a:spLocks noGrp="1"/>
          </p:cNvSpPr>
          <p:nvPr>
            <p:ph type="title"/>
          </p:nvPr>
        </p:nvSpPr>
        <p:spPr>
          <a:xfrm>
            <a:off x="467547" y="410829"/>
            <a:ext cx="5472605" cy="246221"/>
          </a:xfrm>
        </p:spPr>
        <p:txBody>
          <a:bodyPr/>
          <a:lstStyle/>
          <a:p>
            <a:r>
              <a:rPr lang="en-GB" dirty="0"/>
              <a:t>Commutative and Associative</a:t>
            </a:r>
          </a:p>
        </p:txBody>
      </p:sp>
      <p:sp>
        <p:nvSpPr>
          <p:cNvPr id="12" name="Content Placeholder 11">
            <a:extLst>
              <a:ext uri="{FF2B5EF4-FFF2-40B4-BE49-F238E27FC236}">
                <a16:creationId xmlns:a16="http://schemas.microsoft.com/office/drawing/2014/main" id="{8528BABA-EC00-4025-A715-7344A5EA2282}"/>
              </a:ext>
            </a:extLst>
          </p:cNvPr>
          <p:cNvSpPr>
            <a:spLocks noGrp="1"/>
          </p:cNvSpPr>
          <p:nvPr>
            <p:ph sz="half" idx="16"/>
          </p:nvPr>
        </p:nvSpPr>
        <p:spPr/>
        <p:txBody>
          <a:bodyPr/>
          <a:lstStyle/>
          <a:p>
            <a:r>
              <a:rPr lang="en-GB" dirty="0"/>
              <a:t>A binary operator is associative when in an equation like A </a:t>
            </a:r>
            <a:r>
              <a:rPr lang="en-GB" i="1" dirty="0"/>
              <a:t>op</a:t>
            </a:r>
            <a:r>
              <a:rPr lang="en-GB" dirty="0"/>
              <a:t> B </a:t>
            </a:r>
            <a:r>
              <a:rPr lang="en-GB" i="1" dirty="0"/>
              <a:t>op</a:t>
            </a:r>
            <a:r>
              <a:rPr lang="en-GB" dirty="0"/>
              <a:t> C, we can group the terms in two ways, but the result is the same:</a:t>
            </a:r>
          </a:p>
          <a:p>
            <a:pPr lvl="1"/>
            <a:r>
              <a:rPr lang="en-GB" dirty="0"/>
              <a:t>(A </a:t>
            </a:r>
            <a:r>
              <a:rPr lang="en-GB" i="1" dirty="0"/>
              <a:t>op</a:t>
            </a:r>
            <a:r>
              <a:rPr lang="en-GB" dirty="0"/>
              <a:t> B) </a:t>
            </a:r>
            <a:r>
              <a:rPr lang="en-GB" i="1" dirty="0"/>
              <a:t>op</a:t>
            </a:r>
            <a:r>
              <a:rPr lang="en-GB" dirty="0"/>
              <a:t> C</a:t>
            </a:r>
          </a:p>
          <a:p>
            <a:pPr lvl="1"/>
            <a:r>
              <a:rPr lang="en-GB" dirty="0"/>
              <a:t>A </a:t>
            </a:r>
            <a:r>
              <a:rPr lang="en-GB" i="1" dirty="0"/>
              <a:t>op</a:t>
            </a:r>
            <a:r>
              <a:rPr lang="en-GB" dirty="0"/>
              <a:t> (B </a:t>
            </a:r>
            <a:r>
              <a:rPr lang="en-GB" i="1" dirty="0"/>
              <a:t>op</a:t>
            </a:r>
            <a:r>
              <a:rPr lang="en-GB" dirty="0"/>
              <a:t> C)</a:t>
            </a:r>
          </a:p>
          <a:p>
            <a:r>
              <a:rPr lang="en-GB" dirty="0"/>
              <a:t>Addition and multiplication are associative</a:t>
            </a:r>
          </a:p>
          <a:p>
            <a:pPr lvl="1"/>
            <a:r>
              <a:rPr lang="en-GB" dirty="0"/>
              <a:t>(1+2)+3 = 1+(2+3)</a:t>
            </a:r>
          </a:p>
          <a:p>
            <a:pPr lvl="1"/>
            <a:r>
              <a:rPr lang="en-GB" dirty="0"/>
              <a:t>(1*2)*3 = 1* (2*3) </a:t>
            </a:r>
          </a:p>
        </p:txBody>
      </p:sp>
    </p:spTree>
    <p:extLst>
      <p:ext uri="{BB962C8B-B14F-4D97-AF65-F5344CB8AC3E}">
        <p14:creationId xmlns:p14="http://schemas.microsoft.com/office/powerpoint/2010/main" val="2658336986"/>
      </p:ext>
    </p:extLst>
  </p:cSld>
  <p:clrMapOvr>
    <a:masterClrMapping/>
  </p:clrMapOvr>
  <p:transition>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sp>
        <p:nvSpPr>
          <p:cNvPr id="5" name="Picture Placeholder 4"/>
          <p:cNvSpPr>
            <a:spLocks noGrp="1"/>
          </p:cNvSpPr>
          <p:nvPr>
            <p:ph type="pic" sz="quarter" idx="11"/>
          </p:nvPr>
        </p:nvSpPr>
        <p:spPr/>
      </p:sp>
      <p:sp>
        <p:nvSpPr>
          <p:cNvPr id="3" name="Title 2"/>
          <p:cNvSpPr>
            <a:spLocks noGrp="1"/>
          </p:cNvSpPr>
          <p:nvPr>
            <p:ph type="title"/>
          </p:nvPr>
        </p:nvSpPr>
        <p:spPr>
          <a:xfrm>
            <a:off x="467547" y="410829"/>
            <a:ext cx="5472605" cy="246221"/>
          </a:xfrm>
        </p:spPr>
        <p:txBody>
          <a:bodyPr/>
          <a:lstStyle/>
          <a:p>
            <a:r>
              <a:rPr lang="en-GB" dirty="0"/>
              <a:t>Monoids #1</a:t>
            </a:r>
          </a:p>
        </p:txBody>
      </p:sp>
      <p:sp>
        <p:nvSpPr>
          <p:cNvPr id="6" name="Content Placeholder 5"/>
          <p:cNvSpPr>
            <a:spLocks noGrp="1"/>
          </p:cNvSpPr>
          <p:nvPr>
            <p:ph sz="half" idx="16"/>
          </p:nvPr>
        </p:nvSpPr>
        <p:spPr/>
        <p:txBody>
          <a:bodyPr/>
          <a:lstStyle/>
          <a:p>
            <a:r>
              <a:rPr lang="en-GB" dirty="0"/>
              <a:t>An example of a monoid is a clock face</a:t>
            </a:r>
          </a:p>
          <a:p>
            <a:r>
              <a:rPr lang="en-GB" dirty="0"/>
              <a:t>The clock face is the object</a:t>
            </a:r>
          </a:p>
          <a:p>
            <a:r>
              <a:rPr lang="en-GB" dirty="0"/>
              <a:t>Advancing the hour hand is the action</a:t>
            </a:r>
          </a:p>
          <a:p>
            <a:r>
              <a:rPr lang="en-GB" dirty="0"/>
              <a:t>The action is defined by the action, hour = (hour + value) % 12</a:t>
            </a:r>
          </a:p>
          <a:p>
            <a:pPr marL="594900" lvl="1" indent="-342900">
              <a:buFont typeface="+mj-lt"/>
              <a:buAutoNum type="arabicPeriod"/>
            </a:pPr>
            <a:r>
              <a:rPr lang="en-GB" dirty="0"/>
              <a:t>The unit function is value of 12 hrs, because advancing the hand by 12 hrs takes you back to where you started</a:t>
            </a:r>
          </a:p>
          <a:p>
            <a:pPr marL="594900" lvl="1" indent="-342900">
              <a:buFont typeface="+mj-lt"/>
              <a:buAutoNum type="arabicPeriod"/>
            </a:pPr>
            <a:r>
              <a:rPr lang="en-GB" dirty="0"/>
              <a:t>Advancing the hour hand is clearly associative</a:t>
            </a:r>
          </a:p>
        </p:txBody>
      </p:sp>
      <p:grpSp>
        <p:nvGrpSpPr>
          <p:cNvPr id="21" name="Group 20"/>
          <p:cNvGrpSpPr/>
          <p:nvPr/>
        </p:nvGrpSpPr>
        <p:grpSpPr>
          <a:xfrm>
            <a:off x="5528705" y="1513188"/>
            <a:ext cx="3060000" cy="3060000"/>
            <a:chOff x="5477905" y="1436988"/>
            <a:chExt cx="3060000" cy="3060000"/>
          </a:xfrm>
        </p:grpSpPr>
        <p:sp>
          <p:nvSpPr>
            <p:cNvPr id="8" name="Oval 7"/>
            <p:cNvSpPr/>
            <p:nvPr/>
          </p:nvSpPr>
          <p:spPr>
            <a:xfrm>
              <a:off x="5477905" y="1436988"/>
              <a:ext cx="3060000" cy="30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944497" y="1569308"/>
              <a:ext cx="275717" cy="307777"/>
            </a:xfrm>
            <a:prstGeom prst="rect">
              <a:avLst/>
            </a:prstGeom>
            <a:noFill/>
          </p:spPr>
          <p:txBody>
            <a:bodyPr wrap="none" lIns="0" tIns="0" rIns="0" bIns="0" rtlCol="0">
              <a:spAutoFit/>
            </a:bodyPr>
            <a:lstStyle/>
            <a:p>
              <a:r>
                <a:rPr lang="en-GB" sz="2000" dirty="0">
                  <a:latin typeface="+mn-lt"/>
                </a:rPr>
                <a:t>12</a:t>
              </a:r>
            </a:p>
          </p:txBody>
        </p:sp>
        <p:sp>
          <p:nvSpPr>
            <p:cNvPr id="10" name="TextBox 9"/>
            <p:cNvSpPr txBox="1"/>
            <p:nvPr/>
          </p:nvSpPr>
          <p:spPr>
            <a:xfrm>
              <a:off x="8233718" y="2883244"/>
              <a:ext cx="137858" cy="307777"/>
            </a:xfrm>
            <a:prstGeom prst="rect">
              <a:avLst/>
            </a:prstGeom>
            <a:noFill/>
          </p:spPr>
          <p:txBody>
            <a:bodyPr wrap="none" lIns="0" tIns="0" rIns="0" bIns="0" rtlCol="0">
              <a:spAutoFit/>
            </a:bodyPr>
            <a:lstStyle/>
            <a:p>
              <a:r>
                <a:rPr lang="en-GB" sz="2000" dirty="0">
                  <a:latin typeface="+mn-lt"/>
                </a:rPr>
                <a:t>3</a:t>
              </a:r>
            </a:p>
          </p:txBody>
        </p:sp>
        <p:sp>
          <p:nvSpPr>
            <p:cNvPr id="11" name="TextBox 10"/>
            <p:cNvSpPr txBox="1"/>
            <p:nvPr/>
          </p:nvSpPr>
          <p:spPr>
            <a:xfrm>
              <a:off x="7036516" y="3997434"/>
              <a:ext cx="137858" cy="307777"/>
            </a:xfrm>
            <a:prstGeom prst="rect">
              <a:avLst/>
            </a:prstGeom>
            <a:noFill/>
          </p:spPr>
          <p:txBody>
            <a:bodyPr wrap="none" lIns="0" tIns="0" rIns="0" bIns="0" rtlCol="0">
              <a:spAutoFit/>
            </a:bodyPr>
            <a:lstStyle/>
            <a:p>
              <a:r>
                <a:rPr lang="en-GB" sz="2000" dirty="0">
                  <a:latin typeface="+mn-lt"/>
                </a:rPr>
                <a:t>6</a:t>
              </a:r>
            </a:p>
          </p:txBody>
        </p:sp>
        <p:sp>
          <p:nvSpPr>
            <p:cNvPr id="12" name="TextBox 11"/>
            <p:cNvSpPr txBox="1"/>
            <p:nvPr/>
          </p:nvSpPr>
          <p:spPr>
            <a:xfrm>
              <a:off x="5634680" y="2842054"/>
              <a:ext cx="137858" cy="307777"/>
            </a:xfrm>
            <a:prstGeom prst="rect">
              <a:avLst/>
            </a:prstGeom>
            <a:noFill/>
          </p:spPr>
          <p:txBody>
            <a:bodyPr wrap="none" lIns="0" tIns="0" rIns="0" bIns="0" rtlCol="0">
              <a:spAutoFit/>
            </a:bodyPr>
            <a:lstStyle/>
            <a:p>
              <a:r>
                <a:rPr lang="en-GB" sz="2000" dirty="0">
                  <a:latin typeface="+mn-lt"/>
                </a:rPr>
                <a:t>9</a:t>
              </a:r>
            </a:p>
          </p:txBody>
        </p:sp>
        <p:sp>
          <p:nvSpPr>
            <p:cNvPr id="13" name="TextBox 12"/>
            <p:cNvSpPr txBox="1"/>
            <p:nvPr/>
          </p:nvSpPr>
          <p:spPr>
            <a:xfrm>
              <a:off x="7620225" y="1751446"/>
              <a:ext cx="181233" cy="307777"/>
            </a:xfrm>
            <a:prstGeom prst="rect">
              <a:avLst/>
            </a:prstGeom>
            <a:noFill/>
          </p:spPr>
          <p:txBody>
            <a:bodyPr wrap="square" lIns="0" tIns="0" rIns="0" bIns="0" rtlCol="0">
              <a:spAutoFit/>
            </a:bodyPr>
            <a:lstStyle/>
            <a:p>
              <a:r>
                <a:rPr lang="en-GB" sz="2000" dirty="0">
                  <a:latin typeface="+mn-lt"/>
                </a:rPr>
                <a:t>1</a:t>
              </a:r>
            </a:p>
          </p:txBody>
        </p:sp>
        <p:sp>
          <p:nvSpPr>
            <p:cNvPr id="14" name="TextBox 13"/>
            <p:cNvSpPr txBox="1"/>
            <p:nvPr/>
          </p:nvSpPr>
          <p:spPr>
            <a:xfrm>
              <a:off x="8059003" y="2255539"/>
              <a:ext cx="181233" cy="307777"/>
            </a:xfrm>
            <a:prstGeom prst="rect">
              <a:avLst/>
            </a:prstGeom>
            <a:noFill/>
          </p:spPr>
          <p:txBody>
            <a:bodyPr wrap="square" lIns="0" tIns="0" rIns="0" bIns="0" rtlCol="0">
              <a:spAutoFit/>
            </a:bodyPr>
            <a:lstStyle/>
            <a:p>
              <a:r>
                <a:rPr lang="en-GB" sz="2000" dirty="0">
                  <a:latin typeface="+mn-lt"/>
                </a:rPr>
                <a:t>2</a:t>
              </a:r>
            </a:p>
          </p:txBody>
        </p:sp>
        <p:sp>
          <p:nvSpPr>
            <p:cNvPr id="15" name="TextBox 14"/>
            <p:cNvSpPr txBox="1"/>
            <p:nvPr/>
          </p:nvSpPr>
          <p:spPr>
            <a:xfrm>
              <a:off x="8005412" y="3417798"/>
              <a:ext cx="181233" cy="307777"/>
            </a:xfrm>
            <a:prstGeom prst="rect">
              <a:avLst/>
            </a:prstGeom>
            <a:noFill/>
          </p:spPr>
          <p:txBody>
            <a:bodyPr wrap="square" lIns="0" tIns="0" rIns="0" bIns="0" rtlCol="0">
              <a:spAutoFit/>
            </a:bodyPr>
            <a:lstStyle/>
            <a:p>
              <a:r>
                <a:rPr lang="en-GB" sz="2000" dirty="0">
                  <a:latin typeface="+mn-lt"/>
                </a:rPr>
                <a:t>4</a:t>
              </a:r>
            </a:p>
          </p:txBody>
        </p:sp>
        <p:sp>
          <p:nvSpPr>
            <p:cNvPr id="16" name="TextBox 15"/>
            <p:cNvSpPr txBox="1"/>
            <p:nvPr/>
          </p:nvSpPr>
          <p:spPr>
            <a:xfrm>
              <a:off x="7620225" y="3831456"/>
              <a:ext cx="181233" cy="307777"/>
            </a:xfrm>
            <a:prstGeom prst="rect">
              <a:avLst/>
            </a:prstGeom>
            <a:noFill/>
          </p:spPr>
          <p:txBody>
            <a:bodyPr wrap="square" lIns="0" tIns="0" rIns="0" bIns="0" rtlCol="0">
              <a:spAutoFit/>
            </a:bodyPr>
            <a:lstStyle/>
            <a:p>
              <a:r>
                <a:rPr lang="en-GB" sz="2000" dirty="0">
                  <a:latin typeface="+mn-lt"/>
                </a:rPr>
                <a:t>5</a:t>
              </a:r>
            </a:p>
          </p:txBody>
        </p:sp>
        <p:sp>
          <p:nvSpPr>
            <p:cNvPr id="17" name="TextBox 16"/>
            <p:cNvSpPr txBox="1"/>
            <p:nvPr/>
          </p:nvSpPr>
          <p:spPr>
            <a:xfrm>
              <a:off x="6421122" y="3873324"/>
              <a:ext cx="181233" cy="307777"/>
            </a:xfrm>
            <a:prstGeom prst="rect">
              <a:avLst/>
            </a:prstGeom>
            <a:noFill/>
          </p:spPr>
          <p:txBody>
            <a:bodyPr wrap="square" lIns="0" tIns="0" rIns="0" bIns="0" rtlCol="0">
              <a:spAutoFit/>
            </a:bodyPr>
            <a:lstStyle/>
            <a:p>
              <a:r>
                <a:rPr lang="en-GB" sz="2000" dirty="0">
                  <a:latin typeface="+mn-lt"/>
                </a:rPr>
                <a:t>7</a:t>
              </a:r>
            </a:p>
          </p:txBody>
        </p:sp>
        <p:sp>
          <p:nvSpPr>
            <p:cNvPr id="18" name="TextBox 17"/>
            <p:cNvSpPr txBox="1"/>
            <p:nvPr/>
          </p:nvSpPr>
          <p:spPr>
            <a:xfrm>
              <a:off x="5920379" y="3503210"/>
              <a:ext cx="181233" cy="307777"/>
            </a:xfrm>
            <a:prstGeom prst="rect">
              <a:avLst/>
            </a:prstGeom>
            <a:noFill/>
          </p:spPr>
          <p:txBody>
            <a:bodyPr wrap="square" lIns="0" tIns="0" rIns="0" bIns="0" rtlCol="0">
              <a:spAutoFit/>
            </a:bodyPr>
            <a:lstStyle/>
            <a:p>
              <a:r>
                <a:rPr lang="en-GB" sz="2000" dirty="0">
                  <a:latin typeface="+mn-lt"/>
                </a:rPr>
                <a:t>8</a:t>
              </a:r>
            </a:p>
          </p:txBody>
        </p:sp>
        <p:sp>
          <p:nvSpPr>
            <p:cNvPr id="19" name="TextBox 18"/>
            <p:cNvSpPr txBox="1"/>
            <p:nvPr/>
          </p:nvSpPr>
          <p:spPr>
            <a:xfrm>
              <a:off x="5862443" y="2215707"/>
              <a:ext cx="275717" cy="307777"/>
            </a:xfrm>
            <a:prstGeom prst="rect">
              <a:avLst/>
            </a:prstGeom>
            <a:noFill/>
          </p:spPr>
          <p:txBody>
            <a:bodyPr wrap="none" lIns="0" tIns="0" rIns="0" bIns="0" rtlCol="0">
              <a:spAutoFit/>
            </a:bodyPr>
            <a:lstStyle/>
            <a:p>
              <a:r>
                <a:rPr lang="en-GB" sz="2000" dirty="0">
                  <a:latin typeface="+mn-lt"/>
                </a:rPr>
                <a:t>10</a:t>
              </a:r>
            </a:p>
          </p:txBody>
        </p:sp>
        <p:sp>
          <p:nvSpPr>
            <p:cNvPr id="20" name="TextBox 19"/>
            <p:cNvSpPr txBox="1"/>
            <p:nvPr/>
          </p:nvSpPr>
          <p:spPr>
            <a:xfrm>
              <a:off x="6316294" y="1745109"/>
              <a:ext cx="275717" cy="307777"/>
            </a:xfrm>
            <a:prstGeom prst="rect">
              <a:avLst/>
            </a:prstGeom>
            <a:noFill/>
          </p:spPr>
          <p:txBody>
            <a:bodyPr wrap="none" lIns="0" tIns="0" rIns="0" bIns="0" rtlCol="0">
              <a:spAutoFit/>
            </a:bodyPr>
            <a:lstStyle/>
            <a:p>
              <a:r>
                <a:rPr lang="en-GB" sz="2000" dirty="0">
                  <a:latin typeface="+mn-lt"/>
                </a:rPr>
                <a:t>11</a:t>
              </a:r>
            </a:p>
          </p:txBody>
        </p:sp>
      </p:grpSp>
      <p:sp>
        <p:nvSpPr>
          <p:cNvPr id="22" name="TextBox 21"/>
          <p:cNvSpPr txBox="1"/>
          <p:nvPr/>
        </p:nvSpPr>
        <p:spPr>
          <a:xfrm>
            <a:off x="6400800" y="4559300"/>
            <a:ext cx="65" cy="307777"/>
          </a:xfrm>
          <a:prstGeom prst="rect">
            <a:avLst/>
          </a:prstGeom>
          <a:noFill/>
        </p:spPr>
        <p:txBody>
          <a:bodyPr wrap="none" lIns="0" tIns="0" rIns="0" bIns="0" rtlCol="0">
            <a:spAutoFit/>
          </a:bodyPr>
          <a:lstStyle/>
          <a:p>
            <a:endParaRPr lang="en-GB" sz="2000" dirty="0">
              <a:solidFill>
                <a:srgbClr val="FF0000"/>
              </a:solidFill>
              <a:latin typeface="+mn-lt"/>
            </a:endParaRPr>
          </a:p>
        </p:txBody>
      </p:sp>
      <p:cxnSp>
        <p:nvCxnSpPr>
          <p:cNvPr id="24" name="Straight Arrow Connector 23"/>
          <p:cNvCxnSpPr/>
          <p:nvPr/>
        </p:nvCxnSpPr>
        <p:spPr>
          <a:xfrm flipH="1">
            <a:off x="6705600" y="2971800"/>
            <a:ext cx="444500" cy="83820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6350000" y="2565400"/>
            <a:ext cx="812800" cy="40640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162800" y="2984500"/>
            <a:ext cx="381000" cy="825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80200" y="2806700"/>
            <a:ext cx="245260" cy="430887"/>
          </a:xfrm>
          <a:prstGeom prst="rect">
            <a:avLst/>
          </a:prstGeom>
          <a:noFill/>
        </p:spPr>
        <p:txBody>
          <a:bodyPr wrap="none" lIns="0" tIns="0" rIns="0" bIns="0" rtlCol="0">
            <a:spAutoFit/>
          </a:bodyPr>
          <a:lstStyle/>
          <a:p>
            <a:r>
              <a:rPr lang="en-GB" sz="2800" dirty="0">
                <a:latin typeface="+mn-lt"/>
              </a:rPr>
              <a:t>+</a:t>
            </a:r>
          </a:p>
        </p:txBody>
      </p:sp>
    </p:spTree>
    <p:extLst>
      <p:ext uri="{BB962C8B-B14F-4D97-AF65-F5344CB8AC3E}">
        <p14:creationId xmlns:p14="http://schemas.microsoft.com/office/powerpoint/2010/main" val="2361356641"/>
      </p:ext>
    </p:extLst>
  </p:cSld>
  <p:clrMapOvr>
    <a:masterClrMapping/>
  </p:clrMapOvr>
  <p:transition>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sp>
        <p:nvSpPr>
          <p:cNvPr id="5" name="Picture Placeholder 4"/>
          <p:cNvSpPr>
            <a:spLocks noGrp="1"/>
          </p:cNvSpPr>
          <p:nvPr>
            <p:ph type="pic" sz="quarter" idx="11"/>
          </p:nvPr>
        </p:nvSpPr>
        <p:spPr/>
      </p:sp>
      <p:sp>
        <p:nvSpPr>
          <p:cNvPr id="3" name="Title 2"/>
          <p:cNvSpPr>
            <a:spLocks noGrp="1"/>
          </p:cNvSpPr>
          <p:nvPr>
            <p:ph type="title"/>
          </p:nvPr>
        </p:nvSpPr>
        <p:spPr>
          <a:xfrm>
            <a:off x="467547" y="410829"/>
            <a:ext cx="5472605" cy="246221"/>
          </a:xfrm>
        </p:spPr>
        <p:txBody>
          <a:bodyPr/>
          <a:lstStyle/>
          <a:p>
            <a:r>
              <a:rPr lang="en-GB" dirty="0"/>
              <a:t>Monoids #2</a:t>
            </a:r>
          </a:p>
        </p:txBody>
      </p:sp>
      <p:sp>
        <p:nvSpPr>
          <p:cNvPr id="6" name="Content Placeholder 5"/>
          <p:cNvSpPr>
            <a:spLocks noGrp="1"/>
          </p:cNvSpPr>
          <p:nvPr>
            <p:ph sz="half" idx="16"/>
          </p:nvPr>
        </p:nvSpPr>
        <p:spPr/>
        <p:txBody>
          <a:bodyPr/>
          <a:lstStyle/>
          <a:p>
            <a:r>
              <a:rPr lang="en-GB" dirty="0"/>
              <a:t>The major advantage of a monoid is that it is composable</a:t>
            </a:r>
          </a:p>
          <a:p>
            <a:r>
              <a:rPr lang="en-GB" dirty="0"/>
              <a:t>Because it has the same entry and exit types they can be stuck together like Lego blocks</a:t>
            </a:r>
          </a:p>
          <a:p>
            <a:r>
              <a:rPr lang="en-GB" dirty="0"/>
              <a:t>Functional languages like F# create chains of such functions</a:t>
            </a:r>
          </a:p>
        </p:txBody>
      </p:sp>
      <p:grpSp>
        <p:nvGrpSpPr>
          <p:cNvPr id="21" name="Group 20"/>
          <p:cNvGrpSpPr/>
          <p:nvPr/>
        </p:nvGrpSpPr>
        <p:grpSpPr>
          <a:xfrm>
            <a:off x="5528705" y="1513188"/>
            <a:ext cx="3060000" cy="3060000"/>
            <a:chOff x="5477905" y="1436988"/>
            <a:chExt cx="3060000" cy="3060000"/>
          </a:xfrm>
        </p:grpSpPr>
        <p:sp>
          <p:nvSpPr>
            <p:cNvPr id="8" name="Oval 7"/>
            <p:cNvSpPr/>
            <p:nvPr/>
          </p:nvSpPr>
          <p:spPr>
            <a:xfrm>
              <a:off x="5477905" y="1436988"/>
              <a:ext cx="3060000" cy="30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944497" y="1569308"/>
              <a:ext cx="275717" cy="307777"/>
            </a:xfrm>
            <a:prstGeom prst="rect">
              <a:avLst/>
            </a:prstGeom>
            <a:noFill/>
          </p:spPr>
          <p:txBody>
            <a:bodyPr wrap="none" lIns="0" tIns="0" rIns="0" bIns="0" rtlCol="0">
              <a:spAutoFit/>
            </a:bodyPr>
            <a:lstStyle/>
            <a:p>
              <a:r>
                <a:rPr lang="en-GB" sz="2000" dirty="0">
                  <a:latin typeface="+mn-lt"/>
                </a:rPr>
                <a:t>12</a:t>
              </a:r>
            </a:p>
          </p:txBody>
        </p:sp>
        <p:sp>
          <p:nvSpPr>
            <p:cNvPr id="10" name="TextBox 9"/>
            <p:cNvSpPr txBox="1"/>
            <p:nvPr/>
          </p:nvSpPr>
          <p:spPr>
            <a:xfrm>
              <a:off x="8233718" y="2883244"/>
              <a:ext cx="137858" cy="307777"/>
            </a:xfrm>
            <a:prstGeom prst="rect">
              <a:avLst/>
            </a:prstGeom>
            <a:noFill/>
          </p:spPr>
          <p:txBody>
            <a:bodyPr wrap="none" lIns="0" tIns="0" rIns="0" bIns="0" rtlCol="0">
              <a:spAutoFit/>
            </a:bodyPr>
            <a:lstStyle/>
            <a:p>
              <a:r>
                <a:rPr lang="en-GB" sz="2000" dirty="0">
                  <a:latin typeface="+mn-lt"/>
                </a:rPr>
                <a:t>3</a:t>
              </a:r>
            </a:p>
          </p:txBody>
        </p:sp>
        <p:sp>
          <p:nvSpPr>
            <p:cNvPr id="11" name="TextBox 10"/>
            <p:cNvSpPr txBox="1"/>
            <p:nvPr/>
          </p:nvSpPr>
          <p:spPr>
            <a:xfrm>
              <a:off x="7036516" y="3997434"/>
              <a:ext cx="137858" cy="307777"/>
            </a:xfrm>
            <a:prstGeom prst="rect">
              <a:avLst/>
            </a:prstGeom>
            <a:noFill/>
          </p:spPr>
          <p:txBody>
            <a:bodyPr wrap="none" lIns="0" tIns="0" rIns="0" bIns="0" rtlCol="0">
              <a:spAutoFit/>
            </a:bodyPr>
            <a:lstStyle/>
            <a:p>
              <a:r>
                <a:rPr lang="en-GB" sz="2000" dirty="0">
                  <a:latin typeface="+mn-lt"/>
                </a:rPr>
                <a:t>6</a:t>
              </a:r>
            </a:p>
          </p:txBody>
        </p:sp>
        <p:sp>
          <p:nvSpPr>
            <p:cNvPr id="12" name="TextBox 11"/>
            <p:cNvSpPr txBox="1"/>
            <p:nvPr/>
          </p:nvSpPr>
          <p:spPr>
            <a:xfrm>
              <a:off x="5634680" y="2842054"/>
              <a:ext cx="137858" cy="307777"/>
            </a:xfrm>
            <a:prstGeom prst="rect">
              <a:avLst/>
            </a:prstGeom>
            <a:noFill/>
          </p:spPr>
          <p:txBody>
            <a:bodyPr wrap="none" lIns="0" tIns="0" rIns="0" bIns="0" rtlCol="0">
              <a:spAutoFit/>
            </a:bodyPr>
            <a:lstStyle/>
            <a:p>
              <a:r>
                <a:rPr lang="en-GB" sz="2000" dirty="0">
                  <a:latin typeface="+mn-lt"/>
                </a:rPr>
                <a:t>9</a:t>
              </a:r>
            </a:p>
          </p:txBody>
        </p:sp>
        <p:sp>
          <p:nvSpPr>
            <p:cNvPr id="13" name="TextBox 12"/>
            <p:cNvSpPr txBox="1"/>
            <p:nvPr/>
          </p:nvSpPr>
          <p:spPr>
            <a:xfrm>
              <a:off x="7620225" y="1751446"/>
              <a:ext cx="181233" cy="307777"/>
            </a:xfrm>
            <a:prstGeom prst="rect">
              <a:avLst/>
            </a:prstGeom>
            <a:noFill/>
          </p:spPr>
          <p:txBody>
            <a:bodyPr wrap="square" lIns="0" tIns="0" rIns="0" bIns="0" rtlCol="0">
              <a:spAutoFit/>
            </a:bodyPr>
            <a:lstStyle/>
            <a:p>
              <a:r>
                <a:rPr lang="en-GB" sz="2000" dirty="0">
                  <a:latin typeface="+mn-lt"/>
                </a:rPr>
                <a:t>1</a:t>
              </a:r>
            </a:p>
          </p:txBody>
        </p:sp>
        <p:sp>
          <p:nvSpPr>
            <p:cNvPr id="14" name="TextBox 13"/>
            <p:cNvSpPr txBox="1"/>
            <p:nvPr/>
          </p:nvSpPr>
          <p:spPr>
            <a:xfrm>
              <a:off x="8059003" y="2255539"/>
              <a:ext cx="181233" cy="307777"/>
            </a:xfrm>
            <a:prstGeom prst="rect">
              <a:avLst/>
            </a:prstGeom>
            <a:noFill/>
          </p:spPr>
          <p:txBody>
            <a:bodyPr wrap="square" lIns="0" tIns="0" rIns="0" bIns="0" rtlCol="0">
              <a:spAutoFit/>
            </a:bodyPr>
            <a:lstStyle/>
            <a:p>
              <a:r>
                <a:rPr lang="en-GB" sz="2000" dirty="0">
                  <a:latin typeface="+mn-lt"/>
                </a:rPr>
                <a:t>2</a:t>
              </a:r>
            </a:p>
          </p:txBody>
        </p:sp>
        <p:sp>
          <p:nvSpPr>
            <p:cNvPr id="15" name="TextBox 14"/>
            <p:cNvSpPr txBox="1"/>
            <p:nvPr/>
          </p:nvSpPr>
          <p:spPr>
            <a:xfrm>
              <a:off x="8005412" y="3417798"/>
              <a:ext cx="181233" cy="307777"/>
            </a:xfrm>
            <a:prstGeom prst="rect">
              <a:avLst/>
            </a:prstGeom>
            <a:noFill/>
          </p:spPr>
          <p:txBody>
            <a:bodyPr wrap="square" lIns="0" tIns="0" rIns="0" bIns="0" rtlCol="0">
              <a:spAutoFit/>
            </a:bodyPr>
            <a:lstStyle/>
            <a:p>
              <a:r>
                <a:rPr lang="en-GB" sz="2000" dirty="0">
                  <a:latin typeface="+mn-lt"/>
                </a:rPr>
                <a:t>4</a:t>
              </a:r>
            </a:p>
          </p:txBody>
        </p:sp>
        <p:sp>
          <p:nvSpPr>
            <p:cNvPr id="16" name="TextBox 15"/>
            <p:cNvSpPr txBox="1"/>
            <p:nvPr/>
          </p:nvSpPr>
          <p:spPr>
            <a:xfrm>
              <a:off x="7620225" y="3831456"/>
              <a:ext cx="181233" cy="307777"/>
            </a:xfrm>
            <a:prstGeom prst="rect">
              <a:avLst/>
            </a:prstGeom>
            <a:noFill/>
          </p:spPr>
          <p:txBody>
            <a:bodyPr wrap="square" lIns="0" tIns="0" rIns="0" bIns="0" rtlCol="0">
              <a:spAutoFit/>
            </a:bodyPr>
            <a:lstStyle/>
            <a:p>
              <a:r>
                <a:rPr lang="en-GB" sz="2000" dirty="0">
                  <a:latin typeface="+mn-lt"/>
                </a:rPr>
                <a:t>5</a:t>
              </a:r>
            </a:p>
          </p:txBody>
        </p:sp>
        <p:sp>
          <p:nvSpPr>
            <p:cNvPr id="17" name="TextBox 16"/>
            <p:cNvSpPr txBox="1"/>
            <p:nvPr/>
          </p:nvSpPr>
          <p:spPr>
            <a:xfrm>
              <a:off x="6421122" y="3873324"/>
              <a:ext cx="181233" cy="307777"/>
            </a:xfrm>
            <a:prstGeom prst="rect">
              <a:avLst/>
            </a:prstGeom>
            <a:noFill/>
          </p:spPr>
          <p:txBody>
            <a:bodyPr wrap="square" lIns="0" tIns="0" rIns="0" bIns="0" rtlCol="0">
              <a:spAutoFit/>
            </a:bodyPr>
            <a:lstStyle/>
            <a:p>
              <a:r>
                <a:rPr lang="en-GB" sz="2000" dirty="0">
                  <a:latin typeface="+mn-lt"/>
                </a:rPr>
                <a:t>7</a:t>
              </a:r>
            </a:p>
          </p:txBody>
        </p:sp>
        <p:sp>
          <p:nvSpPr>
            <p:cNvPr id="18" name="TextBox 17"/>
            <p:cNvSpPr txBox="1"/>
            <p:nvPr/>
          </p:nvSpPr>
          <p:spPr>
            <a:xfrm>
              <a:off x="5920379" y="3503210"/>
              <a:ext cx="181233" cy="307777"/>
            </a:xfrm>
            <a:prstGeom prst="rect">
              <a:avLst/>
            </a:prstGeom>
            <a:noFill/>
          </p:spPr>
          <p:txBody>
            <a:bodyPr wrap="square" lIns="0" tIns="0" rIns="0" bIns="0" rtlCol="0">
              <a:spAutoFit/>
            </a:bodyPr>
            <a:lstStyle/>
            <a:p>
              <a:r>
                <a:rPr lang="en-GB" sz="2000" dirty="0">
                  <a:latin typeface="+mn-lt"/>
                </a:rPr>
                <a:t>8</a:t>
              </a:r>
            </a:p>
          </p:txBody>
        </p:sp>
        <p:sp>
          <p:nvSpPr>
            <p:cNvPr id="19" name="TextBox 18"/>
            <p:cNvSpPr txBox="1"/>
            <p:nvPr/>
          </p:nvSpPr>
          <p:spPr>
            <a:xfrm>
              <a:off x="5862443" y="2215707"/>
              <a:ext cx="275717" cy="307777"/>
            </a:xfrm>
            <a:prstGeom prst="rect">
              <a:avLst/>
            </a:prstGeom>
            <a:noFill/>
          </p:spPr>
          <p:txBody>
            <a:bodyPr wrap="none" lIns="0" tIns="0" rIns="0" bIns="0" rtlCol="0">
              <a:spAutoFit/>
            </a:bodyPr>
            <a:lstStyle/>
            <a:p>
              <a:r>
                <a:rPr lang="en-GB" sz="2000" dirty="0">
                  <a:latin typeface="+mn-lt"/>
                </a:rPr>
                <a:t>10</a:t>
              </a:r>
            </a:p>
          </p:txBody>
        </p:sp>
        <p:sp>
          <p:nvSpPr>
            <p:cNvPr id="20" name="TextBox 19"/>
            <p:cNvSpPr txBox="1"/>
            <p:nvPr/>
          </p:nvSpPr>
          <p:spPr>
            <a:xfrm>
              <a:off x="6316294" y="1745109"/>
              <a:ext cx="275717" cy="307777"/>
            </a:xfrm>
            <a:prstGeom prst="rect">
              <a:avLst/>
            </a:prstGeom>
            <a:noFill/>
          </p:spPr>
          <p:txBody>
            <a:bodyPr wrap="none" lIns="0" tIns="0" rIns="0" bIns="0" rtlCol="0">
              <a:spAutoFit/>
            </a:bodyPr>
            <a:lstStyle/>
            <a:p>
              <a:r>
                <a:rPr lang="en-GB" sz="2000" dirty="0">
                  <a:latin typeface="+mn-lt"/>
                </a:rPr>
                <a:t>11</a:t>
              </a:r>
            </a:p>
          </p:txBody>
        </p:sp>
      </p:grpSp>
      <p:sp>
        <p:nvSpPr>
          <p:cNvPr id="22" name="TextBox 21"/>
          <p:cNvSpPr txBox="1"/>
          <p:nvPr/>
        </p:nvSpPr>
        <p:spPr>
          <a:xfrm>
            <a:off x="6400800" y="4559300"/>
            <a:ext cx="65" cy="307777"/>
          </a:xfrm>
          <a:prstGeom prst="rect">
            <a:avLst/>
          </a:prstGeom>
          <a:noFill/>
        </p:spPr>
        <p:txBody>
          <a:bodyPr wrap="none" lIns="0" tIns="0" rIns="0" bIns="0" rtlCol="0">
            <a:spAutoFit/>
          </a:bodyPr>
          <a:lstStyle/>
          <a:p>
            <a:endParaRPr lang="en-GB" sz="2000" dirty="0">
              <a:solidFill>
                <a:srgbClr val="FF0000"/>
              </a:solidFill>
              <a:latin typeface="+mn-lt"/>
            </a:endParaRPr>
          </a:p>
        </p:txBody>
      </p:sp>
      <p:grpSp>
        <p:nvGrpSpPr>
          <p:cNvPr id="30" name="Group 29"/>
          <p:cNvGrpSpPr/>
          <p:nvPr/>
        </p:nvGrpSpPr>
        <p:grpSpPr>
          <a:xfrm>
            <a:off x="6595569" y="2264636"/>
            <a:ext cx="1080000" cy="1571002"/>
            <a:chOff x="6621207" y="2238998"/>
            <a:chExt cx="1080000" cy="1571002"/>
          </a:xfrm>
        </p:grpSpPr>
        <p:sp>
          <p:nvSpPr>
            <p:cNvPr id="2" name="Oval 1"/>
            <p:cNvSpPr/>
            <p:nvPr/>
          </p:nvSpPr>
          <p:spPr>
            <a:xfrm>
              <a:off x="6621207" y="2460932"/>
              <a:ext cx="1080000" cy="10800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p:cNvCxnSpPr/>
            <p:nvPr/>
          </p:nvCxnSpPr>
          <p:spPr>
            <a:xfrm flipH="1">
              <a:off x="7400499" y="3403242"/>
              <a:ext cx="111839" cy="9399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162800" y="2984500"/>
              <a:ext cx="381000" cy="825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947731" y="2238998"/>
              <a:ext cx="375103" cy="246221"/>
            </a:xfrm>
            <a:prstGeom prst="rect">
              <a:avLst/>
            </a:prstGeom>
            <a:noFill/>
          </p:spPr>
          <p:txBody>
            <a:bodyPr wrap="none" lIns="0" tIns="0" rIns="0" bIns="0" rtlCol="0">
              <a:spAutoFit/>
            </a:bodyPr>
            <a:lstStyle/>
            <a:p>
              <a:r>
                <a:rPr lang="en-GB" sz="1600" dirty="0">
                  <a:solidFill>
                    <a:schemeClr val="bg1">
                      <a:lumMod val="50000"/>
                    </a:schemeClr>
                  </a:solidFill>
                  <a:latin typeface="+mn-lt"/>
                </a:rPr>
                <a:t>Unit</a:t>
              </a:r>
            </a:p>
          </p:txBody>
        </p:sp>
      </p:grpSp>
    </p:spTree>
    <p:extLst>
      <p:ext uri="{BB962C8B-B14F-4D97-AF65-F5344CB8AC3E}">
        <p14:creationId xmlns:p14="http://schemas.microsoft.com/office/powerpoint/2010/main" val="1594652468"/>
      </p:ext>
    </p:extLst>
  </p:cSld>
  <p:clrMapOvr>
    <a:masterClrMapping/>
  </p:clrMapOvr>
  <p:transition>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F7CDB01-42F7-4579-BDF8-598BAF19C276}"/>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0DEE14AF-6852-4652-8E7E-B4926C3D0CE7}"/>
              </a:ext>
            </a:extLst>
          </p:cNvPr>
          <p:cNvSpPr>
            <a:spLocks noGrp="1"/>
          </p:cNvSpPr>
          <p:nvPr>
            <p:ph type="pic" sz="quarter" idx="11"/>
          </p:nvPr>
        </p:nvSpPr>
        <p:spPr/>
      </p:sp>
      <p:sp>
        <p:nvSpPr>
          <p:cNvPr id="4" name="Title 3">
            <a:extLst>
              <a:ext uri="{FF2B5EF4-FFF2-40B4-BE49-F238E27FC236}">
                <a16:creationId xmlns:a16="http://schemas.microsoft.com/office/drawing/2014/main" id="{02D5360E-EF82-4FFC-B12F-781AFCDF6F56}"/>
              </a:ext>
            </a:extLst>
          </p:cNvPr>
          <p:cNvSpPr>
            <a:spLocks noGrp="1"/>
          </p:cNvSpPr>
          <p:nvPr>
            <p:ph type="title"/>
          </p:nvPr>
        </p:nvSpPr>
        <p:spPr>
          <a:xfrm>
            <a:off x="467547" y="410829"/>
            <a:ext cx="5472605" cy="246221"/>
          </a:xfrm>
        </p:spPr>
        <p:txBody>
          <a:bodyPr/>
          <a:lstStyle/>
          <a:p>
            <a:r>
              <a:rPr lang="en-GB" dirty="0"/>
              <a:t>Monoids #3</a:t>
            </a:r>
          </a:p>
        </p:txBody>
      </p:sp>
      <p:sp>
        <p:nvSpPr>
          <p:cNvPr id="5" name="Content Placeholder 4">
            <a:extLst>
              <a:ext uri="{FF2B5EF4-FFF2-40B4-BE49-F238E27FC236}">
                <a16:creationId xmlns:a16="http://schemas.microsoft.com/office/drawing/2014/main" id="{030CAFCA-582E-4CB2-AEA3-9BE2EEAB9FBF}"/>
              </a:ext>
            </a:extLst>
          </p:cNvPr>
          <p:cNvSpPr>
            <a:spLocks noGrp="1"/>
          </p:cNvSpPr>
          <p:nvPr>
            <p:ph sz="half" idx="16"/>
          </p:nvPr>
        </p:nvSpPr>
        <p:spPr/>
        <p:txBody>
          <a:bodyPr/>
          <a:lstStyle/>
          <a:p>
            <a:r>
              <a:rPr lang="en-GB" dirty="0"/>
              <a:t>In Haskell, Monoids need to define three things for lists:</a:t>
            </a:r>
          </a:p>
          <a:p>
            <a:pPr marL="594900" lvl="1" indent="-342900">
              <a:buFont typeface="+mj-lt"/>
              <a:buAutoNum type="arabicPeriod"/>
            </a:pPr>
            <a:r>
              <a:rPr lang="en-GB" dirty="0"/>
              <a:t>mempty (the identity operator)</a:t>
            </a:r>
          </a:p>
          <a:p>
            <a:pPr marL="594900" lvl="1" indent="-342900">
              <a:buFont typeface="+mj-lt"/>
              <a:buAutoNum type="arabicPeriod"/>
            </a:pPr>
            <a:r>
              <a:rPr lang="en-GB" dirty="0"/>
              <a:t>mappend (link two monoids together), also ‘combine’ in Scala</a:t>
            </a:r>
          </a:p>
          <a:p>
            <a:pPr marL="594900" lvl="1" indent="-342900">
              <a:buFont typeface="+mj-lt"/>
              <a:buAutoNum type="arabicPeriod"/>
            </a:pPr>
            <a:r>
              <a:rPr lang="en-GB" dirty="0"/>
              <a:t>mconcat (compress down to one value)</a:t>
            </a:r>
          </a:p>
          <a:p>
            <a:r>
              <a:rPr lang="en-GB" dirty="0"/>
              <a:t>List is a Monoid, and has:</a:t>
            </a:r>
          </a:p>
          <a:p>
            <a:pPr marL="594900" lvl="1" indent="-342900">
              <a:buFont typeface="+mj-lt"/>
              <a:buAutoNum type="arabicPeriod"/>
            </a:pPr>
            <a:r>
              <a:rPr lang="en-GB" dirty="0"/>
              <a:t>mempty, null value</a:t>
            </a:r>
          </a:p>
          <a:p>
            <a:pPr marL="594900" lvl="1" indent="-342900">
              <a:buFont typeface="+mj-lt"/>
              <a:buAutoNum type="arabicPeriod"/>
            </a:pPr>
            <a:r>
              <a:rPr lang="en-GB" dirty="0"/>
              <a:t>mappend, ++</a:t>
            </a:r>
          </a:p>
          <a:p>
            <a:pPr marL="594900" lvl="1" indent="-342900">
              <a:buFont typeface="+mj-lt"/>
              <a:buAutoNum type="arabicPeriod"/>
            </a:pPr>
            <a:r>
              <a:rPr lang="en-GB" dirty="0"/>
              <a:t>mconcat, list to value</a:t>
            </a:r>
          </a:p>
          <a:p>
            <a:pPr lvl="1"/>
            <a:endParaRPr lang="en-GB" dirty="0"/>
          </a:p>
          <a:p>
            <a:pPr marL="594900" lvl="1" indent="-342900">
              <a:buFont typeface="+mj-lt"/>
              <a:buAutoNum type="arabicPeriod"/>
            </a:pPr>
            <a:endParaRPr lang="en-GB" dirty="0"/>
          </a:p>
        </p:txBody>
      </p:sp>
      <p:pic>
        <p:nvPicPr>
          <p:cNvPr id="7" name="Content Placeholder 6">
            <a:extLst>
              <a:ext uri="{FF2B5EF4-FFF2-40B4-BE49-F238E27FC236}">
                <a16:creationId xmlns:a16="http://schemas.microsoft.com/office/drawing/2014/main" id="{C56379FE-A366-44B6-9A5E-743F8BC1D5D4}"/>
              </a:ext>
            </a:extLst>
          </p:cNvPr>
          <p:cNvPicPr>
            <a:picLocks noGrp="1" noChangeAspect="1"/>
          </p:cNvPicPr>
          <p:nvPr>
            <p:ph sz="half" idx="17"/>
          </p:nvPr>
        </p:nvPicPr>
        <p:blipFill>
          <a:blip r:embed="rId2"/>
          <a:stretch>
            <a:fillRect/>
          </a:stretch>
        </p:blipFill>
        <p:spPr>
          <a:xfrm>
            <a:off x="5098256" y="1317625"/>
            <a:ext cx="2771775" cy="1638300"/>
          </a:xfrm>
          <a:prstGeom prst="rect">
            <a:avLst/>
          </a:prstGeom>
        </p:spPr>
      </p:pic>
    </p:spTree>
    <p:extLst>
      <p:ext uri="{BB962C8B-B14F-4D97-AF65-F5344CB8AC3E}">
        <p14:creationId xmlns:p14="http://schemas.microsoft.com/office/powerpoint/2010/main" val="1463340445"/>
      </p:ext>
    </p:extLst>
  </p:cSld>
  <p:clrMapOvr>
    <a:masterClrMapping/>
  </p:clrMapOvr>
  <p:transition>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96B604B-B2F2-42A3-A5C9-89C88F154BEA}"/>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1C0AA75-0E31-4716-8E2A-36F611FAAE1F}"/>
              </a:ext>
            </a:extLst>
          </p:cNvPr>
          <p:cNvSpPr>
            <a:spLocks noGrp="1"/>
          </p:cNvSpPr>
          <p:nvPr>
            <p:ph type="pic" sz="quarter" idx="11"/>
          </p:nvPr>
        </p:nvSpPr>
        <p:spPr/>
      </p:sp>
      <p:sp>
        <p:nvSpPr>
          <p:cNvPr id="4" name="Title 3">
            <a:extLst>
              <a:ext uri="{FF2B5EF4-FFF2-40B4-BE49-F238E27FC236}">
                <a16:creationId xmlns:a16="http://schemas.microsoft.com/office/drawing/2014/main" id="{6BF5F947-0D89-46F0-A7A5-AF1BF0E9827D}"/>
              </a:ext>
            </a:extLst>
          </p:cNvPr>
          <p:cNvSpPr>
            <a:spLocks noGrp="1"/>
          </p:cNvSpPr>
          <p:nvPr>
            <p:ph type="title"/>
          </p:nvPr>
        </p:nvSpPr>
        <p:spPr>
          <a:xfrm>
            <a:off x="467547" y="410829"/>
            <a:ext cx="1932753" cy="246221"/>
          </a:xfrm>
        </p:spPr>
        <p:txBody>
          <a:bodyPr/>
          <a:lstStyle/>
          <a:p>
            <a:r>
              <a:rPr lang="en-GB" dirty="0"/>
              <a:t>Monoids #4</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9A6E484-82A4-42E9-A0B4-B143333064E8}"/>
                  </a:ext>
                </a:extLst>
              </p:cNvPr>
              <p:cNvSpPr>
                <a:spLocks noGrp="1"/>
              </p:cNvSpPr>
              <p:nvPr>
                <p:ph sz="half" idx="16"/>
              </p:nvPr>
            </p:nvSpPr>
            <p:spPr/>
            <p:txBody>
              <a:bodyPr/>
              <a:lstStyle/>
              <a:p>
                <a:r>
                  <a:rPr lang="en-GB" dirty="0"/>
                  <a:t>The append/combine function must be associative</a:t>
                </a:r>
              </a:p>
              <a:p>
                <a:pPr lvl="1"/>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𝑏</m:t>
                        </m:r>
                      </m:e>
                    </m:d>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oMath>
                </a14:m>
                <a:endParaRPr lang="en-GB" dirty="0"/>
              </a:p>
              <a:p>
                <a:pPr lvl="1"/>
                <a:r>
                  <a:rPr lang="en-GB" dirty="0"/>
                  <a:t>In fact, the combine function is called ‘multiplication’ in Category Theory</a:t>
                </a:r>
              </a:p>
              <a:p>
                <a:r>
                  <a:rPr lang="en-GB" dirty="0"/>
                  <a:t>Some examples of monoids with these properties:</a:t>
                </a:r>
              </a:p>
              <a:p>
                <a:pPr lvl="1"/>
                <a:r>
                  <a:rPr lang="en-GB" dirty="0"/>
                  <a:t>String</a:t>
                </a:r>
              </a:p>
              <a:p>
                <a:pPr lvl="1"/>
                <a:r>
                  <a:rPr lang="en-GB" dirty="0"/>
                  <a:t>Int</a:t>
                </a:r>
              </a:p>
              <a:p>
                <a:pPr lvl="1"/>
                <a:r>
                  <a:rPr lang="en-GB" dirty="0"/>
                  <a:t>List</a:t>
                </a:r>
              </a:p>
              <a:p>
                <a:pPr marL="252000" lvl="1" indent="0">
                  <a:buNone/>
                </a:pPr>
                <a:endParaRPr lang="en-GB" dirty="0"/>
              </a:p>
            </p:txBody>
          </p:sp>
        </mc:Choice>
        <mc:Fallback xmlns="">
          <p:sp>
            <p:nvSpPr>
              <p:cNvPr id="5" name="Content Placeholder 4">
                <a:extLst>
                  <a:ext uri="{FF2B5EF4-FFF2-40B4-BE49-F238E27FC236}">
                    <a16:creationId xmlns:a16="http://schemas.microsoft.com/office/drawing/2014/main" id="{59A6E484-82A4-42E9-A0B4-B143333064E8}"/>
                  </a:ext>
                </a:extLst>
              </p:cNvPr>
              <p:cNvSpPr>
                <a:spLocks noGrp="1" noRot="1" noChangeAspect="1" noMove="1" noResize="1" noEditPoints="1" noAdjustHandles="1" noChangeArrowheads="1" noChangeShapeType="1" noTextEdit="1"/>
              </p:cNvSpPr>
              <p:nvPr>
                <p:ph sz="half" idx="16"/>
              </p:nvPr>
            </p:nvSpPr>
            <p:spPr>
              <a:blipFill>
                <a:blip r:embed="rId2"/>
                <a:stretch>
                  <a:fillRect l="-3035" t="-1797" r="-2716"/>
                </a:stretch>
              </a:blipFill>
            </p:spPr>
            <p:txBody>
              <a:bodyPr/>
              <a:lstStyle/>
              <a:p>
                <a:r>
                  <a:rPr lang="en-GB">
                    <a:noFill/>
                  </a:rPr>
                  <a:t> </a:t>
                </a:r>
              </a:p>
            </p:txBody>
          </p:sp>
        </mc:Fallback>
      </mc:AlternateContent>
      <p:graphicFrame>
        <p:nvGraphicFramePr>
          <p:cNvPr id="7" name="Table 7">
            <a:extLst>
              <a:ext uri="{FF2B5EF4-FFF2-40B4-BE49-F238E27FC236}">
                <a16:creationId xmlns:a16="http://schemas.microsoft.com/office/drawing/2014/main" id="{3E08650E-B444-4EB2-B6BB-37DEBCED6CFF}"/>
              </a:ext>
            </a:extLst>
          </p:cNvPr>
          <p:cNvGraphicFramePr>
            <a:graphicFrameLocks noGrp="1"/>
          </p:cNvGraphicFramePr>
          <p:nvPr>
            <p:ph sz="half" idx="17"/>
            <p:extLst>
              <p:ext uri="{D42A27DB-BD31-4B8C-83A1-F6EECF244321}">
                <p14:modId xmlns:p14="http://schemas.microsoft.com/office/powerpoint/2010/main" val="3562268867"/>
              </p:ext>
            </p:extLst>
          </p:nvPr>
        </p:nvGraphicFramePr>
        <p:xfrm>
          <a:off x="4572000" y="1293813"/>
          <a:ext cx="3824286" cy="1483360"/>
        </p:xfrm>
        <a:graphic>
          <a:graphicData uri="http://schemas.openxmlformats.org/drawingml/2006/table">
            <a:tbl>
              <a:tblPr firstRow="1" bandRow="1">
                <a:tableStyleId>{F5AB1C69-6EDB-4FF4-983F-18BD219EF322}</a:tableStyleId>
              </a:tblPr>
              <a:tblGrid>
                <a:gridCol w="1274762">
                  <a:extLst>
                    <a:ext uri="{9D8B030D-6E8A-4147-A177-3AD203B41FA5}">
                      <a16:colId xmlns:a16="http://schemas.microsoft.com/office/drawing/2014/main" val="672563637"/>
                    </a:ext>
                  </a:extLst>
                </a:gridCol>
                <a:gridCol w="1274762">
                  <a:extLst>
                    <a:ext uri="{9D8B030D-6E8A-4147-A177-3AD203B41FA5}">
                      <a16:colId xmlns:a16="http://schemas.microsoft.com/office/drawing/2014/main" val="1658156278"/>
                    </a:ext>
                  </a:extLst>
                </a:gridCol>
                <a:gridCol w="1274762">
                  <a:extLst>
                    <a:ext uri="{9D8B030D-6E8A-4147-A177-3AD203B41FA5}">
                      <a16:colId xmlns:a16="http://schemas.microsoft.com/office/drawing/2014/main" val="568922552"/>
                    </a:ext>
                  </a:extLst>
                </a:gridCol>
              </a:tblGrid>
              <a:tr h="370840">
                <a:tc>
                  <a:txBody>
                    <a:bodyPr/>
                    <a:lstStyle/>
                    <a:p>
                      <a:r>
                        <a:rPr lang="en-GB" sz="1400" dirty="0"/>
                        <a:t>Example</a:t>
                      </a:r>
                    </a:p>
                  </a:txBody>
                  <a:tcPr/>
                </a:tc>
                <a:tc>
                  <a:txBody>
                    <a:bodyPr/>
                    <a:lstStyle/>
                    <a:p>
                      <a:r>
                        <a:rPr lang="en-GB" sz="1400" dirty="0"/>
                        <a:t>Combine</a:t>
                      </a:r>
                    </a:p>
                  </a:txBody>
                  <a:tcPr/>
                </a:tc>
                <a:tc>
                  <a:txBody>
                    <a:bodyPr/>
                    <a:lstStyle/>
                    <a:p>
                      <a:r>
                        <a:rPr lang="en-GB" sz="1400" dirty="0"/>
                        <a:t>Empty</a:t>
                      </a:r>
                    </a:p>
                  </a:txBody>
                  <a:tcPr/>
                </a:tc>
                <a:extLst>
                  <a:ext uri="{0D108BD9-81ED-4DB2-BD59-A6C34878D82A}">
                    <a16:rowId xmlns:a16="http://schemas.microsoft.com/office/drawing/2014/main" val="787887285"/>
                  </a:ext>
                </a:extLst>
              </a:tr>
              <a:tr h="370840">
                <a:tc>
                  <a:txBody>
                    <a:bodyPr/>
                    <a:lstStyle/>
                    <a:p>
                      <a:r>
                        <a:rPr lang="en-GB" sz="1400" dirty="0"/>
                        <a:t>String</a:t>
                      </a:r>
                    </a:p>
                  </a:txBody>
                  <a:tcPr/>
                </a:tc>
                <a:tc>
                  <a:txBody>
                    <a:bodyPr/>
                    <a:lstStyle/>
                    <a:p>
                      <a:r>
                        <a:rPr lang="en-GB" sz="1400" dirty="0"/>
                        <a:t>concatenate</a:t>
                      </a:r>
                    </a:p>
                  </a:txBody>
                  <a:tcPr/>
                </a:tc>
                <a:tc>
                  <a:txBody>
                    <a:bodyPr/>
                    <a:lstStyle/>
                    <a:p>
                      <a:r>
                        <a:rPr lang="en-GB" sz="1400" dirty="0"/>
                        <a:t>“”</a:t>
                      </a:r>
                    </a:p>
                  </a:txBody>
                  <a:tcPr/>
                </a:tc>
                <a:extLst>
                  <a:ext uri="{0D108BD9-81ED-4DB2-BD59-A6C34878D82A}">
                    <a16:rowId xmlns:a16="http://schemas.microsoft.com/office/drawing/2014/main" val="2537366503"/>
                  </a:ext>
                </a:extLst>
              </a:tr>
              <a:tr h="370840">
                <a:tc>
                  <a:txBody>
                    <a:bodyPr/>
                    <a:lstStyle/>
                    <a:p>
                      <a:r>
                        <a:rPr lang="en-GB" sz="1400" dirty="0"/>
                        <a:t>Int</a:t>
                      </a:r>
                    </a:p>
                  </a:txBody>
                  <a:tcPr/>
                </a:tc>
                <a:tc>
                  <a:txBody>
                    <a:bodyPr/>
                    <a:lstStyle/>
                    <a:p>
                      <a:r>
                        <a:rPr lang="en-GB" sz="1400" dirty="0"/>
                        <a:t>+</a:t>
                      </a:r>
                    </a:p>
                  </a:txBody>
                  <a:tcPr/>
                </a:tc>
                <a:tc>
                  <a:txBody>
                    <a:bodyPr/>
                    <a:lstStyle/>
                    <a:p>
                      <a:r>
                        <a:rPr lang="en-GB" sz="1400" dirty="0"/>
                        <a:t>0</a:t>
                      </a:r>
                    </a:p>
                  </a:txBody>
                  <a:tcPr/>
                </a:tc>
                <a:extLst>
                  <a:ext uri="{0D108BD9-81ED-4DB2-BD59-A6C34878D82A}">
                    <a16:rowId xmlns:a16="http://schemas.microsoft.com/office/drawing/2014/main" val="1275036288"/>
                  </a:ext>
                </a:extLst>
              </a:tr>
              <a:tr h="370840">
                <a:tc>
                  <a:txBody>
                    <a:bodyPr/>
                    <a:lstStyle/>
                    <a:p>
                      <a:r>
                        <a:rPr lang="en-GB" sz="1400" dirty="0"/>
                        <a:t>List</a:t>
                      </a:r>
                    </a:p>
                  </a:txBody>
                  <a:tcPr/>
                </a:tc>
                <a:tc>
                  <a:txBody>
                    <a:bodyPr/>
                    <a:lstStyle/>
                    <a:p>
                      <a:r>
                        <a:rPr lang="en-GB" sz="1400" dirty="0"/>
                        <a:t>++</a:t>
                      </a:r>
                    </a:p>
                  </a:txBody>
                  <a:tcPr/>
                </a:tc>
                <a:tc>
                  <a:txBody>
                    <a:bodyPr/>
                    <a:lstStyle/>
                    <a:p>
                      <a:r>
                        <a:rPr lang="en-GB" sz="1400" dirty="0"/>
                        <a:t>[ ]</a:t>
                      </a:r>
                    </a:p>
                  </a:txBody>
                  <a:tcPr/>
                </a:tc>
                <a:extLst>
                  <a:ext uri="{0D108BD9-81ED-4DB2-BD59-A6C34878D82A}">
                    <a16:rowId xmlns:a16="http://schemas.microsoft.com/office/drawing/2014/main" val="543896966"/>
                  </a:ext>
                </a:extLst>
              </a:tr>
            </a:tbl>
          </a:graphicData>
        </a:graphic>
      </p:graphicFrame>
      <p:sp>
        <p:nvSpPr>
          <p:cNvPr id="9" name="Rectangle 8">
            <a:extLst>
              <a:ext uri="{FF2B5EF4-FFF2-40B4-BE49-F238E27FC236}">
                <a16:creationId xmlns:a16="http://schemas.microsoft.com/office/drawing/2014/main" id="{09428FA0-65C8-4678-BA4B-5E319F007CFB}"/>
              </a:ext>
            </a:extLst>
          </p:cNvPr>
          <p:cNvSpPr/>
          <p:nvPr/>
        </p:nvSpPr>
        <p:spPr>
          <a:xfrm>
            <a:off x="4448175" y="309860"/>
            <a:ext cx="4572000" cy="800219"/>
          </a:xfrm>
          <a:prstGeom prst="rect">
            <a:avLst/>
          </a:prstGeom>
        </p:spPr>
        <p:txBody>
          <a:bodyPr>
            <a:spAutoFit/>
          </a:bodyPr>
          <a:lstStyle/>
          <a:p>
            <a:r>
              <a:rPr lang="en-GB" sz="1400" dirty="0">
                <a:hlinkClick r:id="rId3"/>
              </a:rPr>
              <a:t>https://blog.softwaremill.com/monoid-in-the-category-of-endofunctors-b85bab43587b</a:t>
            </a:r>
            <a:endParaRPr lang="en-GB" sz="1400" dirty="0"/>
          </a:p>
          <a:p>
            <a:endParaRPr lang="en-GB" dirty="0"/>
          </a:p>
        </p:txBody>
      </p:sp>
      <p:pic>
        <p:nvPicPr>
          <p:cNvPr id="10" name="Picture 9">
            <a:extLst>
              <a:ext uri="{FF2B5EF4-FFF2-40B4-BE49-F238E27FC236}">
                <a16:creationId xmlns:a16="http://schemas.microsoft.com/office/drawing/2014/main" id="{89172BB4-8424-49FD-91D7-880B45FD8A33}"/>
              </a:ext>
            </a:extLst>
          </p:cNvPr>
          <p:cNvPicPr>
            <a:picLocks noChangeAspect="1"/>
          </p:cNvPicPr>
          <p:nvPr/>
        </p:nvPicPr>
        <p:blipFill>
          <a:blip r:embed="rId4"/>
          <a:stretch>
            <a:fillRect/>
          </a:stretch>
        </p:blipFill>
        <p:spPr>
          <a:xfrm>
            <a:off x="4519611" y="3028517"/>
            <a:ext cx="4214017" cy="1714933"/>
          </a:xfrm>
          <a:prstGeom prst="rect">
            <a:avLst/>
          </a:prstGeom>
        </p:spPr>
      </p:pic>
    </p:spTree>
    <p:extLst>
      <p:ext uri="{BB962C8B-B14F-4D97-AF65-F5344CB8AC3E}">
        <p14:creationId xmlns:p14="http://schemas.microsoft.com/office/powerpoint/2010/main" val="532391813"/>
      </p:ext>
    </p:extLst>
  </p:cSld>
  <p:clrMapOvr>
    <a:masterClrMapping/>
  </p:clrMapOvr>
  <p:transition>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47EDFA9-2843-4D7B-B8B0-558BB10B90C5}"/>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FDC112DA-0BBB-4DAA-A53C-81FE7A318E3C}"/>
              </a:ext>
            </a:extLst>
          </p:cNvPr>
          <p:cNvSpPr>
            <a:spLocks noGrp="1"/>
          </p:cNvSpPr>
          <p:nvPr>
            <p:ph type="pic" sz="quarter" idx="11"/>
          </p:nvPr>
        </p:nvSpPr>
        <p:spPr/>
      </p:sp>
      <p:sp>
        <p:nvSpPr>
          <p:cNvPr id="4" name="Title 3">
            <a:extLst>
              <a:ext uri="{FF2B5EF4-FFF2-40B4-BE49-F238E27FC236}">
                <a16:creationId xmlns:a16="http://schemas.microsoft.com/office/drawing/2014/main" id="{3F4A3A2F-5FA2-403F-A432-415FBBF30321}"/>
              </a:ext>
            </a:extLst>
          </p:cNvPr>
          <p:cNvSpPr>
            <a:spLocks noGrp="1"/>
          </p:cNvSpPr>
          <p:nvPr>
            <p:ph type="title"/>
          </p:nvPr>
        </p:nvSpPr>
        <p:spPr>
          <a:xfrm>
            <a:off x="467547" y="410829"/>
            <a:ext cx="5472605" cy="246221"/>
          </a:xfrm>
        </p:spPr>
        <p:txBody>
          <a:bodyPr/>
          <a:lstStyle/>
          <a:p>
            <a:r>
              <a:rPr lang="en-GB" dirty="0"/>
              <a:t>Monoid Lists</a:t>
            </a:r>
          </a:p>
        </p:txBody>
      </p:sp>
      <p:sp>
        <p:nvSpPr>
          <p:cNvPr id="5" name="Content Placeholder 4">
            <a:extLst>
              <a:ext uri="{FF2B5EF4-FFF2-40B4-BE49-F238E27FC236}">
                <a16:creationId xmlns:a16="http://schemas.microsoft.com/office/drawing/2014/main" id="{2DCB7F1D-DF2E-4DAA-B95A-D0E97728EC8C}"/>
              </a:ext>
            </a:extLst>
          </p:cNvPr>
          <p:cNvSpPr>
            <a:spLocks noGrp="1"/>
          </p:cNvSpPr>
          <p:nvPr>
            <p:ph sz="half" idx="16"/>
          </p:nvPr>
        </p:nvSpPr>
        <p:spPr/>
        <p:txBody>
          <a:bodyPr/>
          <a:lstStyle/>
          <a:p>
            <a:r>
              <a:rPr lang="en-GB" dirty="0"/>
              <a:t>Lists are Monoids, and provide the three operators required</a:t>
            </a:r>
          </a:p>
          <a:p>
            <a:r>
              <a:rPr lang="en-GB" dirty="0"/>
              <a:t>mempty is the equivalent of the Lisp null</a:t>
            </a:r>
          </a:p>
          <a:p>
            <a:r>
              <a:rPr lang="en-GB" dirty="0"/>
              <a:t>mappend combines the two lists using ++</a:t>
            </a:r>
          </a:p>
          <a:p>
            <a:r>
              <a:rPr lang="en-GB" dirty="0"/>
              <a:t>mconcat combines the list entries together</a:t>
            </a:r>
          </a:p>
          <a:p>
            <a:pPr lvl="1"/>
            <a:r>
              <a:rPr lang="en-GB" dirty="0"/>
              <a:t>Works for strings, as the effect is ++</a:t>
            </a:r>
          </a:p>
          <a:p>
            <a:pPr lvl="1"/>
            <a:r>
              <a:rPr lang="en-GB" dirty="0"/>
              <a:t>Doesn’t work for numbers, as the outcome can’t be shown</a:t>
            </a:r>
          </a:p>
        </p:txBody>
      </p:sp>
      <p:pic>
        <p:nvPicPr>
          <p:cNvPr id="7" name="Content Placeholder 6">
            <a:extLst>
              <a:ext uri="{FF2B5EF4-FFF2-40B4-BE49-F238E27FC236}">
                <a16:creationId xmlns:a16="http://schemas.microsoft.com/office/drawing/2014/main" id="{128C813B-F9A9-4052-B4AB-3A2F78CE337C}"/>
              </a:ext>
            </a:extLst>
          </p:cNvPr>
          <p:cNvPicPr>
            <a:picLocks noGrp="1" noChangeAspect="1"/>
          </p:cNvPicPr>
          <p:nvPr>
            <p:ph sz="half" idx="17"/>
          </p:nvPr>
        </p:nvPicPr>
        <p:blipFill>
          <a:blip r:embed="rId2"/>
          <a:stretch>
            <a:fillRect/>
          </a:stretch>
        </p:blipFill>
        <p:spPr>
          <a:xfrm>
            <a:off x="4572000" y="1183569"/>
            <a:ext cx="3824288" cy="3706875"/>
          </a:xfrm>
          <a:prstGeom prst="rect">
            <a:avLst/>
          </a:prstGeom>
        </p:spPr>
      </p:pic>
    </p:spTree>
    <p:extLst>
      <p:ext uri="{BB962C8B-B14F-4D97-AF65-F5344CB8AC3E}">
        <p14:creationId xmlns:p14="http://schemas.microsoft.com/office/powerpoint/2010/main" val="3531535212"/>
      </p:ext>
    </p:extLst>
  </p:cSld>
  <p:clrMapOvr>
    <a:masterClrMapping/>
  </p:clrMapOvr>
  <p:transition>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7679D55-347A-4314-8E5F-FE5848F15F3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4D5EA2C-B217-42BA-80D6-323E73D19C75}"/>
              </a:ext>
            </a:extLst>
          </p:cNvPr>
          <p:cNvSpPr>
            <a:spLocks noGrp="1"/>
          </p:cNvSpPr>
          <p:nvPr>
            <p:ph type="pic" sz="quarter" idx="11"/>
          </p:nvPr>
        </p:nvSpPr>
        <p:spPr/>
      </p:sp>
      <p:sp>
        <p:nvSpPr>
          <p:cNvPr id="4" name="Title 3">
            <a:extLst>
              <a:ext uri="{FF2B5EF4-FFF2-40B4-BE49-F238E27FC236}">
                <a16:creationId xmlns:a16="http://schemas.microsoft.com/office/drawing/2014/main" id="{DA3D847D-2C06-430E-8152-9128A2E739A3}"/>
              </a:ext>
            </a:extLst>
          </p:cNvPr>
          <p:cNvSpPr>
            <a:spLocks noGrp="1"/>
          </p:cNvSpPr>
          <p:nvPr>
            <p:ph type="title"/>
          </p:nvPr>
        </p:nvSpPr>
        <p:spPr>
          <a:xfrm>
            <a:off x="467547" y="410829"/>
            <a:ext cx="5472605" cy="246221"/>
          </a:xfrm>
        </p:spPr>
        <p:txBody>
          <a:bodyPr/>
          <a:lstStyle/>
          <a:p>
            <a:r>
              <a:rPr lang="en-GB" dirty="0"/>
              <a:t>&lt;&gt; Operator</a:t>
            </a:r>
          </a:p>
        </p:txBody>
      </p:sp>
      <p:sp>
        <p:nvSpPr>
          <p:cNvPr id="5" name="Content Placeholder 4">
            <a:extLst>
              <a:ext uri="{FF2B5EF4-FFF2-40B4-BE49-F238E27FC236}">
                <a16:creationId xmlns:a16="http://schemas.microsoft.com/office/drawing/2014/main" id="{E12B7182-5336-4518-AE92-758534B52268}"/>
              </a:ext>
            </a:extLst>
          </p:cNvPr>
          <p:cNvSpPr>
            <a:spLocks noGrp="1"/>
          </p:cNvSpPr>
          <p:nvPr>
            <p:ph sz="half" idx="16"/>
          </p:nvPr>
        </p:nvSpPr>
        <p:spPr/>
        <p:txBody>
          <a:bodyPr/>
          <a:lstStyle/>
          <a:p>
            <a:r>
              <a:rPr lang="en-GB" dirty="0"/>
              <a:t>The &lt;&gt; operator is the Monoid function </a:t>
            </a:r>
            <a:r>
              <a:rPr lang="en-GB" dirty="0" err="1"/>
              <a:t>mappend</a:t>
            </a:r>
            <a:endParaRPr lang="en-GB" dirty="0"/>
          </a:p>
          <a:p>
            <a:r>
              <a:rPr lang="en-GB" dirty="0"/>
              <a:t>For lists, it is also equivalent to the list append operator ++</a:t>
            </a:r>
          </a:p>
          <a:p>
            <a:r>
              <a:rPr lang="en-GB" dirty="0"/>
              <a:t>The difference is that </a:t>
            </a:r>
            <a:r>
              <a:rPr lang="en-GB" dirty="0" err="1"/>
              <a:t>mappend</a:t>
            </a:r>
            <a:r>
              <a:rPr lang="en-GB" dirty="0"/>
              <a:t>, being a function, is a prefix function, whereas ++ and &lt;&gt; are infix operators</a:t>
            </a:r>
          </a:p>
        </p:txBody>
      </p:sp>
      <p:pic>
        <p:nvPicPr>
          <p:cNvPr id="7" name="Content Placeholder 6">
            <a:extLst>
              <a:ext uri="{FF2B5EF4-FFF2-40B4-BE49-F238E27FC236}">
                <a16:creationId xmlns:a16="http://schemas.microsoft.com/office/drawing/2014/main" id="{F8B668F1-2729-45A7-93DB-97398BC83B99}"/>
              </a:ext>
            </a:extLst>
          </p:cNvPr>
          <p:cNvPicPr>
            <a:picLocks noGrp="1" noChangeAspect="1"/>
          </p:cNvPicPr>
          <p:nvPr>
            <p:ph sz="half" idx="17"/>
          </p:nvPr>
        </p:nvPicPr>
        <p:blipFill rotWithShape="1">
          <a:blip r:embed="rId2"/>
          <a:srcRect b="2007"/>
          <a:stretch/>
        </p:blipFill>
        <p:spPr>
          <a:xfrm>
            <a:off x="5050631" y="1321808"/>
            <a:ext cx="2867025" cy="1176065"/>
          </a:xfrm>
          <a:prstGeom prst="rect">
            <a:avLst/>
          </a:prstGeom>
        </p:spPr>
      </p:pic>
    </p:spTree>
    <p:extLst>
      <p:ext uri="{BB962C8B-B14F-4D97-AF65-F5344CB8AC3E}">
        <p14:creationId xmlns:p14="http://schemas.microsoft.com/office/powerpoint/2010/main" val="4200015041"/>
      </p:ext>
    </p:extLst>
  </p:cSld>
  <p:clrMapOvr>
    <a:masterClrMapping/>
  </p:clrMapOvr>
  <p:transition>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FB4BDD9-8365-4842-94D9-0D8AD438EAE0}"/>
              </a:ext>
            </a:extLst>
          </p:cNvPr>
          <p:cNvSpPr>
            <a:spLocks noGrp="1"/>
          </p:cNvSpPr>
          <p:nvPr>
            <p:ph type="pic" sz="quarter" idx="10"/>
          </p:nvPr>
        </p:nvSpPr>
        <p:spPr/>
      </p:sp>
      <p:sp>
        <p:nvSpPr>
          <p:cNvPr id="8" name="Picture Placeholder 7">
            <a:extLst>
              <a:ext uri="{FF2B5EF4-FFF2-40B4-BE49-F238E27FC236}">
                <a16:creationId xmlns:a16="http://schemas.microsoft.com/office/drawing/2014/main" id="{0ED82BD0-58E7-4C91-89D2-4F038862C562}"/>
              </a:ext>
            </a:extLst>
          </p:cNvPr>
          <p:cNvSpPr>
            <a:spLocks noGrp="1"/>
          </p:cNvSpPr>
          <p:nvPr>
            <p:ph type="pic" sz="quarter" idx="11"/>
          </p:nvPr>
        </p:nvSpPr>
        <p:spPr/>
      </p:sp>
      <p:sp>
        <p:nvSpPr>
          <p:cNvPr id="5" name="Content Placeholder 4">
            <a:extLst>
              <a:ext uri="{FF2B5EF4-FFF2-40B4-BE49-F238E27FC236}">
                <a16:creationId xmlns:a16="http://schemas.microsoft.com/office/drawing/2014/main" id="{1150D904-B30E-48FD-B584-E5DE2BDF4B27}"/>
              </a:ext>
            </a:extLst>
          </p:cNvPr>
          <p:cNvSpPr>
            <a:spLocks noGrp="1"/>
          </p:cNvSpPr>
          <p:nvPr>
            <p:ph idx="1"/>
          </p:nvPr>
        </p:nvSpPr>
        <p:spPr>
          <a:xfrm>
            <a:off x="467544" y="1295943"/>
            <a:ext cx="8208144" cy="1137419"/>
          </a:xfrm>
        </p:spPr>
        <p:txBody>
          <a:bodyPr/>
          <a:lstStyle/>
          <a:p>
            <a:r>
              <a:rPr lang="en-GB" dirty="0" err="1"/>
              <a:t>Foldr</a:t>
            </a:r>
            <a:r>
              <a:rPr lang="en-GB" dirty="0"/>
              <a:t> and </a:t>
            </a:r>
            <a:r>
              <a:rPr lang="en-GB" dirty="0" err="1"/>
              <a:t>foldl</a:t>
            </a:r>
            <a:r>
              <a:rPr lang="en-GB" dirty="0"/>
              <a:t> must return the same result if the operator and the data form a monoid</a:t>
            </a:r>
          </a:p>
          <a:p>
            <a:r>
              <a:rPr lang="en-GB" dirty="0"/>
              <a:t>If they don’t form a monoid, because the operator is not associative, the </a:t>
            </a:r>
            <a:r>
              <a:rPr lang="en-GB" dirty="0" err="1"/>
              <a:t>foldl</a:t>
            </a:r>
            <a:r>
              <a:rPr lang="en-GB" dirty="0"/>
              <a:t> and </a:t>
            </a:r>
            <a:r>
              <a:rPr lang="en-GB" dirty="0" err="1"/>
              <a:t>foldr</a:t>
            </a:r>
            <a:r>
              <a:rPr lang="en-GB" dirty="0"/>
              <a:t> might return different results</a:t>
            </a:r>
          </a:p>
          <a:p>
            <a:r>
              <a:rPr lang="en-GB" dirty="0"/>
              <a:t>The identity of the monoid is the initial value</a:t>
            </a:r>
          </a:p>
          <a:p>
            <a:r>
              <a:rPr lang="en-GB" dirty="0"/>
              <a:t>The operator of the monoid if the fold operator</a:t>
            </a:r>
          </a:p>
        </p:txBody>
      </p:sp>
      <p:sp>
        <p:nvSpPr>
          <p:cNvPr id="4" name="Title 3">
            <a:extLst>
              <a:ext uri="{FF2B5EF4-FFF2-40B4-BE49-F238E27FC236}">
                <a16:creationId xmlns:a16="http://schemas.microsoft.com/office/drawing/2014/main" id="{D7CB595A-E847-4C24-86D3-1A9CE7787F86}"/>
              </a:ext>
            </a:extLst>
          </p:cNvPr>
          <p:cNvSpPr>
            <a:spLocks noGrp="1"/>
          </p:cNvSpPr>
          <p:nvPr>
            <p:ph type="title"/>
          </p:nvPr>
        </p:nvSpPr>
        <p:spPr/>
        <p:txBody>
          <a:bodyPr/>
          <a:lstStyle/>
          <a:p>
            <a:r>
              <a:rPr lang="en-GB" dirty="0"/>
              <a:t>Monoids and Folds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9429D7-4B4C-420E-91D5-186E698E922A}"/>
                  </a:ext>
                </a:extLst>
              </p:cNvPr>
              <p:cNvSpPr txBox="1"/>
              <p:nvPr/>
            </p:nvSpPr>
            <p:spPr>
              <a:xfrm>
                <a:off x="3033201" y="2952836"/>
                <a:ext cx="288771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𝑓𝑜𝑙𝑑</m:t>
                      </m:r>
                      <m:r>
                        <a:rPr lang="en-GB" sz="4000" b="0" i="1" smtClean="0">
                          <a:latin typeface="Cambria Math" panose="02040503050406030204" pitchFamily="18" charset="0"/>
                        </a:rPr>
                        <m:t> </m:t>
                      </m:r>
                      <m:d>
                        <m:dPr>
                          <m:ctrlPr>
                            <a:rPr lang="en-GB" sz="4000" b="0" i="1" smtClean="0">
                              <a:latin typeface="Cambria Math" panose="02040503050406030204" pitchFamily="18" charset="0"/>
                            </a:rPr>
                          </m:ctrlPr>
                        </m:dPr>
                        <m:e>
                          <m:r>
                            <a:rPr lang="en-GB" sz="4000" b="0" i="1" smtClean="0">
                              <a:latin typeface="Cambria Math" panose="02040503050406030204" pitchFamily="18" charset="0"/>
                            </a:rPr>
                            <m:t>+</m:t>
                          </m:r>
                        </m:e>
                      </m:d>
                      <m:r>
                        <a:rPr lang="en-GB" sz="4000" b="0" i="1" smtClean="0">
                          <a:latin typeface="Cambria Math" panose="02040503050406030204" pitchFamily="18" charset="0"/>
                        </a:rPr>
                        <m:t> 0 </m:t>
                      </m:r>
                      <m:r>
                        <a:rPr lang="en-GB" sz="4000" b="0" i="1" smtClean="0">
                          <a:latin typeface="Cambria Math" panose="02040503050406030204" pitchFamily="18" charset="0"/>
                        </a:rPr>
                        <m:t>𝑥</m:t>
                      </m:r>
                    </m:oMath>
                  </m:oMathPara>
                </a14:m>
                <a:endParaRPr lang="en-GB" sz="4000" dirty="0">
                  <a:latin typeface="+mn-lt"/>
                </a:endParaRPr>
              </a:p>
            </p:txBody>
          </p:sp>
        </mc:Choice>
        <mc:Fallback xmlns="">
          <p:sp>
            <p:nvSpPr>
              <p:cNvPr id="9" name="TextBox 8">
                <a:extLst>
                  <a:ext uri="{FF2B5EF4-FFF2-40B4-BE49-F238E27FC236}">
                    <a16:creationId xmlns:a16="http://schemas.microsoft.com/office/drawing/2014/main" id="{879429D7-4B4C-420E-91D5-186E698E922A}"/>
                  </a:ext>
                </a:extLst>
              </p:cNvPr>
              <p:cNvSpPr txBox="1">
                <a:spLocks noRot="1" noChangeAspect="1" noMove="1" noResize="1" noEditPoints="1" noAdjustHandles="1" noChangeArrowheads="1" noChangeShapeType="1" noTextEdit="1"/>
              </p:cNvSpPr>
              <p:nvPr/>
            </p:nvSpPr>
            <p:spPr>
              <a:xfrm>
                <a:off x="3033201" y="2952836"/>
                <a:ext cx="2887714" cy="615553"/>
              </a:xfrm>
              <a:prstGeom prst="rect">
                <a:avLst/>
              </a:prstGeom>
              <a:blipFill>
                <a:blip r:embed="rId2"/>
                <a:stretch>
                  <a:fillRect/>
                </a:stretch>
              </a:blipFill>
            </p:spPr>
            <p:txBody>
              <a:bodyPr/>
              <a:lstStyle/>
              <a:p>
                <a:r>
                  <a:rPr lang="en-GB">
                    <a:noFill/>
                  </a:rPr>
                  <a:t> </a:t>
                </a:r>
              </a:p>
            </p:txBody>
          </p:sp>
        </mc:Fallback>
      </mc:AlternateContent>
      <p:sp>
        <p:nvSpPr>
          <p:cNvPr id="10" name="Freeform: Shape 9">
            <a:extLst>
              <a:ext uri="{FF2B5EF4-FFF2-40B4-BE49-F238E27FC236}">
                <a16:creationId xmlns:a16="http://schemas.microsoft.com/office/drawing/2014/main" id="{CB1129B3-6909-46FE-894C-1383DA1B5D65}"/>
              </a:ext>
            </a:extLst>
          </p:cNvPr>
          <p:cNvSpPr/>
          <p:nvPr/>
        </p:nvSpPr>
        <p:spPr>
          <a:xfrm>
            <a:off x="3114675" y="3668156"/>
            <a:ext cx="1552575" cy="400050"/>
          </a:xfrm>
          <a:custGeom>
            <a:avLst/>
            <a:gdLst>
              <a:gd name="connsiteX0" fmla="*/ 1552575 w 1552575"/>
              <a:gd name="connsiteY0" fmla="*/ 0 h 400050"/>
              <a:gd name="connsiteX1" fmla="*/ 1552575 w 1552575"/>
              <a:gd name="connsiteY1" fmla="*/ 400050 h 400050"/>
              <a:gd name="connsiteX2" fmla="*/ 0 w 1552575"/>
              <a:gd name="connsiteY2" fmla="*/ 400050 h 400050"/>
            </a:gdLst>
            <a:ahLst/>
            <a:cxnLst>
              <a:cxn ang="0">
                <a:pos x="connsiteX0" y="connsiteY0"/>
              </a:cxn>
              <a:cxn ang="0">
                <a:pos x="connsiteX1" y="connsiteY1"/>
              </a:cxn>
              <a:cxn ang="0">
                <a:pos x="connsiteX2" y="connsiteY2"/>
              </a:cxn>
            </a:cxnLst>
            <a:rect l="l" t="t" r="r" b="b"/>
            <a:pathLst>
              <a:path w="1552575" h="400050">
                <a:moveTo>
                  <a:pt x="1552575" y="0"/>
                </a:moveTo>
                <a:lnTo>
                  <a:pt x="1552575" y="400050"/>
                </a:lnTo>
                <a:lnTo>
                  <a:pt x="0" y="400050"/>
                </a:lnTo>
              </a:path>
            </a:pathLst>
          </a:custGeom>
          <a:noFill/>
          <a:ln w="12700">
            <a:solidFill>
              <a:srgbClr val="FF0000"/>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D53F9CE-FDAC-4D74-BD80-15C58BEB9CEC}"/>
              </a:ext>
            </a:extLst>
          </p:cNvPr>
          <p:cNvSpPr txBox="1"/>
          <p:nvPr/>
        </p:nvSpPr>
        <p:spPr>
          <a:xfrm>
            <a:off x="1396313" y="3904736"/>
            <a:ext cx="1550104" cy="246221"/>
          </a:xfrm>
          <a:prstGeom prst="rect">
            <a:avLst/>
          </a:prstGeom>
          <a:noFill/>
        </p:spPr>
        <p:txBody>
          <a:bodyPr wrap="none" lIns="0" tIns="0" rIns="0" bIns="0" rtlCol="0">
            <a:spAutoFit/>
          </a:bodyPr>
          <a:lstStyle/>
          <a:p>
            <a:r>
              <a:rPr lang="en-GB" sz="1600" dirty="0">
                <a:solidFill>
                  <a:srgbClr val="FF0000"/>
                </a:solidFill>
                <a:latin typeface="+mn-lt"/>
              </a:rPr>
              <a:t>Monoid operator</a:t>
            </a:r>
          </a:p>
        </p:txBody>
      </p:sp>
      <p:sp>
        <p:nvSpPr>
          <p:cNvPr id="12" name="Freeform: Shape 11">
            <a:extLst>
              <a:ext uri="{FF2B5EF4-FFF2-40B4-BE49-F238E27FC236}">
                <a16:creationId xmlns:a16="http://schemas.microsoft.com/office/drawing/2014/main" id="{6408A97D-8286-470F-B4A9-9F48BEFE627C}"/>
              </a:ext>
            </a:extLst>
          </p:cNvPr>
          <p:cNvSpPr/>
          <p:nvPr/>
        </p:nvSpPr>
        <p:spPr>
          <a:xfrm>
            <a:off x="3699561" y="3669958"/>
            <a:ext cx="1552575" cy="773070"/>
          </a:xfrm>
          <a:custGeom>
            <a:avLst/>
            <a:gdLst>
              <a:gd name="connsiteX0" fmla="*/ 1552575 w 1552575"/>
              <a:gd name="connsiteY0" fmla="*/ 0 h 400050"/>
              <a:gd name="connsiteX1" fmla="*/ 1552575 w 1552575"/>
              <a:gd name="connsiteY1" fmla="*/ 400050 h 400050"/>
              <a:gd name="connsiteX2" fmla="*/ 0 w 1552575"/>
              <a:gd name="connsiteY2" fmla="*/ 400050 h 400050"/>
            </a:gdLst>
            <a:ahLst/>
            <a:cxnLst>
              <a:cxn ang="0">
                <a:pos x="connsiteX0" y="connsiteY0"/>
              </a:cxn>
              <a:cxn ang="0">
                <a:pos x="connsiteX1" y="connsiteY1"/>
              </a:cxn>
              <a:cxn ang="0">
                <a:pos x="connsiteX2" y="connsiteY2"/>
              </a:cxn>
            </a:cxnLst>
            <a:rect l="l" t="t" r="r" b="b"/>
            <a:pathLst>
              <a:path w="1552575" h="400050">
                <a:moveTo>
                  <a:pt x="1552575" y="0"/>
                </a:moveTo>
                <a:lnTo>
                  <a:pt x="1552575" y="400050"/>
                </a:lnTo>
                <a:lnTo>
                  <a:pt x="0" y="400050"/>
                </a:lnTo>
              </a:path>
            </a:pathLst>
          </a:custGeom>
          <a:noFill/>
          <a:ln w="12700">
            <a:solidFill>
              <a:srgbClr val="FF0000"/>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795BC26-BDA2-4EED-B436-EDFE8B815E8B}"/>
              </a:ext>
            </a:extLst>
          </p:cNvPr>
          <p:cNvSpPr txBox="1"/>
          <p:nvPr/>
        </p:nvSpPr>
        <p:spPr>
          <a:xfrm>
            <a:off x="1981199" y="4279558"/>
            <a:ext cx="1445909" cy="246221"/>
          </a:xfrm>
          <a:prstGeom prst="rect">
            <a:avLst/>
          </a:prstGeom>
          <a:noFill/>
        </p:spPr>
        <p:txBody>
          <a:bodyPr wrap="none" lIns="0" tIns="0" rIns="0" bIns="0" rtlCol="0">
            <a:spAutoFit/>
          </a:bodyPr>
          <a:lstStyle/>
          <a:p>
            <a:r>
              <a:rPr lang="en-GB" sz="1600" dirty="0">
                <a:solidFill>
                  <a:srgbClr val="FF0000"/>
                </a:solidFill>
                <a:latin typeface="+mn-lt"/>
              </a:rPr>
              <a:t>Monoid identity</a:t>
            </a:r>
          </a:p>
        </p:txBody>
      </p:sp>
      <p:sp>
        <p:nvSpPr>
          <p:cNvPr id="14" name="Freeform: Shape 13">
            <a:extLst>
              <a:ext uri="{FF2B5EF4-FFF2-40B4-BE49-F238E27FC236}">
                <a16:creationId xmlns:a16="http://schemas.microsoft.com/office/drawing/2014/main" id="{12C9BB42-4653-4381-A455-E45AE7641107}"/>
              </a:ext>
            </a:extLst>
          </p:cNvPr>
          <p:cNvSpPr/>
          <p:nvPr/>
        </p:nvSpPr>
        <p:spPr>
          <a:xfrm>
            <a:off x="4173236" y="3669958"/>
            <a:ext cx="1552575" cy="1223319"/>
          </a:xfrm>
          <a:custGeom>
            <a:avLst/>
            <a:gdLst>
              <a:gd name="connsiteX0" fmla="*/ 1552575 w 1552575"/>
              <a:gd name="connsiteY0" fmla="*/ 0 h 400050"/>
              <a:gd name="connsiteX1" fmla="*/ 1552575 w 1552575"/>
              <a:gd name="connsiteY1" fmla="*/ 400050 h 400050"/>
              <a:gd name="connsiteX2" fmla="*/ 0 w 1552575"/>
              <a:gd name="connsiteY2" fmla="*/ 400050 h 400050"/>
            </a:gdLst>
            <a:ahLst/>
            <a:cxnLst>
              <a:cxn ang="0">
                <a:pos x="connsiteX0" y="connsiteY0"/>
              </a:cxn>
              <a:cxn ang="0">
                <a:pos x="connsiteX1" y="connsiteY1"/>
              </a:cxn>
              <a:cxn ang="0">
                <a:pos x="connsiteX2" y="connsiteY2"/>
              </a:cxn>
            </a:cxnLst>
            <a:rect l="l" t="t" r="r" b="b"/>
            <a:pathLst>
              <a:path w="1552575" h="400050">
                <a:moveTo>
                  <a:pt x="1552575" y="0"/>
                </a:moveTo>
                <a:lnTo>
                  <a:pt x="1552575" y="400050"/>
                </a:lnTo>
                <a:lnTo>
                  <a:pt x="0" y="400050"/>
                </a:lnTo>
              </a:path>
            </a:pathLst>
          </a:custGeom>
          <a:noFill/>
          <a:ln w="12700">
            <a:solidFill>
              <a:srgbClr val="FF0000"/>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A8D327E-0826-4D16-98FD-C227B29D5582}"/>
              </a:ext>
            </a:extLst>
          </p:cNvPr>
          <p:cNvSpPr txBox="1"/>
          <p:nvPr/>
        </p:nvSpPr>
        <p:spPr>
          <a:xfrm>
            <a:off x="2578442" y="4728519"/>
            <a:ext cx="1327286" cy="246221"/>
          </a:xfrm>
          <a:prstGeom prst="rect">
            <a:avLst/>
          </a:prstGeom>
          <a:noFill/>
        </p:spPr>
        <p:txBody>
          <a:bodyPr wrap="none" lIns="0" tIns="0" rIns="0" bIns="0" rtlCol="0">
            <a:spAutoFit/>
          </a:bodyPr>
          <a:lstStyle/>
          <a:p>
            <a:r>
              <a:rPr lang="en-GB" sz="1600" dirty="0">
                <a:solidFill>
                  <a:srgbClr val="FF0000"/>
                </a:solidFill>
                <a:latin typeface="+mn-lt"/>
              </a:rPr>
              <a:t>Monoid object</a:t>
            </a:r>
          </a:p>
        </p:txBody>
      </p:sp>
    </p:spTree>
    <p:extLst>
      <p:ext uri="{BB962C8B-B14F-4D97-AF65-F5344CB8AC3E}">
        <p14:creationId xmlns:p14="http://schemas.microsoft.com/office/powerpoint/2010/main" val="1580377399"/>
      </p:ext>
    </p:extLst>
  </p:cSld>
  <p:clrMapOvr>
    <a:masterClrMapping/>
  </p:clrMapOvr>
  <p:transition>
    <p:wipe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Title 3"/>
          <p:cNvSpPr>
            <a:spLocks noGrp="1"/>
          </p:cNvSpPr>
          <p:nvPr>
            <p:ph type="title"/>
          </p:nvPr>
        </p:nvSpPr>
        <p:spPr>
          <a:xfrm>
            <a:off x="467547" y="410829"/>
            <a:ext cx="5472605" cy="246221"/>
          </a:xfrm>
        </p:spPr>
        <p:txBody>
          <a:bodyPr/>
          <a:lstStyle/>
          <a:p>
            <a:r>
              <a:rPr lang="en-GB" dirty="0"/>
              <a:t>Monads</a:t>
            </a:r>
          </a:p>
        </p:txBody>
      </p:sp>
      <p:sp>
        <p:nvSpPr>
          <p:cNvPr id="5" name="Content Placeholder 4"/>
          <p:cNvSpPr>
            <a:spLocks noGrp="1"/>
          </p:cNvSpPr>
          <p:nvPr>
            <p:ph sz="half" idx="16"/>
          </p:nvPr>
        </p:nvSpPr>
        <p:spPr/>
        <p:txBody>
          <a:bodyPr/>
          <a:lstStyle/>
          <a:p>
            <a:r>
              <a:rPr lang="en-GB" dirty="0"/>
              <a:t>A Monad is a collection of three things:</a:t>
            </a:r>
          </a:p>
          <a:p>
            <a:pPr marL="594900" lvl="1" indent="-342900">
              <a:buFont typeface="+mj-lt"/>
              <a:buAutoNum type="arabicPeriod"/>
            </a:pPr>
            <a:r>
              <a:rPr lang="en-GB" dirty="0"/>
              <a:t>A way to </a:t>
            </a:r>
            <a:r>
              <a:rPr lang="en-GB" b="1" dirty="0"/>
              <a:t>unit</a:t>
            </a:r>
            <a:r>
              <a:rPr lang="en-GB" dirty="0"/>
              <a:t> the data, to amplify and encapsulate the data</a:t>
            </a:r>
          </a:p>
          <a:p>
            <a:pPr marL="594900" lvl="1" indent="-342900">
              <a:buFont typeface="+mj-lt"/>
              <a:buAutoNum type="arabicPeriod"/>
            </a:pPr>
            <a:r>
              <a:rPr lang="en-GB" dirty="0"/>
              <a:t>A way to </a:t>
            </a:r>
            <a:r>
              <a:rPr lang="en-GB" b="1" dirty="0"/>
              <a:t>map</a:t>
            </a:r>
            <a:r>
              <a:rPr lang="en-GB" dirty="0"/>
              <a:t> the data, to work with the data in the Monad without exposing it</a:t>
            </a:r>
          </a:p>
          <a:p>
            <a:pPr marL="594900" lvl="1" indent="-342900">
              <a:buFont typeface="+mj-lt"/>
              <a:buAutoNum type="arabicPeriod"/>
            </a:pPr>
            <a:r>
              <a:rPr lang="en-GB" dirty="0"/>
              <a:t>A way to </a:t>
            </a:r>
            <a:r>
              <a:rPr lang="en-GB" b="1" dirty="0"/>
              <a:t>bind</a:t>
            </a:r>
            <a:r>
              <a:rPr lang="en-GB" dirty="0"/>
              <a:t> the data, to combine two Monads without exposing the internal data</a:t>
            </a:r>
          </a:p>
        </p:txBody>
      </p:sp>
      <p:sp>
        <p:nvSpPr>
          <p:cNvPr id="6" name="Content Placeholder 5"/>
          <p:cNvSpPr>
            <a:spLocks noGrp="1"/>
          </p:cNvSpPr>
          <p:nvPr>
            <p:ph sz="half" idx="17"/>
          </p:nvPr>
        </p:nvSpPr>
        <p:spPr/>
        <p:txBody>
          <a:bodyPr/>
          <a:lstStyle/>
          <a:p>
            <a:r>
              <a:rPr lang="en-GB" dirty="0"/>
              <a:t>In F#, the sequence is a Monad</a:t>
            </a:r>
          </a:p>
          <a:p>
            <a:pPr marL="594900" lvl="1" indent="-342900">
              <a:buFont typeface="+mj-lt"/>
              <a:buAutoNum type="arabicPeriod"/>
            </a:pPr>
            <a:r>
              <a:rPr lang="en-GB" dirty="0"/>
              <a:t>The data is encapsulated as a sequence</a:t>
            </a:r>
          </a:p>
          <a:p>
            <a:pPr marL="594900" lvl="1" indent="-342900">
              <a:buFont typeface="+mj-lt"/>
              <a:buAutoNum type="arabicPeriod"/>
            </a:pPr>
            <a:r>
              <a:rPr lang="en-GB" dirty="0"/>
              <a:t>The data can be computed via list comprehension</a:t>
            </a:r>
          </a:p>
          <a:p>
            <a:pPr marL="594900" lvl="1" indent="-342900">
              <a:buFont typeface="+mj-lt"/>
              <a:buAutoNum type="arabicPeriod"/>
            </a:pPr>
            <a:r>
              <a:rPr lang="en-GB" dirty="0"/>
              <a:t>Sequences can be processed using tools like </a:t>
            </a:r>
            <a:r>
              <a:rPr lang="en-GB" dirty="0" err="1"/>
              <a:t>Seq.map</a:t>
            </a:r>
            <a:r>
              <a:rPr lang="en-GB" dirty="0"/>
              <a:t>, </a:t>
            </a:r>
            <a:r>
              <a:rPr lang="en-GB" dirty="0" err="1"/>
              <a:t>Seq.Iter</a:t>
            </a:r>
            <a:r>
              <a:rPr lang="en-GB" dirty="0"/>
              <a:t>, </a:t>
            </a:r>
            <a:r>
              <a:rPr lang="en-GB" dirty="0" err="1"/>
              <a:t>Seq.sum</a:t>
            </a:r>
            <a:r>
              <a:rPr lang="en-GB" dirty="0"/>
              <a:t>, </a:t>
            </a:r>
            <a:r>
              <a:rPr lang="en-GB" dirty="0" err="1"/>
              <a:t>Seq.filter</a:t>
            </a:r>
            <a:endParaRPr lang="en-GB" dirty="0"/>
          </a:p>
          <a:p>
            <a:pPr marL="594900" lvl="1" indent="-342900">
              <a:buFont typeface="+mj-lt"/>
              <a:buAutoNum type="arabicPeriod"/>
            </a:pPr>
            <a:r>
              <a:rPr lang="en-GB" dirty="0"/>
              <a:t>Sequences can be combined</a:t>
            </a:r>
          </a:p>
          <a:p>
            <a:endParaRPr lang="en-GB" dirty="0"/>
          </a:p>
        </p:txBody>
      </p:sp>
      <p:sp>
        <p:nvSpPr>
          <p:cNvPr id="8" name="Rectangle 7"/>
          <p:cNvSpPr/>
          <p:nvPr/>
        </p:nvSpPr>
        <p:spPr>
          <a:xfrm>
            <a:off x="4624899" y="279868"/>
            <a:ext cx="4572000" cy="523220"/>
          </a:xfrm>
          <a:prstGeom prst="rect">
            <a:avLst/>
          </a:prstGeom>
        </p:spPr>
        <p:txBody>
          <a:bodyPr>
            <a:spAutoFit/>
          </a:bodyPr>
          <a:lstStyle/>
          <a:p>
            <a:r>
              <a:rPr lang="en-GB" sz="1400" dirty="0">
                <a:hlinkClick r:id="rId2"/>
              </a:rPr>
              <a:t>https://medium.com/real-world-fsharp/understanding-monads-db30eeadf2bf</a:t>
            </a:r>
            <a:endParaRPr lang="en-GB" sz="1400" dirty="0"/>
          </a:p>
        </p:txBody>
      </p:sp>
    </p:spTree>
    <p:extLst>
      <p:ext uri="{BB962C8B-B14F-4D97-AF65-F5344CB8AC3E}">
        <p14:creationId xmlns:p14="http://schemas.microsoft.com/office/powerpoint/2010/main" val="1849065146"/>
      </p:ext>
    </p:extLst>
  </p:cSld>
  <p:clrMapOvr>
    <a:masterClrMapping/>
  </p:clrMapOvr>
  <p:transition>
    <p:wipe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55B7008-B9EE-4D17-85DC-01C2E8326E54}"/>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B9DA7C17-2FB5-4811-9E6D-1D5A9CA3D6FE}"/>
              </a:ext>
            </a:extLst>
          </p:cNvPr>
          <p:cNvSpPr>
            <a:spLocks noGrp="1"/>
          </p:cNvSpPr>
          <p:nvPr>
            <p:ph type="pic" sz="quarter" idx="11"/>
          </p:nvPr>
        </p:nvSpPr>
        <p:spPr/>
      </p:sp>
      <p:pic>
        <p:nvPicPr>
          <p:cNvPr id="10" name="Content Placeholder 9">
            <a:extLst>
              <a:ext uri="{FF2B5EF4-FFF2-40B4-BE49-F238E27FC236}">
                <a16:creationId xmlns:a16="http://schemas.microsoft.com/office/drawing/2014/main" id="{DD5A6E48-9A40-4D4A-A768-15AADD1512B3}"/>
              </a:ext>
            </a:extLst>
          </p:cNvPr>
          <p:cNvPicPr>
            <a:picLocks noGrp="1" noChangeAspect="1"/>
          </p:cNvPicPr>
          <p:nvPr>
            <p:ph idx="1"/>
          </p:nvPr>
        </p:nvPicPr>
        <p:blipFill>
          <a:blip r:embed="rId2"/>
          <a:stretch>
            <a:fillRect/>
          </a:stretch>
        </p:blipFill>
        <p:spPr>
          <a:xfrm>
            <a:off x="1097940" y="1143000"/>
            <a:ext cx="6948121" cy="3722688"/>
          </a:xfrm>
          <a:prstGeom prst="rect">
            <a:avLst/>
          </a:prstGeom>
        </p:spPr>
      </p:pic>
      <p:sp>
        <p:nvSpPr>
          <p:cNvPr id="4" name="Title 3">
            <a:extLst>
              <a:ext uri="{FF2B5EF4-FFF2-40B4-BE49-F238E27FC236}">
                <a16:creationId xmlns:a16="http://schemas.microsoft.com/office/drawing/2014/main" id="{C6074313-00DB-423F-84E6-B0708EA9114A}"/>
              </a:ext>
            </a:extLst>
          </p:cNvPr>
          <p:cNvSpPr>
            <a:spLocks noGrp="1"/>
          </p:cNvSpPr>
          <p:nvPr>
            <p:ph type="title"/>
          </p:nvPr>
        </p:nvSpPr>
        <p:spPr/>
        <p:txBody>
          <a:bodyPr/>
          <a:lstStyle/>
          <a:p>
            <a:r>
              <a:rPr lang="en-GB" dirty="0"/>
              <a:t>Monads</a:t>
            </a:r>
          </a:p>
        </p:txBody>
      </p:sp>
      <p:sp>
        <p:nvSpPr>
          <p:cNvPr id="11" name="Rectangle 10">
            <a:extLst>
              <a:ext uri="{FF2B5EF4-FFF2-40B4-BE49-F238E27FC236}">
                <a16:creationId xmlns:a16="http://schemas.microsoft.com/office/drawing/2014/main" id="{D45A7C05-4207-4A2E-A524-E37EF316F148}"/>
              </a:ext>
            </a:extLst>
          </p:cNvPr>
          <p:cNvSpPr/>
          <p:nvPr/>
        </p:nvSpPr>
        <p:spPr>
          <a:xfrm>
            <a:off x="4095750" y="266700"/>
            <a:ext cx="4572000" cy="523220"/>
          </a:xfrm>
          <a:prstGeom prst="rect">
            <a:avLst/>
          </a:prstGeom>
        </p:spPr>
        <p:txBody>
          <a:bodyPr>
            <a:spAutoFit/>
          </a:bodyPr>
          <a:lstStyle/>
          <a:p>
            <a:r>
              <a:rPr lang="en-GB" sz="1400" dirty="0">
                <a:hlinkClick r:id="rId3"/>
              </a:rPr>
              <a:t>https://www.youtube.com/watch?v=IBB7JpbClo8&amp;list=PLe7Ei6viL6jGp1Rfu0dil1JH1SHk9bgDV&amp;index=17</a:t>
            </a:r>
            <a:endParaRPr lang="en-GB" dirty="0"/>
          </a:p>
        </p:txBody>
      </p:sp>
    </p:spTree>
    <p:extLst>
      <p:ext uri="{BB962C8B-B14F-4D97-AF65-F5344CB8AC3E}">
        <p14:creationId xmlns:p14="http://schemas.microsoft.com/office/powerpoint/2010/main" val="605083382"/>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8DAAF5-EC6E-448A-9FA3-437A512E326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56D298FA-0A8A-46AF-8BF2-98D8AFC6564E}"/>
              </a:ext>
            </a:extLst>
          </p:cNvPr>
          <p:cNvSpPr>
            <a:spLocks noGrp="1"/>
          </p:cNvSpPr>
          <p:nvPr>
            <p:ph type="pic" sz="quarter" idx="11"/>
          </p:nvPr>
        </p:nvSpPr>
        <p:spPr/>
      </p:sp>
      <p:sp>
        <p:nvSpPr>
          <p:cNvPr id="4" name="Title 3">
            <a:extLst>
              <a:ext uri="{FF2B5EF4-FFF2-40B4-BE49-F238E27FC236}">
                <a16:creationId xmlns:a16="http://schemas.microsoft.com/office/drawing/2014/main" id="{974F7D1C-0C48-41D6-872C-42A6EAF198DC}"/>
              </a:ext>
            </a:extLst>
          </p:cNvPr>
          <p:cNvSpPr>
            <a:spLocks noGrp="1"/>
          </p:cNvSpPr>
          <p:nvPr>
            <p:ph type="title"/>
          </p:nvPr>
        </p:nvSpPr>
        <p:spPr>
          <a:xfrm>
            <a:off x="467547" y="410829"/>
            <a:ext cx="5472605" cy="246221"/>
          </a:xfrm>
        </p:spPr>
        <p:txBody>
          <a:bodyPr/>
          <a:lstStyle/>
          <a:p>
            <a:r>
              <a:rPr lang="en-GB" dirty="0"/>
              <a:t>Haskell Platform</a:t>
            </a:r>
          </a:p>
        </p:txBody>
      </p:sp>
      <p:sp>
        <p:nvSpPr>
          <p:cNvPr id="5" name="Content Placeholder 4">
            <a:extLst>
              <a:ext uri="{FF2B5EF4-FFF2-40B4-BE49-F238E27FC236}">
                <a16:creationId xmlns:a16="http://schemas.microsoft.com/office/drawing/2014/main" id="{FC1654CC-9024-4F44-851E-3C91FBBC1F56}"/>
              </a:ext>
            </a:extLst>
          </p:cNvPr>
          <p:cNvSpPr>
            <a:spLocks noGrp="1"/>
          </p:cNvSpPr>
          <p:nvPr>
            <p:ph sz="half" idx="16"/>
          </p:nvPr>
        </p:nvSpPr>
        <p:spPr/>
        <p:txBody>
          <a:bodyPr/>
          <a:lstStyle/>
          <a:p>
            <a:r>
              <a:rPr lang="en-GB" dirty="0"/>
              <a:t>The modern way to get Haskell is via the Haskell platform at </a:t>
            </a:r>
            <a:r>
              <a:rPr lang="en-GB" dirty="0">
                <a:hlinkClick r:id="rId2"/>
              </a:rPr>
              <a:t>https://www.haskell.org/platform/</a:t>
            </a:r>
            <a:endParaRPr lang="en-GB" dirty="0"/>
          </a:p>
          <a:p>
            <a:r>
              <a:rPr lang="en-GB" dirty="0"/>
              <a:t>This uses Chocolatey and Stack</a:t>
            </a:r>
          </a:p>
          <a:p>
            <a:endParaRPr lang="en-GB" dirty="0"/>
          </a:p>
        </p:txBody>
      </p:sp>
      <p:pic>
        <p:nvPicPr>
          <p:cNvPr id="7" name="Content Placeholder 6">
            <a:extLst>
              <a:ext uri="{FF2B5EF4-FFF2-40B4-BE49-F238E27FC236}">
                <a16:creationId xmlns:a16="http://schemas.microsoft.com/office/drawing/2014/main" id="{457E1F39-AFE7-4C23-9732-BDCE0F6697DF}"/>
              </a:ext>
            </a:extLst>
          </p:cNvPr>
          <p:cNvPicPr>
            <a:picLocks noGrp="1" noChangeAspect="1"/>
          </p:cNvPicPr>
          <p:nvPr>
            <p:ph sz="half" idx="17"/>
          </p:nvPr>
        </p:nvPicPr>
        <p:blipFill>
          <a:blip r:embed="rId3"/>
          <a:stretch>
            <a:fillRect/>
          </a:stretch>
        </p:blipFill>
        <p:spPr>
          <a:xfrm>
            <a:off x="4572000" y="1311281"/>
            <a:ext cx="3824288" cy="2306589"/>
          </a:xfrm>
          <a:prstGeom prst="rect">
            <a:avLst/>
          </a:prstGeom>
        </p:spPr>
      </p:pic>
    </p:spTree>
    <p:extLst>
      <p:ext uri="{BB962C8B-B14F-4D97-AF65-F5344CB8AC3E}">
        <p14:creationId xmlns:p14="http://schemas.microsoft.com/office/powerpoint/2010/main" val="3631160730"/>
      </p:ext>
    </p:extLst>
  </p:cSld>
  <p:clrMapOvr>
    <a:masterClrMapping/>
  </p:clrMapOvr>
  <p:transition>
    <p:wipe dir="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A907E54-8DAA-4072-B701-D15016465514}"/>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FB11E84D-7C67-4FE8-9432-3039AC6D023B}"/>
              </a:ext>
            </a:extLst>
          </p:cNvPr>
          <p:cNvSpPr>
            <a:spLocks noGrp="1"/>
          </p:cNvSpPr>
          <p:nvPr>
            <p:ph type="pic" sz="quarter" idx="11"/>
          </p:nvPr>
        </p:nvSpPr>
        <p:spPr/>
      </p:sp>
      <p:sp>
        <p:nvSpPr>
          <p:cNvPr id="5" name="Title 4">
            <a:extLst>
              <a:ext uri="{FF2B5EF4-FFF2-40B4-BE49-F238E27FC236}">
                <a16:creationId xmlns:a16="http://schemas.microsoft.com/office/drawing/2014/main" id="{FA76145F-E60F-4DD1-A302-31E99AAFBB31}"/>
              </a:ext>
            </a:extLst>
          </p:cNvPr>
          <p:cNvSpPr>
            <a:spLocks noGrp="1"/>
          </p:cNvSpPr>
          <p:nvPr>
            <p:ph type="title"/>
          </p:nvPr>
        </p:nvSpPr>
        <p:spPr/>
        <p:txBody>
          <a:bodyPr/>
          <a:lstStyle/>
          <a:p>
            <a:r>
              <a:rPr lang="en-GB" dirty="0"/>
              <a:t>Bind, &gt;&gt;=</a:t>
            </a:r>
          </a:p>
        </p:txBody>
      </p:sp>
      <p:sp>
        <p:nvSpPr>
          <p:cNvPr id="8" name="Content Placeholder 7">
            <a:extLst>
              <a:ext uri="{FF2B5EF4-FFF2-40B4-BE49-F238E27FC236}">
                <a16:creationId xmlns:a16="http://schemas.microsoft.com/office/drawing/2014/main" id="{CA29203E-E510-46CB-A0C6-500865757228}"/>
              </a:ext>
            </a:extLst>
          </p:cNvPr>
          <p:cNvSpPr>
            <a:spLocks noGrp="1"/>
          </p:cNvSpPr>
          <p:nvPr>
            <p:ph sz="half" idx="16"/>
          </p:nvPr>
        </p:nvSpPr>
        <p:spPr/>
        <p:txBody>
          <a:bodyPr/>
          <a:lstStyle/>
          <a:p>
            <a:r>
              <a:rPr lang="en-GB" dirty="0"/>
              <a:t>The main function is Monad</a:t>
            </a:r>
          </a:p>
          <a:p>
            <a:r>
              <a:rPr lang="en-GB" dirty="0"/>
              <a:t>Monad m =&gt; m a -&gt; (a -&gt; m b) -&gt; m b</a:t>
            </a:r>
          </a:p>
          <a:p>
            <a:r>
              <a:rPr lang="en-GB" dirty="0"/>
              <a:t>The bind operator strips away the  Monad revealing the value, but you must add the Monad back at the end</a:t>
            </a:r>
          </a:p>
          <a:p>
            <a:r>
              <a:rPr lang="en-GB" dirty="0"/>
              <a:t>Maybe is a Monad:</a:t>
            </a:r>
          </a:p>
          <a:p>
            <a:pPr lvl="1"/>
            <a:r>
              <a:rPr lang="en-GB" dirty="0"/>
              <a:t>Just 1 &gt;&gt;= (\x -&gt; Just x) returns Just 1, where a is 1, m is Just, b is 1</a:t>
            </a:r>
          </a:p>
          <a:p>
            <a:pPr lvl="1"/>
            <a:r>
              <a:rPr lang="en-GB" dirty="0"/>
              <a:t>Nothing &gt;&gt; (\x -&gt; Just x) returns Nothing</a:t>
            </a:r>
          </a:p>
          <a:p>
            <a:r>
              <a:rPr lang="en-GB" dirty="0"/>
              <a:t>The return type of &gt;&gt;= must be a Monad</a:t>
            </a:r>
          </a:p>
        </p:txBody>
      </p:sp>
      <p:pic>
        <p:nvPicPr>
          <p:cNvPr id="10" name="Content Placeholder 9">
            <a:extLst>
              <a:ext uri="{FF2B5EF4-FFF2-40B4-BE49-F238E27FC236}">
                <a16:creationId xmlns:a16="http://schemas.microsoft.com/office/drawing/2014/main" id="{6D2B6F86-53DF-47C9-B5C0-11EAE5BE1B9B}"/>
              </a:ext>
            </a:extLst>
          </p:cNvPr>
          <p:cNvPicPr>
            <a:picLocks noGrp="1" noChangeAspect="1"/>
          </p:cNvPicPr>
          <p:nvPr>
            <p:ph sz="half" idx="17"/>
          </p:nvPr>
        </p:nvPicPr>
        <p:blipFill>
          <a:blip r:embed="rId2"/>
          <a:stretch>
            <a:fillRect/>
          </a:stretch>
        </p:blipFill>
        <p:spPr>
          <a:xfrm>
            <a:off x="4572000" y="1302967"/>
            <a:ext cx="3824288" cy="2162916"/>
          </a:xfrm>
          <a:prstGeom prst="rect">
            <a:avLst/>
          </a:prstGeom>
        </p:spPr>
      </p:pic>
    </p:spTree>
    <p:extLst>
      <p:ext uri="{BB962C8B-B14F-4D97-AF65-F5344CB8AC3E}">
        <p14:creationId xmlns:p14="http://schemas.microsoft.com/office/powerpoint/2010/main" val="2596971269"/>
      </p:ext>
    </p:extLst>
  </p:cSld>
  <p:clrMapOvr>
    <a:masterClrMapping/>
  </p:clrMapOvr>
  <p:transition>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003B1AA-0F70-4670-A85E-C28665797090}"/>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23CF50F-B171-478D-80A4-FABDD9752A2D}"/>
              </a:ext>
            </a:extLst>
          </p:cNvPr>
          <p:cNvSpPr>
            <a:spLocks noGrp="1"/>
          </p:cNvSpPr>
          <p:nvPr>
            <p:ph type="pic" sz="quarter" idx="11"/>
          </p:nvPr>
        </p:nvSpPr>
        <p:spPr/>
      </p:sp>
      <p:sp>
        <p:nvSpPr>
          <p:cNvPr id="4" name="Title 3">
            <a:extLst>
              <a:ext uri="{FF2B5EF4-FFF2-40B4-BE49-F238E27FC236}">
                <a16:creationId xmlns:a16="http://schemas.microsoft.com/office/drawing/2014/main" id="{F2D9B7BB-EC30-41E2-ABD0-9F5C8B654B1A}"/>
              </a:ext>
            </a:extLst>
          </p:cNvPr>
          <p:cNvSpPr>
            <a:spLocks noGrp="1"/>
          </p:cNvSpPr>
          <p:nvPr>
            <p:ph type="title"/>
          </p:nvPr>
        </p:nvSpPr>
        <p:spPr>
          <a:xfrm>
            <a:off x="467547" y="410829"/>
            <a:ext cx="5472605" cy="246221"/>
          </a:xfrm>
        </p:spPr>
        <p:txBody>
          <a:bodyPr/>
          <a:lstStyle/>
          <a:p>
            <a:r>
              <a:rPr lang="en-GB" dirty="0"/>
              <a:t>Maybe ADD, With Bind</a:t>
            </a:r>
          </a:p>
        </p:txBody>
      </p:sp>
      <p:sp>
        <p:nvSpPr>
          <p:cNvPr id="5" name="Content Placeholder 4">
            <a:extLst>
              <a:ext uri="{FF2B5EF4-FFF2-40B4-BE49-F238E27FC236}">
                <a16:creationId xmlns:a16="http://schemas.microsoft.com/office/drawing/2014/main" id="{AF5C6611-6AC0-432C-A010-DC6D49B4709C}"/>
              </a:ext>
            </a:extLst>
          </p:cNvPr>
          <p:cNvSpPr>
            <a:spLocks noGrp="1"/>
          </p:cNvSpPr>
          <p:nvPr>
            <p:ph sz="half" idx="16"/>
          </p:nvPr>
        </p:nvSpPr>
        <p:spPr/>
        <p:txBody>
          <a:bodyPr/>
          <a:lstStyle/>
          <a:p>
            <a:r>
              <a:rPr lang="en-GB" dirty="0"/>
              <a:t>In this example, we combine a Monad, mx with a value y</a:t>
            </a:r>
          </a:p>
          <a:p>
            <a:r>
              <a:rPr lang="en-GB" dirty="0"/>
              <a:t>The bind operator strips the Monad away to provide x, which we can combine with y</a:t>
            </a:r>
          </a:p>
          <a:p>
            <a:r>
              <a:rPr lang="en-GB" dirty="0"/>
              <a:t>But we have to add the Monad back to make the type correct </a:t>
            </a:r>
          </a:p>
        </p:txBody>
      </p:sp>
      <p:pic>
        <p:nvPicPr>
          <p:cNvPr id="7" name="Content Placeholder 6">
            <a:extLst>
              <a:ext uri="{FF2B5EF4-FFF2-40B4-BE49-F238E27FC236}">
                <a16:creationId xmlns:a16="http://schemas.microsoft.com/office/drawing/2014/main" id="{A8B9A8D0-4D88-4DBA-8A1C-B51F4A0D56D8}"/>
              </a:ext>
            </a:extLst>
          </p:cNvPr>
          <p:cNvPicPr>
            <a:picLocks noGrp="1" noChangeAspect="1"/>
          </p:cNvPicPr>
          <p:nvPr>
            <p:ph sz="half" idx="17"/>
          </p:nvPr>
        </p:nvPicPr>
        <p:blipFill>
          <a:blip r:embed="rId2"/>
          <a:stretch>
            <a:fillRect/>
          </a:stretch>
        </p:blipFill>
        <p:spPr>
          <a:xfrm>
            <a:off x="4572000" y="1310183"/>
            <a:ext cx="3824288" cy="2053234"/>
          </a:xfrm>
          <a:prstGeom prst="rect">
            <a:avLst/>
          </a:prstGeom>
        </p:spPr>
      </p:pic>
    </p:spTree>
    <p:extLst>
      <p:ext uri="{BB962C8B-B14F-4D97-AF65-F5344CB8AC3E}">
        <p14:creationId xmlns:p14="http://schemas.microsoft.com/office/powerpoint/2010/main" val="2445341723"/>
      </p:ext>
    </p:extLst>
  </p:cSld>
  <p:clrMapOvr>
    <a:masterClrMapping/>
  </p:clrMapOvr>
  <p:transition>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2666038-D3C5-4E0F-B0F7-AFECE0394F7B}"/>
              </a:ext>
            </a:extLst>
          </p:cNvPr>
          <p:cNvSpPr>
            <a:spLocks noGrp="1"/>
          </p:cNvSpPr>
          <p:nvPr>
            <p:ph type="pic" sz="quarter" idx="10"/>
          </p:nvPr>
        </p:nvSpPr>
        <p:spPr>
          <a:xfrm>
            <a:off x="0" y="4946211"/>
            <a:ext cx="9144000" cy="97147"/>
          </a:xfrm>
        </p:spPr>
      </p:sp>
      <p:sp>
        <p:nvSpPr>
          <p:cNvPr id="3" name="Picture Placeholder 2">
            <a:extLst>
              <a:ext uri="{FF2B5EF4-FFF2-40B4-BE49-F238E27FC236}">
                <a16:creationId xmlns:a16="http://schemas.microsoft.com/office/drawing/2014/main" id="{B8CAC6E8-E5F9-4D80-9E72-11B795A95694}"/>
              </a:ext>
            </a:extLst>
          </p:cNvPr>
          <p:cNvSpPr>
            <a:spLocks noGrp="1"/>
          </p:cNvSpPr>
          <p:nvPr>
            <p:ph type="pic" sz="quarter" idx="11"/>
          </p:nvPr>
        </p:nvSpPr>
        <p:spPr/>
      </p:sp>
      <p:sp>
        <p:nvSpPr>
          <p:cNvPr id="4" name="Title 3">
            <a:extLst>
              <a:ext uri="{FF2B5EF4-FFF2-40B4-BE49-F238E27FC236}">
                <a16:creationId xmlns:a16="http://schemas.microsoft.com/office/drawing/2014/main" id="{E2C6248E-FF3B-4669-9661-D16FE1A1D0D9}"/>
              </a:ext>
            </a:extLst>
          </p:cNvPr>
          <p:cNvSpPr>
            <a:spLocks noGrp="1"/>
          </p:cNvSpPr>
          <p:nvPr>
            <p:ph type="title"/>
          </p:nvPr>
        </p:nvSpPr>
        <p:spPr>
          <a:xfrm>
            <a:off x="467547" y="410829"/>
            <a:ext cx="5472605" cy="246221"/>
          </a:xfrm>
        </p:spPr>
        <p:txBody>
          <a:bodyPr/>
          <a:lstStyle/>
          <a:p>
            <a:r>
              <a:rPr lang="en-GB" dirty="0"/>
              <a:t>MONADD</a:t>
            </a:r>
          </a:p>
        </p:txBody>
      </p:sp>
      <p:sp>
        <p:nvSpPr>
          <p:cNvPr id="5" name="Content Placeholder 4">
            <a:extLst>
              <a:ext uri="{FF2B5EF4-FFF2-40B4-BE49-F238E27FC236}">
                <a16:creationId xmlns:a16="http://schemas.microsoft.com/office/drawing/2014/main" id="{1C1D69A4-9635-48AC-851E-297DF582A3D3}"/>
              </a:ext>
            </a:extLst>
          </p:cNvPr>
          <p:cNvSpPr>
            <a:spLocks noGrp="1"/>
          </p:cNvSpPr>
          <p:nvPr>
            <p:ph sz="half" idx="16"/>
          </p:nvPr>
        </p:nvSpPr>
        <p:spPr/>
        <p:txBody>
          <a:bodyPr/>
          <a:lstStyle/>
          <a:p>
            <a:r>
              <a:rPr lang="en-GB" dirty="0"/>
              <a:t>We can extend this bind operator to more than one variable</a:t>
            </a:r>
          </a:p>
          <a:p>
            <a:r>
              <a:rPr lang="en-GB" dirty="0"/>
              <a:t>Here, we pass two Monads, one containing variable x and one containing variable y</a:t>
            </a:r>
          </a:p>
          <a:p>
            <a:r>
              <a:rPr lang="en-GB" dirty="0"/>
              <a:t>We use the bind operator twice, one to strip away the Monad of x, and a second time to strip away the Monad of y</a:t>
            </a:r>
          </a:p>
          <a:p>
            <a:r>
              <a:rPr lang="en-GB" dirty="0"/>
              <a:t>We use return to put the Monad back onto the result</a:t>
            </a:r>
          </a:p>
        </p:txBody>
      </p:sp>
      <p:pic>
        <p:nvPicPr>
          <p:cNvPr id="7" name="Content Placeholder 6">
            <a:extLst>
              <a:ext uri="{FF2B5EF4-FFF2-40B4-BE49-F238E27FC236}">
                <a16:creationId xmlns:a16="http://schemas.microsoft.com/office/drawing/2014/main" id="{79DCCA3C-80DD-4ACE-A129-29B529E46008}"/>
              </a:ext>
            </a:extLst>
          </p:cNvPr>
          <p:cNvPicPr>
            <a:picLocks noGrp="1" noChangeAspect="1"/>
          </p:cNvPicPr>
          <p:nvPr>
            <p:ph sz="half" idx="17"/>
          </p:nvPr>
        </p:nvPicPr>
        <p:blipFill>
          <a:blip r:embed="rId2"/>
          <a:stretch>
            <a:fillRect/>
          </a:stretch>
        </p:blipFill>
        <p:spPr>
          <a:xfrm>
            <a:off x="4572000" y="1360830"/>
            <a:ext cx="3824288" cy="2085290"/>
          </a:xfrm>
          <a:prstGeom prst="rect">
            <a:avLst/>
          </a:prstGeom>
        </p:spPr>
      </p:pic>
    </p:spTree>
    <p:extLst>
      <p:ext uri="{BB962C8B-B14F-4D97-AF65-F5344CB8AC3E}">
        <p14:creationId xmlns:p14="http://schemas.microsoft.com/office/powerpoint/2010/main" val="3541671995"/>
      </p:ext>
    </p:extLst>
  </p:cSld>
  <p:clrMapOvr>
    <a:masterClrMapping/>
  </p:clrMapOvr>
  <p:transition>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2F07A12-B543-448D-8DF0-760A986338BB}"/>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B6A03101-56FC-423D-852C-298B0324FF86}"/>
              </a:ext>
            </a:extLst>
          </p:cNvPr>
          <p:cNvSpPr>
            <a:spLocks noGrp="1"/>
          </p:cNvSpPr>
          <p:nvPr>
            <p:ph type="pic" sz="quarter" idx="11"/>
          </p:nvPr>
        </p:nvSpPr>
        <p:spPr/>
      </p:sp>
      <p:sp>
        <p:nvSpPr>
          <p:cNvPr id="4" name="Title 3">
            <a:extLst>
              <a:ext uri="{FF2B5EF4-FFF2-40B4-BE49-F238E27FC236}">
                <a16:creationId xmlns:a16="http://schemas.microsoft.com/office/drawing/2014/main" id="{542C30F0-A118-4EF9-A21F-FE15E2BB8BDF}"/>
              </a:ext>
            </a:extLst>
          </p:cNvPr>
          <p:cNvSpPr>
            <a:spLocks noGrp="1"/>
          </p:cNvSpPr>
          <p:nvPr>
            <p:ph type="title"/>
          </p:nvPr>
        </p:nvSpPr>
        <p:spPr>
          <a:xfrm>
            <a:off x="467547" y="410829"/>
            <a:ext cx="1770131" cy="246221"/>
          </a:xfrm>
        </p:spPr>
        <p:txBody>
          <a:bodyPr/>
          <a:lstStyle/>
          <a:p>
            <a:r>
              <a:rPr lang="en-GB" dirty="0" err="1"/>
              <a:t>LiftM</a:t>
            </a:r>
            <a:endParaRPr lang="en-GB" dirty="0"/>
          </a:p>
        </p:txBody>
      </p:sp>
      <p:sp>
        <p:nvSpPr>
          <p:cNvPr id="5" name="Content Placeholder 4">
            <a:extLst>
              <a:ext uri="{FF2B5EF4-FFF2-40B4-BE49-F238E27FC236}">
                <a16:creationId xmlns:a16="http://schemas.microsoft.com/office/drawing/2014/main" id="{60637FB9-A560-41ED-9DA2-197868AE7173}"/>
              </a:ext>
            </a:extLst>
          </p:cNvPr>
          <p:cNvSpPr>
            <a:spLocks noGrp="1"/>
          </p:cNvSpPr>
          <p:nvPr>
            <p:ph sz="half" idx="16"/>
          </p:nvPr>
        </p:nvSpPr>
        <p:spPr/>
        <p:txBody>
          <a:bodyPr/>
          <a:lstStyle/>
          <a:p>
            <a:r>
              <a:rPr lang="en-GB" dirty="0"/>
              <a:t>To process data inside a monad, we can use bind and return to access the contents </a:t>
            </a:r>
          </a:p>
          <a:p>
            <a:pPr lvl="1"/>
            <a:r>
              <a:rPr lang="en-GB" dirty="0"/>
              <a:t>Bind lowers the monad to its values</a:t>
            </a:r>
          </a:p>
          <a:p>
            <a:pPr lvl="1"/>
            <a:r>
              <a:rPr lang="en-GB" dirty="0"/>
              <a:t>Return returns to the monad level</a:t>
            </a:r>
          </a:p>
          <a:p>
            <a:r>
              <a:rPr lang="en-GB" dirty="0"/>
              <a:t>Using </a:t>
            </a:r>
            <a:r>
              <a:rPr lang="en-GB" dirty="0" err="1"/>
              <a:t>liftM</a:t>
            </a:r>
            <a:r>
              <a:rPr lang="en-GB" dirty="0"/>
              <a:t> from </a:t>
            </a:r>
            <a:r>
              <a:rPr lang="en-GB" dirty="0" err="1"/>
              <a:t>Control.Monad</a:t>
            </a:r>
            <a:r>
              <a:rPr lang="en-GB" dirty="0"/>
              <a:t>, we can alternatively raise the function to the monad level</a:t>
            </a:r>
          </a:p>
          <a:p>
            <a:r>
              <a:rPr lang="en-GB" dirty="0"/>
              <a:t>It is usually called using infix back ticks</a:t>
            </a:r>
          </a:p>
        </p:txBody>
      </p:sp>
      <p:pic>
        <p:nvPicPr>
          <p:cNvPr id="7" name="Content Placeholder 6">
            <a:extLst>
              <a:ext uri="{FF2B5EF4-FFF2-40B4-BE49-F238E27FC236}">
                <a16:creationId xmlns:a16="http://schemas.microsoft.com/office/drawing/2014/main" id="{C668272F-BDCB-414A-9CDA-3E8DC4497198}"/>
              </a:ext>
            </a:extLst>
          </p:cNvPr>
          <p:cNvPicPr>
            <a:picLocks noGrp="1" noChangeAspect="1"/>
          </p:cNvPicPr>
          <p:nvPr>
            <p:ph sz="half" idx="17"/>
          </p:nvPr>
        </p:nvPicPr>
        <p:blipFill>
          <a:blip r:embed="rId2"/>
          <a:stretch>
            <a:fillRect/>
          </a:stretch>
        </p:blipFill>
        <p:spPr>
          <a:xfrm>
            <a:off x="4955381" y="1341438"/>
            <a:ext cx="3057525" cy="2390775"/>
          </a:xfrm>
          <a:prstGeom prst="rect">
            <a:avLst/>
          </a:prstGeom>
        </p:spPr>
      </p:pic>
    </p:spTree>
    <p:extLst>
      <p:ext uri="{BB962C8B-B14F-4D97-AF65-F5344CB8AC3E}">
        <p14:creationId xmlns:p14="http://schemas.microsoft.com/office/powerpoint/2010/main" val="1908473051"/>
      </p:ext>
    </p:extLst>
  </p:cSld>
  <p:clrMapOvr>
    <a:masterClrMapping/>
  </p:clrMapOvr>
  <p:transition>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1154A67-A397-4930-8906-68B804D35E2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8795E290-DE49-4D5A-B8A7-38A8A882B131}"/>
              </a:ext>
            </a:extLst>
          </p:cNvPr>
          <p:cNvSpPr>
            <a:spLocks noGrp="1"/>
          </p:cNvSpPr>
          <p:nvPr>
            <p:ph type="pic" sz="quarter" idx="11"/>
          </p:nvPr>
        </p:nvSpPr>
        <p:spPr/>
      </p:sp>
      <p:sp>
        <p:nvSpPr>
          <p:cNvPr id="4" name="Title 3">
            <a:extLst>
              <a:ext uri="{FF2B5EF4-FFF2-40B4-BE49-F238E27FC236}">
                <a16:creationId xmlns:a16="http://schemas.microsoft.com/office/drawing/2014/main" id="{F29B325C-A4FE-4AAE-AE95-E061152675B3}"/>
              </a:ext>
            </a:extLst>
          </p:cNvPr>
          <p:cNvSpPr>
            <a:spLocks noGrp="1"/>
          </p:cNvSpPr>
          <p:nvPr>
            <p:ph type="title"/>
          </p:nvPr>
        </p:nvSpPr>
        <p:spPr>
          <a:xfrm>
            <a:off x="467547" y="410829"/>
            <a:ext cx="5472605" cy="246221"/>
          </a:xfrm>
        </p:spPr>
        <p:txBody>
          <a:bodyPr/>
          <a:lstStyle/>
          <a:p>
            <a:r>
              <a:rPr lang="en-GB" dirty="0"/>
              <a:t>Liftm2</a:t>
            </a:r>
          </a:p>
        </p:txBody>
      </p:sp>
      <p:sp>
        <p:nvSpPr>
          <p:cNvPr id="5" name="Content Placeholder 4">
            <a:extLst>
              <a:ext uri="{FF2B5EF4-FFF2-40B4-BE49-F238E27FC236}">
                <a16:creationId xmlns:a16="http://schemas.microsoft.com/office/drawing/2014/main" id="{FF6D2F24-B2E6-48B1-AAA0-A39FA7FAE917}"/>
              </a:ext>
            </a:extLst>
          </p:cNvPr>
          <p:cNvSpPr>
            <a:spLocks noGrp="1"/>
          </p:cNvSpPr>
          <p:nvPr>
            <p:ph sz="half" idx="16"/>
          </p:nvPr>
        </p:nvSpPr>
        <p:spPr/>
        <p:txBody>
          <a:bodyPr/>
          <a:lstStyle/>
          <a:p>
            <a:r>
              <a:rPr lang="en-GB" dirty="0"/>
              <a:t>We can take additional monads and lift functions with more operands to use the data from them</a:t>
            </a:r>
          </a:p>
          <a:p>
            <a:r>
              <a:rPr lang="en-GB" dirty="0"/>
              <a:t>These are </a:t>
            </a:r>
            <a:r>
              <a:rPr lang="en-GB" dirty="0" err="1"/>
              <a:t>liftMn</a:t>
            </a:r>
            <a:r>
              <a:rPr lang="en-GB" dirty="0"/>
              <a:t>, where n=2, 3, 4, 5</a:t>
            </a:r>
          </a:p>
          <a:p>
            <a:r>
              <a:rPr lang="en-GB" dirty="0"/>
              <a:t>The infix notation doesn’t work so well here, the infix version must be curried</a:t>
            </a:r>
          </a:p>
        </p:txBody>
      </p:sp>
      <p:pic>
        <p:nvPicPr>
          <p:cNvPr id="10" name="Content Placeholder 9">
            <a:extLst>
              <a:ext uri="{FF2B5EF4-FFF2-40B4-BE49-F238E27FC236}">
                <a16:creationId xmlns:a16="http://schemas.microsoft.com/office/drawing/2014/main" id="{C5232F1C-8FDF-4450-B5F7-0A73B69D30BA}"/>
              </a:ext>
            </a:extLst>
          </p:cNvPr>
          <p:cNvPicPr>
            <a:picLocks noGrp="1" noChangeAspect="1"/>
          </p:cNvPicPr>
          <p:nvPr>
            <p:ph sz="half" idx="17"/>
          </p:nvPr>
        </p:nvPicPr>
        <p:blipFill rotWithShape="1">
          <a:blip r:embed="rId2"/>
          <a:srcRect b="2871"/>
          <a:stretch/>
        </p:blipFill>
        <p:spPr>
          <a:xfrm>
            <a:off x="4562475" y="1178232"/>
            <a:ext cx="3824288" cy="3212793"/>
          </a:xfrm>
          <a:prstGeom prst="rect">
            <a:avLst/>
          </a:prstGeom>
        </p:spPr>
      </p:pic>
    </p:spTree>
    <p:extLst>
      <p:ext uri="{BB962C8B-B14F-4D97-AF65-F5344CB8AC3E}">
        <p14:creationId xmlns:p14="http://schemas.microsoft.com/office/powerpoint/2010/main" val="3020670862"/>
      </p:ext>
    </p:extLst>
  </p:cSld>
  <p:clrMapOvr>
    <a:masterClrMapping/>
  </p:clrMapOvr>
  <p:transition>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A1777A-4382-4685-ADEF-A3A98A137065}"/>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E60AAC1-4530-4CAE-80C0-254B1EA4E2B7}"/>
              </a:ext>
            </a:extLst>
          </p:cNvPr>
          <p:cNvSpPr>
            <a:spLocks noGrp="1"/>
          </p:cNvSpPr>
          <p:nvPr>
            <p:ph type="pic" sz="quarter" idx="11"/>
          </p:nvPr>
        </p:nvSpPr>
        <p:spPr/>
      </p:sp>
      <p:sp>
        <p:nvSpPr>
          <p:cNvPr id="4" name="Title 3">
            <a:extLst>
              <a:ext uri="{FF2B5EF4-FFF2-40B4-BE49-F238E27FC236}">
                <a16:creationId xmlns:a16="http://schemas.microsoft.com/office/drawing/2014/main" id="{218865BC-BE55-4B57-B3E4-1DAB95BC5D10}"/>
              </a:ext>
            </a:extLst>
          </p:cNvPr>
          <p:cNvSpPr>
            <a:spLocks noGrp="1"/>
          </p:cNvSpPr>
          <p:nvPr>
            <p:ph type="title"/>
          </p:nvPr>
        </p:nvSpPr>
        <p:spPr>
          <a:xfrm>
            <a:off x="467547" y="410829"/>
            <a:ext cx="5472605" cy="246221"/>
          </a:xfrm>
        </p:spPr>
        <p:txBody>
          <a:bodyPr/>
          <a:lstStyle/>
          <a:p>
            <a:r>
              <a:rPr lang="en-GB" dirty="0"/>
              <a:t>Do</a:t>
            </a:r>
          </a:p>
        </p:txBody>
      </p:sp>
      <p:sp>
        <p:nvSpPr>
          <p:cNvPr id="5" name="Content Placeholder 4">
            <a:extLst>
              <a:ext uri="{FF2B5EF4-FFF2-40B4-BE49-F238E27FC236}">
                <a16:creationId xmlns:a16="http://schemas.microsoft.com/office/drawing/2014/main" id="{3CC14400-DC8A-4430-B4C6-7D07AE0364A4}"/>
              </a:ext>
            </a:extLst>
          </p:cNvPr>
          <p:cNvSpPr>
            <a:spLocks noGrp="1"/>
          </p:cNvSpPr>
          <p:nvPr>
            <p:ph sz="half" idx="16"/>
          </p:nvPr>
        </p:nvSpPr>
        <p:spPr/>
        <p:txBody>
          <a:bodyPr/>
          <a:lstStyle/>
          <a:p>
            <a:r>
              <a:rPr lang="en-GB" dirty="0"/>
              <a:t>The do notation is another, more concise, version of the bind operator</a:t>
            </a:r>
          </a:p>
          <a:p>
            <a:r>
              <a:rPr lang="en-GB" dirty="0"/>
              <a:t>We can replace the code </a:t>
            </a:r>
          </a:p>
          <a:p>
            <a:pPr lvl="1"/>
            <a:r>
              <a:rPr lang="en-GB" dirty="0"/>
              <a:t>m &gt;&gt;= (\x -&gt; …) </a:t>
            </a:r>
          </a:p>
          <a:p>
            <a:r>
              <a:rPr lang="en-GB" dirty="0"/>
              <a:t>With the do sequence, and the operator x &lt;- m</a:t>
            </a:r>
          </a:p>
          <a:p>
            <a:r>
              <a:rPr lang="en-GB" dirty="0"/>
              <a:t>They are equivalent</a:t>
            </a:r>
          </a:p>
        </p:txBody>
      </p:sp>
      <p:pic>
        <p:nvPicPr>
          <p:cNvPr id="7" name="Content Placeholder 6">
            <a:extLst>
              <a:ext uri="{FF2B5EF4-FFF2-40B4-BE49-F238E27FC236}">
                <a16:creationId xmlns:a16="http://schemas.microsoft.com/office/drawing/2014/main" id="{B3D9090F-8C66-481E-8D30-130FFF454107}"/>
              </a:ext>
            </a:extLst>
          </p:cNvPr>
          <p:cNvPicPr>
            <a:picLocks noGrp="1" noChangeAspect="1"/>
          </p:cNvPicPr>
          <p:nvPr>
            <p:ph sz="half" idx="17"/>
          </p:nvPr>
        </p:nvPicPr>
        <p:blipFill>
          <a:blip r:embed="rId2"/>
          <a:stretch>
            <a:fillRect/>
          </a:stretch>
        </p:blipFill>
        <p:spPr>
          <a:xfrm>
            <a:off x="4572000" y="1286575"/>
            <a:ext cx="3824288" cy="2710051"/>
          </a:xfrm>
          <a:prstGeom prst="rect">
            <a:avLst/>
          </a:prstGeom>
        </p:spPr>
      </p:pic>
    </p:spTree>
    <p:extLst>
      <p:ext uri="{BB962C8B-B14F-4D97-AF65-F5344CB8AC3E}">
        <p14:creationId xmlns:p14="http://schemas.microsoft.com/office/powerpoint/2010/main" val="1516340321"/>
      </p:ext>
    </p:extLst>
  </p:cSld>
  <p:clrMapOvr>
    <a:masterClrMapping/>
  </p:clrMapOvr>
  <p:transition>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14F6A2E-71A0-4D99-B6F4-E09845771EEB}"/>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BD308070-9ED5-435C-BEAE-B7E84C3CDC3D}"/>
              </a:ext>
            </a:extLst>
          </p:cNvPr>
          <p:cNvSpPr>
            <a:spLocks noGrp="1"/>
          </p:cNvSpPr>
          <p:nvPr>
            <p:ph type="pic" sz="quarter" idx="11"/>
          </p:nvPr>
        </p:nvSpPr>
        <p:spPr/>
      </p:sp>
      <p:sp>
        <p:nvSpPr>
          <p:cNvPr id="4" name="Title 3">
            <a:extLst>
              <a:ext uri="{FF2B5EF4-FFF2-40B4-BE49-F238E27FC236}">
                <a16:creationId xmlns:a16="http://schemas.microsoft.com/office/drawing/2014/main" id="{53463DBF-EC0D-44EA-9F8B-DA8C4C2C335D}"/>
              </a:ext>
            </a:extLst>
          </p:cNvPr>
          <p:cNvSpPr>
            <a:spLocks noGrp="1"/>
          </p:cNvSpPr>
          <p:nvPr>
            <p:ph type="title"/>
          </p:nvPr>
        </p:nvSpPr>
        <p:spPr>
          <a:xfrm>
            <a:off x="467547" y="410829"/>
            <a:ext cx="5472605" cy="246221"/>
          </a:xfrm>
        </p:spPr>
        <p:txBody>
          <a:bodyPr/>
          <a:lstStyle/>
          <a:p>
            <a:r>
              <a:rPr lang="en-GB" dirty="0"/>
              <a:t>Do MONADD</a:t>
            </a:r>
          </a:p>
        </p:txBody>
      </p:sp>
      <p:sp>
        <p:nvSpPr>
          <p:cNvPr id="5" name="Content Placeholder 4">
            <a:extLst>
              <a:ext uri="{FF2B5EF4-FFF2-40B4-BE49-F238E27FC236}">
                <a16:creationId xmlns:a16="http://schemas.microsoft.com/office/drawing/2014/main" id="{4BCA9912-E41A-4789-8866-14878C95C0B2}"/>
              </a:ext>
            </a:extLst>
          </p:cNvPr>
          <p:cNvSpPr>
            <a:spLocks noGrp="1"/>
          </p:cNvSpPr>
          <p:nvPr>
            <p:ph sz="half" idx="16"/>
          </p:nvPr>
        </p:nvSpPr>
        <p:spPr/>
        <p:txBody>
          <a:bodyPr/>
          <a:lstStyle/>
          <a:p>
            <a:r>
              <a:rPr lang="en-GB" dirty="0"/>
              <a:t>Now, we can rewrite the previous code for ‘</a:t>
            </a:r>
            <a:r>
              <a:rPr lang="en-GB" dirty="0" err="1"/>
              <a:t>Monadd</a:t>
            </a:r>
            <a:r>
              <a:rPr lang="en-GB" dirty="0"/>
              <a:t>’ using the do notation</a:t>
            </a:r>
          </a:p>
          <a:p>
            <a:r>
              <a:rPr lang="en-GB" dirty="0"/>
              <a:t>Finally, we return the value of </a:t>
            </a:r>
            <a:r>
              <a:rPr lang="en-GB" dirty="0" err="1"/>
              <a:t>x+y</a:t>
            </a:r>
            <a:r>
              <a:rPr lang="en-GB" dirty="0"/>
              <a:t>, and return puts </a:t>
            </a:r>
            <a:r>
              <a:rPr lang="en-GB"/>
              <a:t>the Monad back </a:t>
            </a:r>
            <a:endParaRPr lang="en-GB" dirty="0"/>
          </a:p>
        </p:txBody>
      </p:sp>
      <p:pic>
        <p:nvPicPr>
          <p:cNvPr id="7" name="Content Placeholder 6">
            <a:extLst>
              <a:ext uri="{FF2B5EF4-FFF2-40B4-BE49-F238E27FC236}">
                <a16:creationId xmlns:a16="http://schemas.microsoft.com/office/drawing/2014/main" id="{ADB2112C-3FE3-45EA-8407-398FBB04A1D2}"/>
              </a:ext>
            </a:extLst>
          </p:cNvPr>
          <p:cNvPicPr>
            <a:picLocks noGrp="1" noChangeAspect="1"/>
          </p:cNvPicPr>
          <p:nvPr>
            <p:ph sz="half" idx="17"/>
          </p:nvPr>
        </p:nvPicPr>
        <p:blipFill>
          <a:blip r:embed="rId2"/>
          <a:stretch>
            <a:fillRect/>
          </a:stretch>
        </p:blipFill>
        <p:spPr>
          <a:xfrm>
            <a:off x="4579144" y="1274763"/>
            <a:ext cx="3810000" cy="2276475"/>
          </a:xfrm>
          <a:prstGeom prst="rect">
            <a:avLst/>
          </a:prstGeom>
        </p:spPr>
      </p:pic>
    </p:spTree>
    <p:extLst>
      <p:ext uri="{BB962C8B-B14F-4D97-AF65-F5344CB8AC3E}">
        <p14:creationId xmlns:p14="http://schemas.microsoft.com/office/powerpoint/2010/main" val="1206418974"/>
      </p:ext>
    </p:extLst>
  </p:cSld>
  <p:clrMapOvr>
    <a:masterClrMapping/>
  </p:clrMapOvr>
  <p:transition>
    <p:wipe dir="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Title 3"/>
          <p:cNvSpPr>
            <a:spLocks noGrp="1"/>
          </p:cNvSpPr>
          <p:nvPr>
            <p:ph type="title"/>
          </p:nvPr>
        </p:nvSpPr>
        <p:spPr>
          <a:xfrm>
            <a:off x="467547" y="410829"/>
            <a:ext cx="5472605" cy="246221"/>
          </a:xfrm>
        </p:spPr>
        <p:txBody>
          <a:bodyPr/>
          <a:lstStyle/>
          <a:p>
            <a:r>
              <a:rPr lang="en-GB" dirty="0"/>
              <a:t>Haskell Maybe Monad #1</a:t>
            </a:r>
          </a:p>
        </p:txBody>
      </p:sp>
      <p:sp>
        <p:nvSpPr>
          <p:cNvPr id="5" name="Content Placeholder 4"/>
          <p:cNvSpPr>
            <a:spLocks noGrp="1"/>
          </p:cNvSpPr>
          <p:nvPr>
            <p:ph sz="half" idx="16"/>
          </p:nvPr>
        </p:nvSpPr>
        <p:spPr/>
        <p:txBody>
          <a:bodyPr/>
          <a:lstStyle/>
          <a:p>
            <a:r>
              <a:rPr lang="en-GB" dirty="0"/>
              <a:t>Haskell has a ‘Maybe’ type, which is either ‘Nothing’ or ‘Just’ a value</a:t>
            </a:r>
          </a:p>
          <a:p>
            <a:r>
              <a:rPr lang="en-GB" dirty="0"/>
              <a:t>Maybe is a Monad</a:t>
            </a:r>
          </a:p>
          <a:p>
            <a:r>
              <a:rPr lang="en-GB" dirty="0"/>
              <a:t>It has two features:</a:t>
            </a:r>
          </a:p>
          <a:p>
            <a:pPr lvl="1"/>
            <a:r>
              <a:rPr lang="en-GB" dirty="0"/>
              <a:t>return, returns the value </a:t>
            </a:r>
          </a:p>
          <a:p>
            <a:pPr lvl="2"/>
            <a:r>
              <a:rPr lang="en-GB" dirty="0"/>
              <a:t>(a -&gt; Maybe a)</a:t>
            </a:r>
          </a:p>
          <a:p>
            <a:pPr lvl="1"/>
            <a:r>
              <a:rPr lang="en-GB" dirty="0"/>
              <a:t>&gt;&gt;= (bind operator), returns the results of applying a function if we succeed </a:t>
            </a:r>
          </a:p>
          <a:p>
            <a:pPr lvl="2"/>
            <a:r>
              <a:rPr lang="en-GB" dirty="0"/>
              <a:t>(Maybe a -&gt; (a -&gt;Maybe b) -&gt; Maybe b) </a:t>
            </a:r>
          </a:p>
          <a:p>
            <a:endParaRPr lang="en-GB" dirty="0"/>
          </a:p>
        </p:txBody>
      </p:sp>
      <p:pic>
        <p:nvPicPr>
          <p:cNvPr id="8" name="Content Placeholder 7"/>
          <p:cNvPicPr>
            <a:picLocks noGrp="1" noChangeAspect="1"/>
          </p:cNvPicPr>
          <p:nvPr>
            <p:ph sz="half" idx="17"/>
          </p:nvPr>
        </p:nvPicPr>
        <p:blipFill>
          <a:blip r:embed="rId2"/>
          <a:stretch>
            <a:fillRect/>
          </a:stretch>
        </p:blipFill>
        <p:spPr>
          <a:xfrm>
            <a:off x="4572000" y="1790474"/>
            <a:ext cx="3824288" cy="2730952"/>
          </a:xfrm>
          <a:prstGeom prst="rect">
            <a:avLst/>
          </a:prstGeom>
        </p:spPr>
      </p:pic>
      <p:sp>
        <p:nvSpPr>
          <p:cNvPr id="7" name="Rectangle 6"/>
          <p:cNvSpPr/>
          <p:nvPr/>
        </p:nvSpPr>
        <p:spPr>
          <a:xfrm>
            <a:off x="4345537" y="372249"/>
            <a:ext cx="4572000" cy="584775"/>
          </a:xfrm>
          <a:prstGeom prst="rect">
            <a:avLst/>
          </a:prstGeom>
        </p:spPr>
        <p:txBody>
          <a:bodyPr>
            <a:spAutoFit/>
          </a:bodyPr>
          <a:lstStyle/>
          <a:p>
            <a:r>
              <a:rPr lang="en-GB" sz="1400" dirty="0">
                <a:hlinkClick r:id="rId3"/>
              </a:rPr>
              <a:t>https://www.youtube.com/watch?v=t1e8gqXLbsU</a:t>
            </a:r>
            <a:endParaRPr lang="en-GB" sz="1400" dirty="0"/>
          </a:p>
          <a:p>
            <a:endParaRPr lang="en-GB" dirty="0"/>
          </a:p>
        </p:txBody>
      </p:sp>
    </p:spTree>
    <p:extLst>
      <p:ext uri="{BB962C8B-B14F-4D97-AF65-F5344CB8AC3E}">
        <p14:creationId xmlns:p14="http://schemas.microsoft.com/office/powerpoint/2010/main" val="381021509"/>
      </p:ext>
    </p:extLst>
  </p:cSld>
  <p:clrMapOvr>
    <a:masterClrMapping/>
  </p:clrMapOvr>
  <p:transition>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Title 3"/>
          <p:cNvSpPr>
            <a:spLocks noGrp="1"/>
          </p:cNvSpPr>
          <p:nvPr>
            <p:ph type="title"/>
          </p:nvPr>
        </p:nvSpPr>
        <p:spPr>
          <a:xfrm>
            <a:off x="467547" y="410829"/>
            <a:ext cx="5472605" cy="246221"/>
          </a:xfrm>
        </p:spPr>
        <p:txBody>
          <a:bodyPr/>
          <a:lstStyle/>
          <a:p>
            <a:r>
              <a:rPr lang="en-GB" dirty="0"/>
              <a:t>Haskell Maybe Monad #2</a:t>
            </a:r>
          </a:p>
        </p:txBody>
      </p:sp>
      <p:sp>
        <p:nvSpPr>
          <p:cNvPr id="5" name="Content Placeholder 4"/>
          <p:cNvSpPr>
            <a:spLocks noGrp="1"/>
          </p:cNvSpPr>
          <p:nvPr>
            <p:ph sz="half" idx="16"/>
          </p:nvPr>
        </p:nvSpPr>
        <p:spPr/>
        <p:txBody>
          <a:bodyPr/>
          <a:lstStyle/>
          <a:p>
            <a:r>
              <a:rPr lang="en-GB" dirty="0"/>
              <a:t>A uniform framework for doing work</a:t>
            </a:r>
          </a:p>
          <a:p>
            <a:r>
              <a:rPr lang="en-GB" dirty="0"/>
              <a:t>Enable side effects in a pure program, otherwise you couldn’t write useful code in Haskell</a:t>
            </a:r>
          </a:p>
          <a:p>
            <a:pPr lvl="1"/>
            <a:r>
              <a:rPr lang="en-GB" dirty="0"/>
              <a:t>F# is not a pure programming language, but it’s still a good idea</a:t>
            </a:r>
          </a:p>
          <a:p>
            <a:r>
              <a:rPr lang="en-GB" dirty="0"/>
              <a:t>Explicit in side effects</a:t>
            </a:r>
          </a:p>
          <a:p>
            <a:pPr lvl="1"/>
            <a:r>
              <a:rPr lang="en-GB" dirty="0"/>
              <a:t>Maybe may fail = side effect</a:t>
            </a:r>
          </a:p>
          <a:p>
            <a:r>
              <a:rPr lang="en-GB" dirty="0"/>
              <a:t>Polymorphism, could take sequence of effects and run them one after the other</a:t>
            </a:r>
          </a:p>
          <a:p>
            <a:pPr lvl="1"/>
            <a:endParaRPr lang="en-GB" dirty="0"/>
          </a:p>
          <a:p>
            <a:endParaRPr lang="en-GB" dirty="0"/>
          </a:p>
        </p:txBody>
      </p:sp>
      <p:pic>
        <p:nvPicPr>
          <p:cNvPr id="11" name="Content Placeholder 10"/>
          <p:cNvPicPr>
            <a:picLocks noGrp="1" noChangeAspect="1"/>
          </p:cNvPicPr>
          <p:nvPr>
            <p:ph sz="half" idx="17"/>
          </p:nvPr>
        </p:nvPicPr>
        <p:blipFill rotWithShape="1">
          <a:blip r:embed="rId2"/>
          <a:srcRect b="5179"/>
          <a:stretch/>
        </p:blipFill>
        <p:spPr>
          <a:xfrm>
            <a:off x="4572000" y="1680868"/>
            <a:ext cx="3824288" cy="2797347"/>
          </a:xfrm>
          <a:prstGeom prst="rect">
            <a:avLst/>
          </a:prstGeom>
        </p:spPr>
      </p:pic>
      <p:sp>
        <p:nvSpPr>
          <p:cNvPr id="6" name="Rectangle 5"/>
          <p:cNvSpPr/>
          <p:nvPr/>
        </p:nvSpPr>
        <p:spPr>
          <a:xfrm>
            <a:off x="4572000" y="381685"/>
            <a:ext cx="4572000" cy="523220"/>
          </a:xfrm>
          <a:prstGeom prst="rect">
            <a:avLst/>
          </a:prstGeom>
        </p:spPr>
        <p:txBody>
          <a:bodyPr>
            <a:spAutoFit/>
          </a:bodyPr>
          <a:lstStyle/>
          <a:p>
            <a:r>
              <a:rPr lang="en-GB" sz="1400" dirty="0">
                <a:hlinkClick r:id="rId3"/>
              </a:rPr>
              <a:t>https://www.youtube.com/watch?v=ZhuHCtR3xq8</a:t>
            </a:r>
            <a:endParaRPr lang="en-GB" sz="1400" dirty="0"/>
          </a:p>
          <a:p>
            <a:endParaRPr lang="en-GB" sz="1400" dirty="0"/>
          </a:p>
        </p:txBody>
      </p:sp>
    </p:spTree>
    <p:extLst>
      <p:ext uri="{BB962C8B-B14F-4D97-AF65-F5344CB8AC3E}">
        <p14:creationId xmlns:p14="http://schemas.microsoft.com/office/powerpoint/2010/main" val="3291492870"/>
      </p:ext>
    </p:extLst>
  </p:cSld>
  <p:clrMapOvr>
    <a:masterClrMapping/>
  </p:clrMapOvr>
  <p:transition>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DA4279-F6E4-426C-A00B-3DEE08EB4F93}"/>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D4D239E-BB12-4AB7-AD3A-3E1AE6F233C2}"/>
              </a:ext>
            </a:extLst>
          </p:cNvPr>
          <p:cNvSpPr>
            <a:spLocks noGrp="1"/>
          </p:cNvSpPr>
          <p:nvPr>
            <p:ph type="pic" sz="quarter" idx="11"/>
          </p:nvPr>
        </p:nvSpPr>
        <p:spPr/>
      </p:sp>
      <p:sp>
        <p:nvSpPr>
          <p:cNvPr id="4" name="Title 3">
            <a:extLst>
              <a:ext uri="{FF2B5EF4-FFF2-40B4-BE49-F238E27FC236}">
                <a16:creationId xmlns:a16="http://schemas.microsoft.com/office/drawing/2014/main" id="{DE9A1723-E24A-4D90-93C0-3287D4AFC296}"/>
              </a:ext>
            </a:extLst>
          </p:cNvPr>
          <p:cNvSpPr>
            <a:spLocks noGrp="1"/>
          </p:cNvSpPr>
          <p:nvPr>
            <p:ph type="title"/>
          </p:nvPr>
        </p:nvSpPr>
        <p:spPr>
          <a:xfrm>
            <a:off x="467548" y="410829"/>
            <a:ext cx="2030326" cy="246221"/>
          </a:xfrm>
        </p:spPr>
        <p:txBody>
          <a:bodyPr/>
          <a:lstStyle/>
          <a:p>
            <a:r>
              <a:rPr lang="en-GB" dirty="0"/>
              <a:t>Either Monad</a:t>
            </a:r>
          </a:p>
        </p:txBody>
      </p:sp>
      <p:sp>
        <p:nvSpPr>
          <p:cNvPr id="5" name="Content Placeholder 4">
            <a:extLst>
              <a:ext uri="{FF2B5EF4-FFF2-40B4-BE49-F238E27FC236}">
                <a16:creationId xmlns:a16="http://schemas.microsoft.com/office/drawing/2014/main" id="{22B9591E-0503-48DC-A76F-D9B889C216CA}"/>
              </a:ext>
            </a:extLst>
          </p:cNvPr>
          <p:cNvSpPr>
            <a:spLocks noGrp="1"/>
          </p:cNvSpPr>
          <p:nvPr>
            <p:ph sz="half" idx="16"/>
          </p:nvPr>
        </p:nvSpPr>
        <p:spPr/>
        <p:txBody>
          <a:bodyPr/>
          <a:lstStyle/>
          <a:p>
            <a:r>
              <a:rPr lang="en-GB" dirty="0"/>
              <a:t>The Either Monad allows us return either a value or an error code, just as the Maybe  Monad allows us to return a value or Nothing</a:t>
            </a:r>
          </a:p>
          <a:p>
            <a:r>
              <a:rPr lang="en-GB" dirty="0"/>
              <a:t>Just is the equivalent of Right (success)</a:t>
            </a:r>
          </a:p>
          <a:p>
            <a:r>
              <a:rPr lang="en-GB" dirty="0"/>
              <a:t>Nothing is the equivalent of Left (failure)</a:t>
            </a:r>
          </a:p>
          <a:p>
            <a:r>
              <a:rPr lang="en-GB" dirty="0"/>
              <a:t>The type signature is Either </a:t>
            </a:r>
            <a:r>
              <a:rPr lang="en-GB" i="1" dirty="0" err="1"/>
              <a:t>LeftType</a:t>
            </a:r>
            <a:r>
              <a:rPr lang="en-GB" dirty="0"/>
              <a:t> </a:t>
            </a:r>
            <a:r>
              <a:rPr lang="en-GB" i="1" dirty="0" err="1"/>
              <a:t>RightType</a:t>
            </a:r>
            <a:endParaRPr lang="en-GB" i="1" dirty="0"/>
          </a:p>
        </p:txBody>
      </p:sp>
      <p:pic>
        <p:nvPicPr>
          <p:cNvPr id="9" name="Content Placeholder 8">
            <a:extLst>
              <a:ext uri="{FF2B5EF4-FFF2-40B4-BE49-F238E27FC236}">
                <a16:creationId xmlns:a16="http://schemas.microsoft.com/office/drawing/2014/main" id="{94A866B8-9BD8-4DB0-94B8-EBC875333BBB}"/>
              </a:ext>
            </a:extLst>
          </p:cNvPr>
          <p:cNvPicPr>
            <a:picLocks noGrp="1" noChangeAspect="1"/>
          </p:cNvPicPr>
          <p:nvPr>
            <p:ph sz="half" idx="17"/>
          </p:nvPr>
        </p:nvPicPr>
        <p:blipFill>
          <a:blip r:embed="rId2"/>
          <a:stretch>
            <a:fillRect/>
          </a:stretch>
        </p:blipFill>
        <p:spPr>
          <a:xfrm>
            <a:off x="4572000" y="1314164"/>
            <a:ext cx="3824288" cy="2925294"/>
          </a:xfrm>
          <a:prstGeom prst="rect">
            <a:avLst/>
          </a:prstGeom>
        </p:spPr>
      </p:pic>
      <p:sp>
        <p:nvSpPr>
          <p:cNvPr id="8" name="TextBox 7">
            <a:extLst>
              <a:ext uri="{FF2B5EF4-FFF2-40B4-BE49-F238E27FC236}">
                <a16:creationId xmlns:a16="http://schemas.microsoft.com/office/drawing/2014/main" id="{AF3D08E0-4800-47F6-8AFF-6A143BE73AF6}"/>
              </a:ext>
            </a:extLst>
          </p:cNvPr>
          <p:cNvSpPr txBox="1"/>
          <p:nvPr/>
        </p:nvSpPr>
        <p:spPr>
          <a:xfrm>
            <a:off x="4508810" y="272329"/>
            <a:ext cx="4635190" cy="523220"/>
          </a:xfrm>
          <a:prstGeom prst="rect">
            <a:avLst/>
          </a:prstGeom>
          <a:noFill/>
        </p:spPr>
        <p:txBody>
          <a:bodyPr wrap="square">
            <a:spAutoFit/>
          </a:bodyPr>
          <a:lstStyle/>
          <a:p>
            <a:r>
              <a:rPr lang="en-GB" sz="1400" dirty="0">
                <a:hlinkClick r:id="rId3"/>
              </a:rPr>
              <a:t>https://www.schoolofhaskell.com/school/starting-with-haskell/basics-of-haskell/10_Error_Handling</a:t>
            </a:r>
            <a:endParaRPr lang="en-GB" sz="1400" dirty="0"/>
          </a:p>
        </p:txBody>
      </p:sp>
    </p:spTree>
    <p:extLst>
      <p:ext uri="{BB962C8B-B14F-4D97-AF65-F5344CB8AC3E}">
        <p14:creationId xmlns:p14="http://schemas.microsoft.com/office/powerpoint/2010/main" val="2872238602"/>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FAA0112-F40D-48FE-892D-EE229190D356}"/>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736AC06D-0562-459E-9AF9-2CC419E1E833}"/>
              </a:ext>
            </a:extLst>
          </p:cNvPr>
          <p:cNvSpPr>
            <a:spLocks noGrp="1"/>
          </p:cNvSpPr>
          <p:nvPr>
            <p:ph type="pic" sz="quarter" idx="11"/>
          </p:nvPr>
        </p:nvSpPr>
        <p:spPr/>
      </p:sp>
      <p:sp>
        <p:nvSpPr>
          <p:cNvPr id="4" name="Title 3">
            <a:extLst>
              <a:ext uri="{FF2B5EF4-FFF2-40B4-BE49-F238E27FC236}">
                <a16:creationId xmlns:a16="http://schemas.microsoft.com/office/drawing/2014/main" id="{240D8DFB-2533-4737-82F3-2EFA8A3F8DF4}"/>
              </a:ext>
            </a:extLst>
          </p:cNvPr>
          <p:cNvSpPr>
            <a:spLocks noGrp="1"/>
          </p:cNvSpPr>
          <p:nvPr>
            <p:ph type="title"/>
          </p:nvPr>
        </p:nvSpPr>
        <p:spPr>
          <a:xfrm>
            <a:off x="467547" y="410829"/>
            <a:ext cx="5472605" cy="246221"/>
          </a:xfrm>
        </p:spPr>
        <p:txBody>
          <a:bodyPr/>
          <a:lstStyle/>
          <a:p>
            <a:r>
              <a:rPr lang="en-GB" dirty="0"/>
              <a:t>Install Chocolatey</a:t>
            </a:r>
          </a:p>
        </p:txBody>
      </p:sp>
      <p:sp>
        <p:nvSpPr>
          <p:cNvPr id="5" name="Content Placeholder 4">
            <a:extLst>
              <a:ext uri="{FF2B5EF4-FFF2-40B4-BE49-F238E27FC236}">
                <a16:creationId xmlns:a16="http://schemas.microsoft.com/office/drawing/2014/main" id="{CB770604-E48C-4C2D-8166-BCF6048EAC6E}"/>
              </a:ext>
            </a:extLst>
          </p:cNvPr>
          <p:cNvSpPr>
            <a:spLocks noGrp="1"/>
          </p:cNvSpPr>
          <p:nvPr>
            <p:ph sz="half" idx="16"/>
          </p:nvPr>
        </p:nvSpPr>
        <p:spPr/>
        <p:txBody>
          <a:bodyPr/>
          <a:lstStyle/>
          <a:p>
            <a:r>
              <a:rPr lang="en-GB" dirty="0"/>
              <a:t>Firstly, register for Chocolatey</a:t>
            </a:r>
          </a:p>
          <a:p>
            <a:r>
              <a:rPr lang="en-GB" dirty="0"/>
              <a:t>Run the script provided in an Administrator PowerShell</a:t>
            </a:r>
          </a:p>
          <a:p>
            <a:pPr lvl="1"/>
            <a:r>
              <a:rPr lang="en-GB" dirty="0"/>
              <a:t>Right click on PowerShell, select ‘Run as Administrator’ </a:t>
            </a:r>
          </a:p>
          <a:p>
            <a:pPr lvl="1"/>
            <a:r>
              <a:rPr lang="en-GB" dirty="0"/>
              <a:t>The installation should be free of errors, errors suggest not run as administrator</a:t>
            </a:r>
          </a:p>
          <a:p>
            <a:pPr lvl="1"/>
            <a:r>
              <a:rPr lang="en-GB" dirty="0"/>
              <a:t>Run ‘</a:t>
            </a:r>
            <a:r>
              <a:rPr lang="en-GB" dirty="0" err="1"/>
              <a:t>choco</a:t>
            </a:r>
            <a:r>
              <a:rPr lang="en-GB" dirty="0"/>
              <a:t>’ at end to test for correct operation</a:t>
            </a:r>
          </a:p>
        </p:txBody>
      </p:sp>
      <p:pic>
        <p:nvPicPr>
          <p:cNvPr id="7" name="Content Placeholder 6">
            <a:extLst>
              <a:ext uri="{FF2B5EF4-FFF2-40B4-BE49-F238E27FC236}">
                <a16:creationId xmlns:a16="http://schemas.microsoft.com/office/drawing/2014/main" id="{0D5E7035-8D8A-4945-9F71-7D3FAC7EC98F}"/>
              </a:ext>
            </a:extLst>
          </p:cNvPr>
          <p:cNvPicPr>
            <a:picLocks noGrp="1" noChangeAspect="1"/>
          </p:cNvPicPr>
          <p:nvPr>
            <p:ph sz="half" idx="17"/>
          </p:nvPr>
        </p:nvPicPr>
        <p:blipFill>
          <a:blip r:embed="rId2"/>
          <a:stretch>
            <a:fillRect/>
          </a:stretch>
        </p:blipFill>
        <p:spPr>
          <a:xfrm>
            <a:off x="4572000" y="1173282"/>
            <a:ext cx="3824288" cy="3653109"/>
          </a:xfrm>
          <a:prstGeom prst="rect">
            <a:avLst/>
          </a:prstGeom>
        </p:spPr>
      </p:pic>
    </p:spTree>
    <p:extLst>
      <p:ext uri="{BB962C8B-B14F-4D97-AF65-F5344CB8AC3E}">
        <p14:creationId xmlns:p14="http://schemas.microsoft.com/office/powerpoint/2010/main" val="135482573"/>
      </p:ext>
    </p:extLst>
  </p:cSld>
  <p:clrMapOvr>
    <a:masterClrMapping/>
  </p:clrMapOvr>
  <p:transition>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2A8E789-0601-414D-AD0F-D7835A54AEE3}"/>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6D7735A0-F4C3-43CB-BFFF-20942887863C}"/>
              </a:ext>
            </a:extLst>
          </p:cNvPr>
          <p:cNvSpPr>
            <a:spLocks noGrp="1"/>
          </p:cNvSpPr>
          <p:nvPr>
            <p:ph type="pic" sz="quarter" idx="11"/>
          </p:nvPr>
        </p:nvSpPr>
        <p:spPr/>
      </p:sp>
      <p:sp>
        <p:nvSpPr>
          <p:cNvPr id="4" name="Title 3">
            <a:extLst>
              <a:ext uri="{FF2B5EF4-FFF2-40B4-BE49-F238E27FC236}">
                <a16:creationId xmlns:a16="http://schemas.microsoft.com/office/drawing/2014/main" id="{5426C73F-8D64-48EA-A82F-8CEB22774EC8}"/>
              </a:ext>
            </a:extLst>
          </p:cNvPr>
          <p:cNvSpPr>
            <a:spLocks noGrp="1"/>
          </p:cNvSpPr>
          <p:nvPr>
            <p:ph type="title"/>
          </p:nvPr>
        </p:nvSpPr>
        <p:spPr>
          <a:xfrm>
            <a:off x="467547" y="410829"/>
            <a:ext cx="2283087" cy="492443"/>
          </a:xfrm>
        </p:spPr>
        <p:txBody>
          <a:bodyPr/>
          <a:lstStyle/>
          <a:p>
            <a:r>
              <a:rPr lang="en-GB" dirty="0"/>
              <a:t>State Monad #1</a:t>
            </a:r>
          </a:p>
        </p:txBody>
      </p:sp>
      <p:sp>
        <p:nvSpPr>
          <p:cNvPr id="5" name="Content Placeholder 4">
            <a:extLst>
              <a:ext uri="{FF2B5EF4-FFF2-40B4-BE49-F238E27FC236}">
                <a16:creationId xmlns:a16="http://schemas.microsoft.com/office/drawing/2014/main" id="{97364ECF-83B5-430E-AE96-12BC54CBCB1B}"/>
              </a:ext>
            </a:extLst>
          </p:cNvPr>
          <p:cNvSpPr>
            <a:spLocks noGrp="1"/>
          </p:cNvSpPr>
          <p:nvPr>
            <p:ph sz="half" idx="16"/>
          </p:nvPr>
        </p:nvSpPr>
        <p:spPr/>
        <p:txBody>
          <a:bodyPr/>
          <a:lstStyle/>
          <a:p>
            <a:r>
              <a:rPr lang="en-GB" dirty="0"/>
              <a:t>The State monad is required to properly handle state in a Haskell program</a:t>
            </a:r>
          </a:p>
          <a:p>
            <a:r>
              <a:rPr lang="en-GB" dirty="0"/>
              <a:t>The module </a:t>
            </a:r>
            <a:r>
              <a:rPr lang="en-GB" dirty="0" err="1"/>
              <a:t>Control.Monad.Trans</a:t>
            </a:r>
            <a:r>
              <a:rPr lang="en-GB" dirty="0"/>
              <a:t>. State is required</a:t>
            </a:r>
          </a:p>
          <a:p>
            <a:r>
              <a:rPr lang="en-GB" dirty="0"/>
              <a:t>The basic idea is a Monad which contains data, just like a list or Just</a:t>
            </a:r>
          </a:p>
          <a:p>
            <a:r>
              <a:rPr lang="en-GB" dirty="0"/>
              <a:t>The difference that here the data is in fact a function, which takes an old state to a new state plus a return value</a:t>
            </a:r>
          </a:p>
          <a:p>
            <a:pPr lvl="1"/>
            <a:r>
              <a:rPr lang="en-GB" dirty="0"/>
              <a:t>s -&gt; (a, s)</a:t>
            </a:r>
          </a:p>
          <a:p>
            <a:pPr lvl="1"/>
            <a:r>
              <a:rPr lang="en-GB" dirty="0"/>
              <a:t>s is the state</a:t>
            </a:r>
          </a:p>
          <a:p>
            <a:pPr lvl="1"/>
            <a:r>
              <a:rPr lang="en-GB" dirty="0"/>
              <a:t>a is the return value</a:t>
            </a:r>
          </a:p>
        </p:txBody>
      </p:sp>
      <p:pic>
        <p:nvPicPr>
          <p:cNvPr id="8" name="Content Placeholder 7">
            <a:extLst>
              <a:ext uri="{FF2B5EF4-FFF2-40B4-BE49-F238E27FC236}">
                <a16:creationId xmlns:a16="http://schemas.microsoft.com/office/drawing/2014/main" id="{C9762B54-32A9-4214-B633-3DA7324E7D43}"/>
              </a:ext>
            </a:extLst>
          </p:cNvPr>
          <p:cNvPicPr>
            <a:picLocks noGrp="1" noChangeAspect="1"/>
          </p:cNvPicPr>
          <p:nvPr>
            <p:ph sz="half" idx="17"/>
          </p:nvPr>
        </p:nvPicPr>
        <p:blipFill>
          <a:blip r:embed="rId2"/>
          <a:stretch>
            <a:fillRect/>
          </a:stretch>
        </p:blipFill>
        <p:spPr>
          <a:xfrm>
            <a:off x="4634796" y="1182303"/>
            <a:ext cx="3698696" cy="3724275"/>
          </a:xfrm>
          <a:prstGeom prst="rect">
            <a:avLst/>
          </a:prstGeom>
        </p:spPr>
      </p:pic>
      <p:sp>
        <p:nvSpPr>
          <p:cNvPr id="7" name="Rectangle 6">
            <a:extLst>
              <a:ext uri="{FF2B5EF4-FFF2-40B4-BE49-F238E27FC236}">
                <a16:creationId xmlns:a16="http://schemas.microsoft.com/office/drawing/2014/main" id="{7FDF0594-8108-412C-A89B-2D57CFB8A373}"/>
              </a:ext>
            </a:extLst>
          </p:cNvPr>
          <p:cNvSpPr/>
          <p:nvPr/>
        </p:nvSpPr>
        <p:spPr>
          <a:xfrm>
            <a:off x="4476750" y="180886"/>
            <a:ext cx="4572000" cy="1015663"/>
          </a:xfrm>
          <a:prstGeom prst="rect">
            <a:avLst/>
          </a:prstGeom>
        </p:spPr>
        <p:txBody>
          <a:bodyPr>
            <a:spAutoFit/>
          </a:bodyPr>
          <a:lstStyle/>
          <a:p>
            <a:r>
              <a:rPr lang="en-GB" sz="1400" dirty="0">
                <a:hlinkClick r:id="rId3"/>
              </a:rPr>
              <a:t>https://stackoverflow.com/questions/24577066/one-more-time-can-i-have-an-example-of-state-monad-that-does-what-i-want</a:t>
            </a:r>
            <a:endParaRPr lang="en-GB" sz="1400" dirty="0"/>
          </a:p>
          <a:p>
            <a:endParaRPr lang="en-GB" dirty="0"/>
          </a:p>
        </p:txBody>
      </p:sp>
    </p:spTree>
    <p:extLst>
      <p:ext uri="{BB962C8B-B14F-4D97-AF65-F5344CB8AC3E}">
        <p14:creationId xmlns:p14="http://schemas.microsoft.com/office/powerpoint/2010/main" val="2758167276"/>
      </p:ext>
    </p:extLst>
  </p:cSld>
  <p:clrMapOvr>
    <a:masterClrMapping/>
  </p:clrMapOvr>
  <p:transition>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57FFCCC-2514-48A9-BF38-25556BC8F75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C55D1FA8-FBC3-4243-B770-EAA091571716}"/>
              </a:ext>
            </a:extLst>
          </p:cNvPr>
          <p:cNvSpPr>
            <a:spLocks noGrp="1"/>
          </p:cNvSpPr>
          <p:nvPr>
            <p:ph type="pic" sz="quarter" idx="11"/>
          </p:nvPr>
        </p:nvSpPr>
        <p:spPr/>
      </p:sp>
      <p:sp>
        <p:nvSpPr>
          <p:cNvPr id="4" name="Title 3">
            <a:extLst>
              <a:ext uri="{FF2B5EF4-FFF2-40B4-BE49-F238E27FC236}">
                <a16:creationId xmlns:a16="http://schemas.microsoft.com/office/drawing/2014/main" id="{E345EC21-EA7A-419D-8F71-D18AAD0ED34C}"/>
              </a:ext>
            </a:extLst>
          </p:cNvPr>
          <p:cNvSpPr>
            <a:spLocks noGrp="1"/>
          </p:cNvSpPr>
          <p:nvPr>
            <p:ph type="title"/>
          </p:nvPr>
        </p:nvSpPr>
        <p:spPr>
          <a:xfrm>
            <a:off x="467547" y="410829"/>
            <a:ext cx="2297955" cy="246221"/>
          </a:xfrm>
        </p:spPr>
        <p:txBody>
          <a:bodyPr/>
          <a:lstStyle/>
          <a:p>
            <a:r>
              <a:rPr lang="en-GB" dirty="0"/>
              <a:t>State Monad #2</a:t>
            </a:r>
          </a:p>
        </p:txBody>
      </p:sp>
      <p:sp>
        <p:nvSpPr>
          <p:cNvPr id="5" name="Content Placeholder 4">
            <a:extLst>
              <a:ext uri="{FF2B5EF4-FFF2-40B4-BE49-F238E27FC236}">
                <a16:creationId xmlns:a16="http://schemas.microsoft.com/office/drawing/2014/main" id="{17FEC6BE-F33D-46D6-AFD2-2A63A9EE13DF}"/>
              </a:ext>
            </a:extLst>
          </p:cNvPr>
          <p:cNvSpPr>
            <a:spLocks noGrp="1"/>
          </p:cNvSpPr>
          <p:nvPr>
            <p:ph sz="half" idx="16"/>
          </p:nvPr>
        </p:nvSpPr>
        <p:spPr/>
        <p:txBody>
          <a:bodyPr/>
          <a:lstStyle/>
          <a:p>
            <a:r>
              <a:rPr lang="en-GB" dirty="0"/>
              <a:t>The monad is created by applying the ‘state’ type constructor to the function</a:t>
            </a:r>
          </a:p>
          <a:p>
            <a:r>
              <a:rPr lang="en-GB" dirty="0"/>
              <a:t>However, the signature is in fact ‘State’</a:t>
            </a:r>
          </a:p>
          <a:p>
            <a:r>
              <a:rPr lang="en-GB" dirty="0"/>
              <a:t>The internal function is run using </a:t>
            </a:r>
            <a:r>
              <a:rPr lang="en-GB" dirty="0" err="1"/>
              <a:t>runState</a:t>
            </a:r>
            <a:endParaRPr lang="en-GB" dirty="0"/>
          </a:p>
          <a:p>
            <a:r>
              <a:rPr lang="en-GB" dirty="0" err="1"/>
              <a:t>runState</a:t>
            </a:r>
            <a:r>
              <a:rPr lang="en-GB" dirty="0"/>
              <a:t> has two parameters</a:t>
            </a:r>
          </a:p>
          <a:p>
            <a:pPr marL="594900" lvl="1" indent="-342900">
              <a:buFont typeface="+mj-lt"/>
              <a:buAutoNum type="arabicPeriod"/>
            </a:pPr>
            <a:r>
              <a:rPr lang="en-GB" dirty="0"/>
              <a:t>The state action to be run</a:t>
            </a:r>
          </a:p>
          <a:p>
            <a:pPr marL="594900" lvl="1" indent="-342900">
              <a:buFont typeface="+mj-lt"/>
              <a:buAutoNum type="arabicPeriod"/>
            </a:pPr>
            <a:r>
              <a:rPr lang="en-GB" dirty="0"/>
              <a:t>The initial state</a:t>
            </a:r>
          </a:p>
        </p:txBody>
      </p:sp>
      <p:sp>
        <p:nvSpPr>
          <p:cNvPr id="8" name="TextBox 7">
            <a:extLst>
              <a:ext uri="{FF2B5EF4-FFF2-40B4-BE49-F238E27FC236}">
                <a16:creationId xmlns:a16="http://schemas.microsoft.com/office/drawing/2014/main" id="{254E5709-29FA-4A44-B59A-F00BB9817F91}"/>
              </a:ext>
            </a:extLst>
          </p:cNvPr>
          <p:cNvSpPr txBox="1"/>
          <p:nvPr/>
        </p:nvSpPr>
        <p:spPr>
          <a:xfrm>
            <a:off x="4508810" y="256940"/>
            <a:ext cx="3887767" cy="800219"/>
          </a:xfrm>
          <a:prstGeom prst="rect">
            <a:avLst/>
          </a:prstGeom>
          <a:noFill/>
        </p:spPr>
        <p:txBody>
          <a:bodyPr wrap="square">
            <a:spAutoFit/>
          </a:bodyPr>
          <a:lstStyle/>
          <a:p>
            <a:r>
              <a:rPr lang="en-GB" sz="1400" dirty="0">
                <a:hlinkClick r:id="rId2"/>
              </a:rPr>
              <a:t>http://brandon.si/code/the-state-monad-a-tutorial-for-the-confused/</a:t>
            </a:r>
            <a:endParaRPr lang="en-GB" sz="1400" dirty="0"/>
          </a:p>
          <a:p>
            <a:endParaRPr lang="en-GB" dirty="0"/>
          </a:p>
        </p:txBody>
      </p:sp>
      <p:pic>
        <p:nvPicPr>
          <p:cNvPr id="15" name="Content Placeholder 14">
            <a:extLst>
              <a:ext uri="{FF2B5EF4-FFF2-40B4-BE49-F238E27FC236}">
                <a16:creationId xmlns:a16="http://schemas.microsoft.com/office/drawing/2014/main" id="{1D561700-890D-4106-B1FA-F6EFA3196973}"/>
              </a:ext>
            </a:extLst>
          </p:cNvPr>
          <p:cNvPicPr>
            <a:picLocks noGrp="1" noChangeAspect="1"/>
          </p:cNvPicPr>
          <p:nvPr>
            <p:ph sz="half" idx="17"/>
          </p:nvPr>
        </p:nvPicPr>
        <p:blipFill>
          <a:blip r:embed="rId3"/>
          <a:stretch>
            <a:fillRect/>
          </a:stretch>
        </p:blipFill>
        <p:spPr>
          <a:xfrm>
            <a:off x="4635028" y="1160001"/>
            <a:ext cx="3698231" cy="3724275"/>
          </a:xfrm>
          <a:prstGeom prst="rect">
            <a:avLst/>
          </a:prstGeom>
        </p:spPr>
      </p:pic>
    </p:spTree>
    <p:extLst>
      <p:ext uri="{BB962C8B-B14F-4D97-AF65-F5344CB8AC3E}">
        <p14:creationId xmlns:p14="http://schemas.microsoft.com/office/powerpoint/2010/main" val="1735632948"/>
      </p:ext>
    </p:extLst>
  </p:cSld>
  <p:clrMapOvr>
    <a:masterClrMapping/>
  </p:clrMapOvr>
  <p:transition>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44DBA6-E248-4094-A243-AE4DB16D8469}"/>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C5964D3-C550-4E2F-BFA5-5D5C8A4E2E21}"/>
              </a:ext>
            </a:extLst>
          </p:cNvPr>
          <p:cNvSpPr>
            <a:spLocks noGrp="1"/>
          </p:cNvSpPr>
          <p:nvPr>
            <p:ph type="pic" sz="quarter" idx="11"/>
          </p:nvPr>
        </p:nvSpPr>
        <p:spPr/>
      </p:sp>
      <p:sp>
        <p:nvSpPr>
          <p:cNvPr id="4" name="Title 3">
            <a:extLst>
              <a:ext uri="{FF2B5EF4-FFF2-40B4-BE49-F238E27FC236}">
                <a16:creationId xmlns:a16="http://schemas.microsoft.com/office/drawing/2014/main" id="{4D542DCE-68CE-4511-83F0-0377550205BE}"/>
              </a:ext>
            </a:extLst>
          </p:cNvPr>
          <p:cNvSpPr>
            <a:spLocks noGrp="1"/>
          </p:cNvSpPr>
          <p:nvPr>
            <p:ph type="title"/>
          </p:nvPr>
        </p:nvSpPr>
        <p:spPr>
          <a:xfrm>
            <a:off x="467547" y="410829"/>
            <a:ext cx="5472605" cy="246221"/>
          </a:xfrm>
        </p:spPr>
        <p:txBody>
          <a:bodyPr/>
          <a:lstStyle/>
          <a:p>
            <a:r>
              <a:rPr lang="en-GB" dirty="0"/>
              <a:t>Main Loop</a:t>
            </a:r>
          </a:p>
        </p:txBody>
      </p:sp>
      <p:sp>
        <p:nvSpPr>
          <p:cNvPr id="5" name="Content Placeholder 4">
            <a:extLst>
              <a:ext uri="{FF2B5EF4-FFF2-40B4-BE49-F238E27FC236}">
                <a16:creationId xmlns:a16="http://schemas.microsoft.com/office/drawing/2014/main" id="{1F566F9A-78B1-4B2F-AF27-CD565BA1A7F3}"/>
              </a:ext>
            </a:extLst>
          </p:cNvPr>
          <p:cNvSpPr>
            <a:spLocks noGrp="1"/>
          </p:cNvSpPr>
          <p:nvPr>
            <p:ph sz="half" idx="16"/>
          </p:nvPr>
        </p:nvSpPr>
        <p:spPr>
          <a:xfrm>
            <a:off x="467543" y="1285590"/>
            <a:ext cx="3818209" cy="1212283"/>
          </a:xfrm>
        </p:spPr>
        <p:txBody>
          <a:bodyPr/>
          <a:lstStyle/>
          <a:p>
            <a:r>
              <a:rPr lang="en-GB" dirty="0"/>
              <a:t>It is bad practice to create a main loop by recursively calling main</a:t>
            </a:r>
          </a:p>
          <a:p>
            <a:r>
              <a:rPr lang="en-GB" dirty="0"/>
              <a:t>Instead, main calls a new function, </a:t>
            </a:r>
            <a:r>
              <a:rPr lang="en-GB" dirty="0" err="1"/>
              <a:t>mainloop</a:t>
            </a:r>
            <a:r>
              <a:rPr lang="en-GB" dirty="0"/>
              <a:t> </a:t>
            </a:r>
          </a:p>
        </p:txBody>
      </p:sp>
      <p:pic>
        <p:nvPicPr>
          <p:cNvPr id="7" name="Content Placeholder 6">
            <a:extLst>
              <a:ext uri="{FF2B5EF4-FFF2-40B4-BE49-F238E27FC236}">
                <a16:creationId xmlns:a16="http://schemas.microsoft.com/office/drawing/2014/main" id="{5D02ADEA-24FD-46E0-A80C-273835AF23F4}"/>
              </a:ext>
            </a:extLst>
          </p:cNvPr>
          <p:cNvPicPr>
            <a:picLocks noGrp="1" noChangeAspect="1"/>
          </p:cNvPicPr>
          <p:nvPr>
            <p:ph sz="half" idx="17"/>
          </p:nvPr>
        </p:nvPicPr>
        <p:blipFill>
          <a:blip r:embed="rId2"/>
          <a:stretch>
            <a:fillRect/>
          </a:stretch>
        </p:blipFill>
        <p:spPr>
          <a:xfrm>
            <a:off x="4829610" y="1226907"/>
            <a:ext cx="3309068" cy="3724275"/>
          </a:xfrm>
          <a:prstGeom prst="rect">
            <a:avLst/>
          </a:prstGeom>
        </p:spPr>
      </p:pic>
      <p:pic>
        <p:nvPicPr>
          <p:cNvPr id="8" name="Picture 7">
            <a:extLst>
              <a:ext uri="{FF2B5EF4-FFF2-40B4-BE49-F238E27FC236}">
                <a16:creationId xmlns:a16="http://schemas.microsoft.com/office/drawing/2014/main" id="{B64072B2-CAE7-43A7-9014-D8C85AF61577}"/>
              </a:ext>
            </a:extLst>
          </p:cNvPr>
          <p:cNvPicPr>
            <a:picLocks noChangeAspect="1"/>
          </p:cNvPicPr>
          <p:nvPr/>
        </p:nvPicPr>
        <p:blipFill>
          <a:blip r:embed="rId3"/>
          <a:stretch>
            <a:fillRect/>
          </a:stretch>
        </p:blipFill>
        <p:spPr>
          <a:xfrm>
            <a:off x="652927" y="2645767"/>
            <a:ext cx="3108752" cy="2183069"/>
          </a:xfrm>
          <a:prstGeom prst="rect">
            <a:avLst/>
          </a:prstGeom>
        </p:spPr>
      </p:pic>
    </p:spTree>
    <p:extLst>
      <p:ext uri="{BB962C8B-B14F-4D97-AF65-F5344CB8AC3E}">
        <p14:creationId xmlns:p14="http://schemas.microsoft.com/office/powerpoint/2010/main" val="2958833176"/>
      </p:ext>
    </p:extLst>
  </p:cSld>
  <p:clrMapOvr>
    <a:masterClrMapping/>
  </p:clrMapOvr>
  <p:transition>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3516FE-609C-4AC1-9565-F0C70352F8AC}"/>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3F228927-3659-4FCD-B34E-4351C6BFF0F7}"/>
              </a:ext>
            </a:extLst>
          </p:cNvPr>
          <p:cNvSpPr>
            <a:spLocks noGrp="1"/>
          </p:cNvSpPr>
          <p:nvPr>
            <p:ph type="pic" sz="quarter" idx="11"/>
          </p:nvPr>
        </p:nvSpPr>
        <p:spPr/>
      </p:sp>
      <p:sp>
        <p:nvSpPr>
          <p:cNvPr id="7" name="Title 6">
            <a:extLst>
              <a:ext uri="{FF2B5EF4-FFF2-40B4-BE49-F238E27FC236}">
                <a16:creationId xmlns:a16="http://schemas.microsoft.com/office/drawing/2014/main" id="{BE1BEA98-F2F9-499B-BE2B-E2428833268A}"/>
              </a:ext>
            </a:extLst>
          </p:cNvPr>
          <p:cNvSpPr>
            <a:spLocks noGrp="1"/>
          </p:cNvSpPr>
          <p:nvPr>
            <p:ph type="title"/>
          </p:nvPr>
        </p:nvSpPr>
        <p:spPr>
          <a:xfrm>
            <a:off x="467548" y="410829"/>
            <a:ext cx="2245916" cy="246221"/>
          </a:xfrm>
        </p:spPr>
        <p:txBody>
          <a:bodyPr/>
          <a:lstStyle/>
          <a:p>
            <a:r>
              <a:rPr lang="en-GB" dirty="0"/>
              <a:t>Reader Monad</a:t>
            </a:r>
          </a:p>
        </p:txBody>
      </p:sp>
      <p:sp>
        <p:nvSpPr>
          <p:cNvPr id="10" name="Content Placeholder 9">
            <a:extLst>
              <a:ext uri="{FF2B5EF4-FFF2-40B4-BE49-F238E27FC236}">
                <a16:creationId xmlns:a16="http://schemas.microsoft.com/office/drawing/2014/main" id="{963B5558-163D-4D0B-98E7-05CF82503A6D}"/>
              </a:ext>
            </a:extLst>
          </p:cNvPr>
          <p:cNvSpPr>
            <a:spLocks noGrp="1"/>
          </p:cNvSpPr>
          <p:nvPr>
            <p:ph sz="half" idx="16"/>
          </p:nvPr>
        </p:nvSpPr>
        <p:spPr/>
        <p:txBody>
          <a:bodyPr/>
          <a:lstStyle/>
          <a:p>
            <a:r>
              <a:rPr lang="en-GB" dirty="0"/>
              <a:t>The reader monad is located in </a:t>
            </a:r>
            <a:r>
              <a:rPr lang="en-GB" dirty="0" err="1"/>
              <a:t>Control.Monad.Instances</a:t>
            </a:r>
            <a:endParaRPr lang="en-GB" dirty="0"/>
          </a:p>
          <a:p>
            <a:r>
              <a:rPr lang="en-GB" dirty="0"/>
              <a:t>The reader monad is the same thing as the applicative functor operator</a:t>
            </a:r>
          </a:p>
          <a:p>
            <a:endParaRPr lang="en-GB" dirty="0"/>
          </a:p>
        </p:txBody>
      </p:sp>
      <p:pic>
        <p:nvPicPr>
          <p:cNvPr id="2" name="Content Placeholder 1">
            <a:extLst>
              <a:ext uri="{FF2B5EF4-FFF2-40B4-BE49-F238E27FC236}">
                <a16:creationId xmlns:a16="http://schemas.microsoft.com/office/drawing/2014/main" id="{511A92B7-D46F-428E-849C-477FAC07426B}"/>
              </a:ext>
            </a:extLst>
          </p:cNvPr>
          <p:cNvPicPr>
            <a:picLocks noGrp="1" noChangeAspect="1"/>
          </p:cNvPicPr>
          <p:nvPr>
            <p:ph sz="half" idx="17"/>
          </p:nvPr>
        </p:nvPicPr>
        <p:blipFill>
          <a:blip r:embed="rId2"/>
          <a:stretch>
            <a:fillRect/>
          </a:stretch>
        </p:blipFill>
        <p:spPr>
          <a:xfrm>
            <a:off x="4572000" y="1294204"/>
            <a:ext cx="3824288" cy="3411264"/>
          </a:xfrm>
          <a:prstGeom prst="rect">
            <a:avLst/>
          </a:prstGeom>
        </p:spPr>
      </p:pic>
      <p:sp>
        <p:nvSpPr>
          <p:cNvPr id="12" name="TextBox 11">
            <a:extLst>
              <a:ext uri="{FF2B5EF4-FFF2-40B4-BE49-F238E27FC236}">
                <a16:creationId xmlns:a16="http://schemas.microsoft.com/office/drawing/2014/main" id="{A29327A5-3575-42D7-BF85-E0AF9FA16947}"/>
              </a:ext>
            </a:extLst>
          </p:cNvPr>
          <p:cNvSpPr txBox="1"/>
          <p:nvPr/>
        </p:nvSpPr>
        <p:spPr>
          <a:xfrm>
            <a:off x="4572000" y="349273"/>
            <a:ext cx="4282068" cy="307777"/>
          </a:xfrm>
          <a:prstGeom prst="rect">
            <a:avLst/>
          </a:prstGeom>
          <a:noFill/>
        </p:spPr>
        <p:txBody>
          <a:bodyPr wrap="square">
            <a:spAutoFit/>
          </a:bodyPr>
          <a:lstStyle/>
          <a:p>
            <a:r>
              <a:rPr lang="en-GB" sz="1400" dirty="0">
                <a:hlinkClick r:id="rId3"/>
              </a:rPr>
              <a:t>http://learnyouahaskell.com/for-a-few-monads-more</a:t>
            </a:r>
            <a:endParaRPr lang="en-GB" sz="1400" dirty="0"/>
          </a:p>
        </p:txBody>
      </p:sp>
    </p:spTree>
    <p:extLst>
      <p:ext uri="{BB962C8B-B14F-4D97-AF65-F5344CB8AC3E}">
        <p14:creationId xmlns:p14="http://schemas.microsoft.com/office/powerpoint/2010/main" val="4010443434"/>
      </p:ext>
    </p:extLst>
  </p:cSld>
  <p:clrMapOvr>
    <a:masterClrMapping/>
  </p:clrMapOvr>
  <p:transition>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BAA03FF-1B10-4967-96BF-894C19EEFF65}"/>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00513DFF-423B-4359-87D6-B2F5DA45E93F}"/>
              </a:ext>
            </a:extLst>
          </p:cNvPr>
          <p:cNvSpPr>
            <a:spLocks noGrp="1"/>
          </p:cNvSpPr>
          <p:nvPr>
            <p:ph type="pic" sz="quarter" idx="11"/>
          </p:nvPr>
        </p:nvSpPr>
        <p:spPr/>
      </p:sp>
      <p:sp>
        <p:nvSpPr>
          <p:cNvPr id="4" name="Title 3">
            <a:extLst>
              <a:ext uri="{FF2B5EF4-FFF2-40B4-BE49-F238E27FC236}">
                <a16:creationId xmlns:a16="http://schemas.microsoft.com/office/drawing/2014/main" id="{0FE56CE1-2849-4408-A530-38B5D020137B}"/>
              </a:ext>
            </a:extLst>
          </p:cNvPr>
          <p:cNvSpPr>
            <a:spLocks noGrp="1"/>
          </p:cNvSpPr>
          <p:nvPr>
            <p:ph type="title"/>
          </p:nvPr>
        </p:nvSpPr>
        <p:spPr>
          <a:xfrm>
            <a:off x="467547" y="410829"/>
            <a:ext cx="5472605" cy="246221"/>
          </a:xfrm>
        </p:spPr>
        <p:txBody>
          <a:bodyPr/>
          <a:lstStyle/>
          <a:p>
            <a:r>
              <a:rPr lang="en-GB" dirty="0"/>
              <a:t>Writer Monad</a:t>
            </a:r>
          </a:p>
        </p:txBody>
      </p:sp>
      <p:sp>
        <p:nvSpPr>
          <p:cNvPr id="5" name="Content Placeholder 4">
            <a:extLst>
              <a:ext uri="{FF2B5EF4-FFF2-40B4-BE49-F238E27FC236}">
                <a16:creationId xmlns:a16="http://schemas.microsoft.com/office/drawing/2014/main" id="{51E502F5-F8AE-4551-BF6D-9470CD9B8C04}"/>
              </a:ext>
            </a:extLst>
          </p:cNvPr>
          <p:cNvSpPr>
            <a:spLocks noGrp="1"/>
          </p:cNvSpPr>
          <p:nvPr>
            <p:ph sz="half" idx="16"/>
          </p:nvPr>
        </p:nvSpPr>
        <p:spPr/>
        <p:txBody>
          <a:bodyPr/>
          <a:lstStyle/>
          <a:p>
            <a:r>
              <a:rPr lang="en-GB" dirty="0"/>
              <a:t>The Writer monad is located in </a:t>
            </a:r>
            <a:r>
              <a:rPr lang="en-GB" dirty="0" err="1"/>
              <a:t>Control.Monad.Writer</a:t>
            </a:r>
            <a:endParaRPr lang="en-GB" dirty="0"/>
          </a:p>
          <a:p>
            <a:r>
              <a:rPr lang="en-GB" dirty="0"/>
              <a:t>The type signature is Writer (upper case), but the constructor is writer (lower case)</a:t>
            </a:r>
          </a:p>
          <a:p>
            <a:r>
              <a:rPr lang="en-GB" dirty="0"/>
              <a:t>The Writer monad allows values to be stored in a monad together with a text</a:t>
            </a:r>
          </a:p>
          <a:p>
            <a:r>
              <a:rPr lang="en-GB" dirty="0"/>
              <a:t>To execute the Writer monad, </a:t>
            </a:r>
            <a:r>
              <a:rPr lang="en-GB" dirty="0" err="1"/>
              <a:t>runWriter</a:t>
            </a:r>
            <a:r>
              <a:rPr lang="en-GB" dirty="0"/>
              <a:t> </a:t>
            </a:r>
            <a:r>
              <a:rPr lang="en-GB"/>
              <a:t>is required.</a:t>
            </a:r>
            <a:endParaRPr lang="en-GB" dirty="0"/>
          </a:p>
          <a:p>
            <a:endParaRPr lang="en-GB" dirty="0"/>
          </a:p>
        </p:txBody>
      </p:sp>
      <p:pic>
        <p:nvPicPr>
          <p:cNvPr id="7" name="Content Placeholder 6">
            <a:extLst>
              <a:ext uri="{FF2B5EF4-FFF2-40B4-BE49-F238E27FC236}">
                <a16:creationId xmlns:a16="http://schemas.microsoft.com/office/drawing/2014/main" id="{7DCACAB3-F7C8-49F2-8928-1C547E35A61B}"/>
              </a:ext>
            </a:extLst>
          </p:cNvPr>
          <p:cNvPicPr>
            <a:picLocks noGrp="1" noChangeAspect="1"/>
          </p:cNvPicPr>
          <p:nvPr>
            <p:ph sz="half" idx="17"/>
          </p:nvPr>
        </p:nvPicPr>
        <p:blipFill>
          <a:blip r:embed="rId2"/>
          <a:stretch>
            <a:fillRect/>
          </a:stretch>
        </p:blipFill>
        <p:spPr>
          <a:xfrm>
            <a:off x="4572000" y="1321504"/>
            <a:ext cx="3824288" cy="2196931"/>
          </a:xfrm>
          <a:prstGeom prst="rect">
            <a:avLst/>
          </a:prstGeom>
        </p:spPr>
      </p:pic>
    </p:spTree>
    <p:extLst>
      <p:ext uri="{BB962C8B-B14F-4D97-AF65-F5344CB8AC3E}">
        <p14:creationId xmlns:p14="http://schemas.microsoft.com/office/powerpoint/2010/main" val="3068959907"/>
      </p:ext>
    </p:extLst>
  </p:cSld>
  <p:clrMapOvr>
    <a:masterClrMapping/>
  </p:clrMapOvr>
  <p:transition>
    <p:wipe dir="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21EEFC-9AFE-4788-9E0B-9F79702C85C8}"/>
              </a:ext>
            </a:extLst>
          </p:cNvPr>
          <p:cNvSpPr>
            <a:spLocks noGrp="1"/>
          </p:cNvSpPr>
          <p:nvPr>
            <p:ph type="title"/>
          </p:nvPr>
        </p:nvSpPr>
        <p:spPr/>
        <p:txBody>
          <a:bodyPr/>
          <a:lstStyle/>
          <a:p>
            <a:r>
              <a:rPr lang="en-GB" dirty="0"/>
              <a:t>Mathematically</a:t>
            </a:r>
          </a:p>
        </p:txBody>
      </p:sp>
    </p:spTree>
    <p:extLst>
      <p:ext uri="{BB962C8B-B14F-4D97-AF65-F5344CB8AC3E}">
        <p14:creationId xmlns:p14="http://schemas.microsoft.com/office/powerpoint/2010/main" val="2336445565"/>
      </p:ext>
    </p:extLst>
  </p:cSld>
  <p:clrMapOvr>
    <a:masterClrMapping/>
  </p:clrMapOvr>
  <p:transition>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E0019C2-1C33-4812-ABFC-72A9F066B97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68BBE30-2919-47B5-9E99-AAA598643AF4}"/>
              </a:ext>
            </a:extLst>
          </p:cNvPr>
          <p:cNvSpPr>
            <a:spLocks noGrp="1"/>
          </p:cNvSpPr>
          <p:nvPr>
            <p:ph type="pic" sz="quarter" idx="11"/>
          </p:nvPr>
        </p:nvSpPr>
        <p:spPr/>
      </p:sp>
      <p:sp>
        <p:nvSpPr>
          <p:cNvPr id="4" name="Title 3">
            <a:extLst>
              <a:ext uri="{FF2B5EF4-FFF2-40B4-BE49-F238E27FC236}">
                <a16:creationId xmlns:a16="http://schemas.microsoft.com/office/drawing/2014/main" id="{1443634A-46A8-4B75-8B89-D7A53590E7F7}"/>
              </a:ext>
            </a:extLst>
          </p:cNvPr>
          <p:cNvSpPr>
            <a:spLocks noGrp="1"/>
          </p:cNvSpPr>
          <p:nvPr>
            <p:ph type="title"/>
          </p:nvPr>
        </p:nvSpPr>
        <p:spPr>
          <a:xfrm>
            <a:off x="467547" y="410829"/>
            <a:ext cx="2758873" cy="246221"/>
          </a:xfrm>
        </p:spPr>
        <p:txBody>
          <a:bodyPr/>
          <a:lstStyle/>
          <a:p>
            <a:r>
              <a:rPr lang="en-GB" dirty="0"/>
              <a:t>Mathematically #1	 </a:t>
            </a:r>
          </a:p>
        </p:txBody>
      </p:sp>
      <p:sp>
        <p:nvSpPr>
          <p:cNvPr id="5" name="Content Placeholder 4">
            <a:extLst>
              <a:ext uri="{FF2B5EF4-FFF2-40B4-BE49-F238E27FC236}">
                <a16:creationId xmlns:a16="http://schemas.microsoft.com/office/drawing/2014/main" id="{95AD201E-43A5-4740-ABBE-01EC111E46E9}"/>
              </a:ext>
            </a:extLst>
          </p:cNvPr>
          <p:cNvSpPr>
            <a:spLocks noGrp="1"/>
          </p:cNvSpPr>
          <p:nvPr>
            <p:ph sz="half" idx="16"/>
          </p:nvPr>
        </p:nvSpPr>
        <p:spPr/>
        <p:txBody>
          <a:bodyPr/>
          <a:lstStyle/>
          <a:p>
            <a:r>
              <a:rPr lang="en-GB" dirty="0"/>
              <a:t>A functor, f, is defined for a transformation, fmap, between categories (objects)</a:t>
            </a:r>
          </a:p>
          <a:p>
            <a:r>
              <a:rPr lang="en-GB" dirty="0"/>
              <a:t>The functor, f, is defined by the pair of object and map function</a:t>
            </a:r>
          </a:p>
          <a:p>
            <a:r>
              <a:rPr lang="en-GB" dirty="0"/>
              <a:t>Example, a list and the map (*2)</a:t>
            </a:r>
          </a:p>
          <a:p>
            <a:r>
              <a:rPr lang="en-GB" dirty="0"/>
              <a:t>The functor is a class in the same way as </a:t>
            </a:r>
            <a:r>
              <a:rPr lang="en-GB" dirty="0" err="1"/>
              <a:t>Eq</a:t>
            </a:r>
            <a:r>
              <a:rPr lang="en-GB" dirty="0"/>
              <a:t> and Ord, but defined for functors rather than types</a:t>
            </a:r>
          </a:p>
        </p:txBody>
      </p:sp>
      <p:pic>
        <p:nvPicPr>
          <p:cNvPr id="9" name="Content Placeholder 8">
            <a:extLst>
              <a:ext uri="{FF2B5EF4-FFF2-40B4-BE49-F238E27FC236}">
                <a16:creationId xmlns:a16="http://schemas.microsoft.com/office/drawing/2014/main" id="{74F6310E-D2CF-4256-BE69-0D4F601105A9}"/>
              </a:ext>
            </a:extLst>
          </p:cNvPr>
          <p:cNvPicPr>
            <a:picLocks noGrp="1" noChangeAspect="1"/>
          </p:cNvPicPr>
          <p:nvPr>
            <p:ph sz="half" idx="17"/>
          </p:nvPr>
        </p:nvPicPr>
        <p:blipFill>
          <a:blip r:embed="rId2"/>
          <a:stretch>
            <a:fillRect/>
          </a:stretch>
        </p:blipFill>
        <p:spPr>
          <a:xfrm>
            <a:off x="4669631" y="1345620"/>
            <a:ext cx="3629025" cy="2371725"/>
          </a:xfrm>
          <a:prstGeom prst="rect">
            <a:avLst/>
          </a:prstGeom>
        </p:spPr>
      </p:pic>
      <p:sp>
        <p:nvSpPr>
          <p:cNvPr id="10" name="Rectangle 9">
            <a:extLst>
              <a:ext uri="{FF2B5EF4-FFF2-40B4-BE49-F238E27FC236}">
                <a16:creationId xmlns:a16="http://schemas.microsoft.com/office/drawing/2014/main" id="{F78E50AB-DE86-444C-AB49-C62E2F622593}"/>
              </a:ext>
            </a:extLst>
          </p:cNvPr>
          <p:cNvSpPr/>
          <p:nvPr/>
        </p:nvSpPr>
        <p:spPr>
          <a:xfrm>
            <a:off x="4787590" y="244871"/>
            <a:ext cx="3010830" cy="523220"/>
          </a:xfrm>
          <a:prstGeom prst="rect">
            <a:avLst/>
          </a:prstGeom>
        </p:spPr>
        <p:txBody>
          <a:bodyPr wrap="square">
            <a:spAutoFit/>
          </a:bodyPr>
          <a:lstStyle/>
          <a:p>
            <a:r>
              <a:rPr lang="en-GB" sz="1400" dirty="0">
                <a:hlinkClick r:id="rId3"/>
              </a:rPr>
              <a:t>https://en.wikipedia.org/wiki/Functor_(functional_programming)</a:t>
            </a:r>
            <a:endParaRPr lang="en-GB" sz="1400" dirty="0"/>
          </a:p>
        </p:txBody>
      </p:sp>
    </p:spTree>
    <p:extLst>
      <p:ext uri="{BB962C8B-B14F-4D97-AF65-F5344CB8AC3E}">
        <p14:creationId xmlns:p14="http://schemas.microsoft.com/office/powerpoint/2010/main" val="4192169909"/>
      </p:ext>
    </p:extLst>
  </p:cSld>
  <p:clrMapOvr>
    <a:masterClrMapping/>
  </p:clrMapOvr>
  <p:transition>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E0019C2-1C33-4812-ABFC-72A9F066B97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68BBE30-2919-47B5-9E99-AAA598643AF4}"/>
              </a:ext>
            </a:extLst>
          </p:cNvPr>
          <p:cNvSpPr>
            <a:spLocks noGrp="1"/>
          </p:cNvSpPr>
          <p:nvPr>
            <p:ph type="pic" sz="quarter" idx="11"/>
          </p:nvPr>
        </p:nvSpPr>
        <p:spPr/>
      </p:sp>
      <p:sp>
        <p:nvSpPr>
          <p:cNvPr id="4" name="Title 3">
            <a:extLst>
              <a:ext uri="{FF2B5EF4-FFF2-40B4-BE49-F238E27FC236}">
                <a16:creationId xmlns:a16="http://schemas.microsoft.com/office/drawing/2014/main" id="{1443634A-46A8-4B75-8B89-D7A53590E7F7}"/>
              </a:ext>
            </a:extLst>
          </p:cNvPr>
          <p:cNvSpPr>
            <a:spLocks noGrp="1"/>
          </p:cNvSpPr>
          <p:nvPr>
            <p:ph type="title"/>
          </p:nvPr>
        </p:nvSpPr>
        <p:spPr>
          <a:xfrm>
            <a:off x="467547" y="410829"/>
            <a:ext cx="2758873" cy="246221"/>
          </a:xfrm>
        </p:spPr>
        <p:txBody>
          <a:bodyPr/>
          <a:lstStyle/>
          <a:p>
            <a:r>
              <a:rPr lang="en-GB" dirty="0"/>
              <a:t>Mathematically #2	 </a:t>
            </a:r>
          </a:p>
        </p:txBody>
      </p:sp>
      <p:sp>
        <p:nvSpPr>
          <p:cNvPr id="5" name="Content Placeholder 4">
            <a:extLst>
              <a:ext uri="{FF2B5EF4-FFF2-40B4-BE49-F238E27FC236}">
                <a16:creationId xmlns:a16="http://schemas.microsoft.com/office/drawing/2014/main" id="{95AD201E-43A5-4740-ABBE-01EC111E46E9}"/>
              </a:ext>
            </a:extLst>
          </p:cNvPr>
          <p:cNvSpPr>
            <a:spLocks noGrp="1"/>
          </p:cNvSpPr>
          <p:nvPr>
            <p:ph sz="half" idx="16"/>
          </p:nvPr>
        </p:nvSpPr>
        <p:spPr/>
        <p:txBody>
          <a:bodyPr/>
          <a:lstStyle/>
          <a:p>
            <a:r>
              <a:rPr lang="en-GB" dirty="0"/>
              <a:t>The functor f could be a list and a function, so for example:</a:t>
            </a:r>
          </a:p>
          <a:p>
            <a:pPr lvl="1"/>
            <a:r>
              <a:rPr lang="en-GB" dirty="0"/>
              <a:t>a is integer</a:t>
            </a:r>
          </a:p>
          <a:p>
            <a:pPr lvl="1"/>
            <a:r>
              <a:rPr lang="en-GB" dirty="0"/>
              <a:t>b is string</a:t>
            </a:r>
          </a:p>
          <a:p>
            <a:pPr lvl="1"/>
            <a:r>
              <a:rPr lang="en-GB" dirty="0"/>
              <a:t>The f a is a list of integers, f b is a list of strings</a:t>
            </a:r>
          </a:p>
          <a:p>
            <a:pPr lvl="1"/>
            <a:r>
              <a:rPr lang="en-GB" dirty="0"/>
              <a:t>(a -&gt; b) is the conversion function</a:t>
            </a:r>
          </a:p>
        </p:txBody>
      </p:sp>
      <p:pic>
        <p:nvPicPr>
          <p:cNvPr id="9" name="Content Placeholder 8">
            <a:extLst>
              <a:ext uri="{FF2B5EF4-FFF2-40B4-BE49-F238E27FC236}">
                <a16:creationId xmlns:a16="http://schemas.microsoft.com/office/drawing/2014/main" id="{74F6310E-D2CF-4256-BE69-0D4F601105A9}"/>
              </a:ext>
            </a:extLst>
          </p:cNvPr>
          <p:cNvPicPr>
            <a:picLocks noGrp="1" noChangeAspect="1"/>
          </p:cNvPicPr>
          <p:nvPr>
            <p:ph sz="half" idx="17"/>
          </p:nvPr>
        </p:nvPicPr>
        <p:blipFill>
          <a:blip r:embed="rId2"/>
          <a:stretch>
            <a:fillRect/>
          </a:stretch>
        </p:blipFill>
        <p:spPr>
          <a:xfrm>
            <a:off x="4669631" y="1345620"/>
            <a:ext cx="3629025" cy="2371725"/>
          </a:xfrm>
          <a:prstGeom prst="rect">
            <a:avLst/>
          </a:prstGeom>
        </p:spPr>
      </p:pic>
      <p:sp>
        <p:nvSpPr>
          <p:cNvPr id="10" name="Rectangle 9">
            <a:extLst>
              <a:ext uri="{FF2B5EF4-FFF2-40B4-BE49-F238E27FC236}">
                <a16:creationId xmlns:a16="http://schemas.microsoft.com/office/drawing/2014/main" id="{F78E50AB-DE86-444C-AB49-C62E2F622593}"/>
              </a:ext>
            </a:extLst>
          </p:cNvPr>
          <p:cNvSpPr/>
          <p:nvPr/>
        </p:nvSpPr>
        <p:spPr>
          <a:xfrm>
            <a:off x="4787590" y="244871"/>
            <a:ext cx="3010830" cy="523220"/>
          </a:xfrm>
          <a:prstGeom prst="rect">
            <a:avLst/>
          </a:prstGeom>
        </p:spPr>
        <p:txBody>
          <a:bodyPr wrap="square">
            <a:spAutoFit/>
          </a:bodyPr>
          <a:lstStyle/>
          <a:p>
            <a:r>
              <a:rPr lang="en-GB" sz="1400" dirty="0">
                <a:hlinkClick r:id="rId3"/>
              </a:rPr>
              <a:t>https://en.wikipedia.org/wiki/Functor_(functional_programming)</a:t>
            </a:r>
            <a:endParaRPr lang="en-GB" sz="1400" dirty="0"/>
          </a:p>
        </p:txBody>
      </p:sp>
    </p:spTree>
    <p:extLst>
      <p:ext uri="{BB962C8B-B14F-4D97-AF65-F5344CB8AC3E}">
        <p14:creationId xmlns:p14="http://schemas.microsoft.com/office/powerpoint/2010/main" val="801955303"/>
      </p:ext>
    </p:extLst>
  </p:cSld>
  <p:clrMapOvr>
    <a:masterClrMapping/>
  </p:clrMapOvr>
  <p:transition>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E0019C2-1C33-4812-ABFC-72A9F066B97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68BBE30-2919-47B5-9E99-AAA598643AF4}"/>
              </a:ext>
            </a:extLst>
          </p:cNvPr>
          <p:cNvSpPr>
            <a:spLocks noGrp="1"/>
          </p:cNvSpPr>
          <p:nvPr>
            <p:ph type="pic" sz="quarter" idx="11"/>
          </p:nvPr>
        </p:nvSpPr>
        <p:spPr/>
      </p:sp>
      <p:sp>
        <p:nvSpPr>
          <p:cNvPr id="4" name="Title 3">
            <a:extLst>
              <a:ext uri="{FF2B5EF4-FFF2-40B4-BE49-F238E27FC236}">
                <a16:creationId xmlns:a16="http://schemas.microsoft.com/office/drawing/2014/main" id="{1443634A-46A8-4B75-8B89-D7A53590E7F7}"/>
              </a:ext>
            </a:extLst>
          </p:cNvPr>
          <p:cNvSpPr>
            <a:spLocks noGrp="1"/>
          </p:cNvSpPr>
          <p:nvPr>
            <p:ph type="title"/>
          </p:nvPr>
        </p:nvSpPr>
        <p:spPr>
          <a:xfrm>
            <a:off x="467547" y="410829"/>
            <a:ext cx="5472605" cy="246221"/>
          </a:xfrm>
        </p:spPr>
        <p:txBody>
          <a:bodyPr/>
          <a:lstStyle/>
          <a:p>
            <a:r>
              <a:rPr lang="en-GB" dirty="0"/>
              <a:t>Mathematically #3	 </a:t>
            </a:r>
          </a:p>
        </p:txBody>
      </p:sp>
      <p:sp>
        <p:nvSpPr>
          <p:cNvPr id="5" name="Content Placeholder 4">
            <a:extLst>
              <a:ext uri="{FF2B5EF4-FFF2-40B4-BE49-F238E27FC236}">
                <a16:creationId xmlns:a16="http://schemas.microsoft.com/office/drawing/2014/main" id="{95AD201E-43A5-4740-ABBE-01EC111E46E9}"/>
              </a:ext>
            </a:extLst>
          </p:cNvPr>
          <p:cNvSpPr>
            <a:spLocks noGrp="1"/>
          </p:cNvSpPr>
          <p:nvPr>
            <p:ph sz="half" idx="16"/>
          </p:nvPr>
        </p:nvSpPr>
        <p:spPr/>
        <p:txBody>
          <a:bodyPr/>
          <a:lstStyle/>
          <a:p>
            <a:r>
              <a:rPr lang="en-GB" dirty="0"/>
              <a:t>A functor mathematically maps from one category of types &amp; functions to another. </a:t>
            </a:r>
          </a:p>
          <a:p>
            <a:r>
              <a:rPr lang="en-GB" dirty="0"/>
              <a:t>Functors that map from a category to itself is an endofunctor</a:t>
            </a:r>
          </a:p>
          <a:p>
            <a:r>
              <a:rPr lang="en-GB" dirty="0"/>
              <a:t>Haskell has one such category ‘f’ in each map or fmap, so all functors are endofunctors</a:t>
            </a:r>
          </a:p>
          <a:p>
            <a:r>
              <a:rPr lang="en-GB" dirty="0"/>
              <a:t>In the case of lists and a map, the functor maps from list to list, an endofunctor</a:t>
            </a:r>
          </a:p>
        </p:txBody>
      </p:sp>
      <p:pic>
        <p:nvPicPr>
          <p:cNvPr id="7" name="Content Placeholder 8">
            <a:extLst>
              <a:ext uri="{FF2B5EF4-FFF2-40B4-BE49-F238E27FC236}">
                <a16:creationId xmlns:a16="http://schemas.microsoft.com/office/drawing/2014/main" id="{068728BD-F9B9-4C8B-8381-BF21AE12FA43}"/>
              </a:ext>
            </a:extLst>
          </p:cNvPr>
          <p:cNvPicPr>
            <a:picLocks noGrp="1" noChangeAspect="1"/>
          </p:cNvPicPr>
          <p:nvPr>
            <p:ph sz="half" idx="17"/>
          </p:nvPr>
        </p:nvPicPr>
        <p:blipFill>
          <a:blip r:embed="rId2"/>
          <a:stretch>
            <a:fillRect/>
          </a:stretch>
        </p:blipFill>
        <p:spPr>
          <a:xfrm>
            <a:off x="4572000" y="1320090"/>
            <a:ext cx="3824288" cy="738020"/>
          </a:xfrm>
          <a:prstGeom prst="rect">
            <a:avLst/>
          </a:prstGeom>
        </p:spPr>
      </p:pic>
    </p:spTree>
    <p:extLst>
      <p:ext uri="{BB962C8B-B14F-4D97-AF65-F5344CB8AC3E}">
        <p14:creationId xmlns:p14="http://schemas.microsoft.com/office/powerpoint/2010/main" val="3525709251"/>
      </p:ext>
    </p:extLst>
  </p:cSld>
  <p:clrMapOvr>
    <a:masterClrMapping/>
  </p:clrMapOvr>
  <p:transition>
    <p:wipe dir="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E0019C2-1C33-4812-ABFC-72A9F066B97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68BBE30-2919-47B5-9E99-AAA598643AF4}"/>
              </a:ext>
            </a:extLst>
          </p:cNvPr>
          <p:cNvSpPr>
            <a:spLocks noGrp="1"/>
          </p:cNvSpPr>
          <p:nvPr>
            <p:ph type="pic" sz="quarter" idx="11"/>
          </p:nvPr>
        </p:nvSpPr>
        <p:spPr/>
      </p:sp>
      <p:sp>
        <p:nvSpPr>
          <p:cNvPr id="4" name="Title 3">
            <a:extLst>
              <a:ext uri="{FF2B5EF4-FFF2-40B4-BE49-F238E27FC236}">
                <a16:creationId xmlns:a16="http://schemas.microsoft.com/office/drawing/2014/main" id="{1443634A-46A8-4B75-8B89-D7A53590E7F7}"/>
              </a:ext>
            </a:extLst>
          </p:cNvPr>
          <p:cNvSpPr>
            <a:spLocks noGrp="1"/>
          </p:cNvSpPr>
          <p:nvPr>
            <p:ph type="title"/>
          </p:nvPr>
        </p:nvSpPr>
        <p:spPr>
          <a:xfrm>
            <a:off x="467547" y="410829"/>
            <a:ext cx="5472605" cy="246221"/>
          </a:xfrm>
        </p:spPr>
        <p:txBody>
          <a:bodyPr/>
          <a:lstStyle/>
          <a:p>
            <a:r>
              <a:rPr lang="en-GB" dirty="0"/>
              <a:t>Mathematically #4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5AD201E-43A5-4740-ABBE-01EC111E46E9}"/>
                  </a:ext>
                </a:extLst>
              </p:cNvPr>
              <p:cNvSpPr>
                <a:spLocks noGrp="1"/>
              </p:cNvSpPr>
              <p:nvPr>
                <p:ph sz="half" idx="16"/>
              </p:nvPr>
            </p:nvSpPr>
            <p:spPr/>
            <p:txBody>
              <a:bodyPr/>
              <a:lstStyle/>
              <a:p>
                <a:r>
                  <a:rPr lang="en-GB" dirty="0"/>
                  <a:t>Monads take the Monoid and extend it a little bit for Endofunctors</a:t>
                </a:r>
              </a:p>
              <a:p>
                <a:r>
                  <a:rPr lang="en-GB" dirty="0"/>
                  <a:t>Monoids provide two transformations:</a:t>
                </a:r>
              </a:p>
              <a:p>
                <a:pPr lvl="1"/>
                <a14:m>
                  <m:oMath xmlns:m="http://schemas.openxmlformats.org/officeDocument/2006/math">
                    <m:r>
                      <a:rPr lang="en-GB" i="1" smtClean="0">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 </m:t>
                    </m:r>
                    <m:nary>
                      <m:naryPr>
                        <m:chr m:val="⨂"/>
                        <m:subHide m:val="on"/>
                        <m:supHide m:val="on"/>
                        <m:ctrlPr>
                          <a:rPr lang="en-GB" b="0" i="1" smtClean="0">
                            <a:latin typeface="Cambria Math" panose="02040503050406030204" pitchFamily="18" charset="0"/>
                            <a:ea typeface="Cambria Math" panose="02040503050406030204" pitchFamily="18" charset="0"/>
                          </a:rPr>
                        </m:ctrlPr>
                      </m:naryPr>
                      <m:sub/>
                      <m:sup/>
                      <m:e>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 →</m:t>
                        </m:r>
                      </m:e>
                    </m:nary>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m:t>
                    </m:r>
                  </m:oMath>
                </a14:m>
                <a:r>
                  <a:rPr lang="en-GB" dirty="0"/>
                  <a:t> </a:t>
                </a:r>
              </a:p>
              <a:p>
                <a:pPr lvl="1"/>
                <a14:m>
                  <m:oMath xmlns:m="http://schemas.openxmlformats.org/officeDocument/2006/math">
                    <m:r>
                      <a:rPr lang="en-GB" i="1" smtClean="0">
                        <a:latin typeface="Cambria Math" panose="02040503050406030204" pitchFamily="18" charset="0"/>
                        <a:ea typeface="Cambria Math" panose="02040503050406030204" pitchFamily="18" charset="0"/>
                      </a:rPr>
                      <m:t>𝜂</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m:t>
                    </m:r>
                  </m:oMath>
                </a14:m>
                <a:endParaRPr lang="en-GB" b="0" dirty="0">
                  <a:ea typeface="Cambria Math" panose="02040503050406030204" pitchFamily="18" charset="0"/>
                </a:endParaRPr>
              </a:p>
              <a:p>
                <a:r>
                  <a:rPr lang="en-GB" dirty="0"/>
                  <a:t>In Haskell the identity operator I is called return</a:t>
                </a:r>
              </a:p>
              <a:p>
                <a:r>
                  <a:rPr lang="en-GB" dirty="0"/>
                  <a:t>In Haskell, the main operator is called bind, and takes a Monoid of type T to a Monoid of type T</a:t>
                </a:r>
              </a:p>
            </p:txBody>
          </p:sp>
        </mc:Choice>
        <mc:Fallback xmlns="">
          <p:sp>
            <p:nvSpPr>
              <p:cNvPr id="5" name="Content Placeholder 4">
                <a:extLst>
                  <a:ext uri="{FF2B5EF4-FFF2-40B4-BE49-F238E27FC236}">
                    <a16:creationId xmlns:a16="http://schemas.microsoft.com/office/drawing/2014/main" id="{95AD201E-43A5-4740-ABBE-01EC111E46E9}"/>
                  </a:ext>
                </a:extLst>
              </p:cNvPr>
              <p:cNvSpPr>
                <a:spLocks noGrp="1" noRot="1" noChangeAspect="1" noMove="1" noResize="1" noEditPoints="1" noAdjustHandles="1" noChangeArrowheads="1" noChangeShapeType="1" noTextEdit="1"/>
              </p:cNvSpPr>
              <p:nvPr>
                <p:ph sz="half" idx="16"/>
              </p:nvPr>
            </p:nvSpPr>
            <p:spPr>
              <a:blipFill>
                <a:blip r:embed="rId2"/>
                <a:stretch>
                  <a:fillRect l="-3035" t="-1797" r="-3355"/>
                </a:stretch>
              </a:blipFill>
            </p:spPr>
            <p:txBody>
              <a:bodyPr/>
              <a:lstStyle/>
              <a:p>
                <a:r>
                  <a:rPr lang="en-GB">
                    <a:noFill/>
                  </a:rPr>
                  <a:t> </a:t>
                </a:r>
              </a:p>
            </p:txBody>
          </p:sp>
        </mc:Fallback>
      </mc:AlternateContent>
      <p:pic>
        <p:nvPicPr>
          <p:cNvPr id="7" name="Content Placeholder 6">
            <a:extLst>
              <a:ext uri="{FF2B5EF4-FFF2-40B4-BE49-F238E27FC236}">
                <a16:creationId xmlns:a16="http://schemas.microsoft.com/office/drawing/2014/main" id="{BDB3ACE0-9A2F-4F1C-B731-5142FD9FAAF6}"/>
              </a:ext>
            </a:extLst>
          </p:cNvPr>
          <p:cNvPicPr>
            <a:picLocks noGrp="1" noChangeAspect="1"/>
          </p:cNvPicPr>
          <p:nvPr>
            <p:ph sz="half" idx="17"/>
          </p:nvPr>
        </p:nvPicPr>
        <p:blipFill>
          <a:blip r:embed="rId3"/>
          <a:stretch>
            <a:fillRect/>
          </a:stretch>
        </p:blipFill>
        <p:spPr>
          <a:xfrm>
            <a:off x="4572000" y="1293587"/>
            <a:ext cx="3824288" cy="1914976"/>
          </a:xfrm>
          <a:prstGeom prst="rect">
            <a:avLst/>
          </a:prstGeom>
        </p:spPr>
      </p:pic>
    </p:spTree>
    <p:extLst>
      <p:ext uri="{BB962C8B-B14F-4D97-AF65-F5344CB8AC3E}">
        <p14:creationId xmlns:p14="http://schemas.microsoft.com/office/powerpoint/2010/main" val="1896127056"/>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FAF3A0-9D39-48C1-95A9-80CB891E3302}"/>
              </a:ext>
            </a:extLst>
          </p:cNvPr>
          <p:cNvSpPr>
            <a:spLocks noGrp="1"/>
          </p:cNvSpPr>
          <p:nvPr>
            <p:ph type="title"/>
          </p:nvPr>
        </p:nvSpPr>
        <p:spPr>
          <a:xfrm>
            <a:off x="0" y="1424774"/>
            <a:ext cx="9144000" cy="2880320"/>
          </a:xfrm>
        </p:spPr>
        <p:txBody>
          <a:bodyPr/>
          <a:lstStyle/>
          <a:p>
            <a:r>
              <a:rPr lang="en-GB" dirty="0"/>
              <a:t>Installation</a:t>
            </a:r>
          </a:p>
        </p:txBody>
      </p:sp>
    </p:spTree>
    <p:extLst>
      <p:ext uri="{BB962C8B-B14F-4D97-AF65-F5344CB8AC3E}">
        <p14:creationId xmlns:p14="http://schemas.microsoft.com/office/powerpoint/2010/main" val="3606491063"/>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3CDC868-5544-45D0-8ADB-D3D4D41A7D86}"/>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3607DAD-4C74-4736-949A-127378E472C5}"/>
              </a:ext>
            </a:extLst>
          </p:cNvPr>
          <p:cNvSpPr>
            <a:spLocks noGrp="1"/>
          </p:cNvSpPr>
          <p:nvPr>
            <p:ph type="pic" sz="quarter" idx="11"/>
          </p:nvPr>
        </p:nvSpPr>
        <p:spPr/>
      </p:sp>
      <p:sp>
        <p:nvSpPr>
          <p:cNvPr id="4" name="Title 3">
            <a:extLst>
              <a:ext uri="{FF2B5EF4-FFF2-40B4-BE49-F238E27FC236}">
                <a16:creationId xmlns:a16="http://schemas.microsoft.com/office/drawing/2014/main" id="{A73A1061-B9CD-452C-B1C2-03B2AA689572}"/>
              </a:ext>
            </a:extLst>
          </p:cNvPr>
          <p:cNvSpPr>
            <a:spLocks noGrp="1"/>
          </p:cNvSpPr>
          <p:nvPr>
            <p:ph type="title"/>
          </p:nvPr>
        </p:nvSpPr>
        <p:spPr>
          <a:xfrm>
            <a:off x="467547" y="410829"/>
            <a:ext cx="5472605" cy="246221"/>
          </a:xfrm>
        </p:spPr>
        <p:txBody>
          <a:bodyPr/>
          <a:lstStyle/>
          <a:p>
            <a:r>
              <a:rPr lang="en-GB" dirty="0"/>
              <a:t>Install Stack</a:t>
            </a:r>
          </a:p>
        </p:txBody>
      </p:sp>
      <p:sp>
        <p:nvSpPr>
          <p:cNvPr id="5" name="Content Placeholder 4">
            <a:extLst>
              <a:ext uri="{FF2B5EF4-FFF2-40B4-BE49-F238E27FC236}">
                <a16:creationId xmlns:a16="http://schemas.microsoft.com/office/drawing/2014/main" id="{D2DD7305-16BE-468A-A3CC-6C74FFEECF4D}"/>
              </a:ext>
            </a:extLst>
          </p:cNvPr>
          <p:cNvSpPr>
            <a:spLocks noGrp="1"/>
          </p:cNvSpPr>
          <p:nvPr>
            <p:ph sz="half" idx="16"/>
          </p:nvPr>
        </p:nvSpPr>
        <p:spPr/>
        <p:txBody>
          <a:bodyPr/>
          <a:lstStyle/>
          <a:p>
            <a:r>
              <a:rPr lang="en-GB" dirty="0"/>
              <a:t>Stack is installed from here: </a:t>
            </a:r>
            <a:r>
              <a:rPr lang="en-GB" dirty="0">
                <a:hlinkClick r:id="rId2"/>
              </a:rPr>
              <a:t>https://docs.haskellstack.org/en/stable/README/</a:t>
            </a:r>
            <a:endParaRPr lang="en-GB" dirty="0"/>
          </a:p>
          <a:p>
            <a:r>
              <a:rPr lang="en-GB" dirty="0"/>
              <a:t>Use the Windows 64 installer</a:t>
            </a:r>
          </a:p>
        </p:txBody>
      </p:sp>
      <p:pic>
        <p:nvPicPr>
          <p:cNvPr id="7" name="Content Placeholder 6">
            <a:extLst>
              <a:ext uri="{FF2B5EF4-FFF2-40B4-BE49-F238E27FC236}">
                <a16:creationId xmlns:a16="http://schemas.microsoft.com/office/drawing/2014/main" id="{885E8908-69B9-4346-8D0A-C34A0359FE96}"/>
              </a:ext>
            </a:extLst>
          </p:cNvPr>
          <p:cNvPicPr>
            <a:picLocks noGrp="1" noChangeAspect="1"/>
          </p:cNvPicPr>
          <p:nvPr>
            <p:ph sz="half" idx="17"/>
          </p:nvPr>
        </p:nvPicPr>
        <p:blipFill>
          <a:blip r:embed="rId3"/>
          <a:stretch>
            <a:fillRect/>
          </a:stretch>
        </p:blipFill>
        <p:spPr>
          <a:xfrm>
            <a:off x="4572000" y="1325393"/>
            <a:ext cx="3824288" cy="2977174"/>
          </a:xfrm>
          <a:prstGeom prst="rect">
            <a:avLst/>
          </a:prstGeom>
        </p:spPr>
      </p:pic>
    </p:spTree>
    <p:extLst>
      <p:ext uri="{BB962C8B-B14F-4D97-AF65-F5344CB8AC3E}">
        <p14:creationId xmlns:p14="http://schemas.microsoft.com/office/powerpoint/2010/main" val="1484223019"/>
      </p:ext>
    </p:extLst>
  </p:cSld>
  <p:clrMapOvr>
    <a:masterClrMapping/>
  </p:clrMapOvr>
  <p:transition>
    <p:wipe dir="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F73001-B515-4CA6-B629-0293D7B968D3}"/>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00201C31-ABC6-4B5F-B811-D7124D03E42A}"/>
              </a:ext>
            </a:extLst>
          </p:cNvPr>
          <p:cNvSpPr>
            <a:spLocks noGrp="1"/>
          </p:cNvSpPr>
          <p:nvPr>
            <p:ph type="pic" sz="quarter" idx="11"/>
          </p:nvPr>
        </p:nvSpPr>
        <p:spPr/>
      </p:sp>
      <p:pic>
        <p:nvPicPr>
          <p:cNvPr id="10" name="Content Placeholder 9">
            <a:extLst>
              <a:ext uri="{FF2B5EF4-FFF2-40B4-BE49-F238E27FC236}">
                <a16:creationId xmlns:a16="http://schemas.microsoft.com/office/drawing/2014/main" id="{41B3C4C7-07A3-4EEB-AEFF-65987E336F0B}"/>
              </a:ext>
            </a:extLst>
          </p:cNvPr>
          <p:cNvPicPr>
            <a:picLocks noGrp="1" noChangeAspect="1"/>
          </p:cNvPicPr>
          <p:nvPr>
            <p:ph idx="1"/>
          </p:nvPr>
        </p:nvPicPr>
        <p:blipFill>
          <a:blip r:embed="rId2"/>
          <a:stretch>
            <a:fillRect/>
          </a:stretch>
        </p:blipFill>
        <p:spPr>
          <a:xfrm>
            <a:off x="1181100" y="1447800"/>
            <a:ext cx="6781800" cy="1409700"/>
          </a:xfrm>
          <a:prstGeom prst="rect">
            <a:avLst/>
          </a:prstGeom>
        </p:spPr>
      </p:pic>
      <p:sp>
        <p:nvSpPr>
          <p:cNvPr id="4" name="Title 3">
            <a:extLst>
              <a:ext uri="{FF2B5EF4-FFF2-40B4-BE49-F238E27FC236}">
                <a16:creationId xmlns:a16="http://schemas.microsoft.com/office/drawing/2014/main" id="{8AE9C980-E513-413F-AA15-BC8FE26C81A3}"/>
              </a:ext>
            </a:extLst>
          </p:cNvPr>
          <p:cNvSpPr>
            <a:spLocks noGrp="1"/>
          </p:cNvSpPr>
          <p:nvPr>
            <p:ph type="title"/>
          </p:nvPr>
        </p:nvSpPr>
        <p:spPr>
          <a:xfrm>
            <a:off x="467548" y="410829"/>
            <a:ext cx="2729136" cy="246221"/>
          </a:xfrm>
        </p:spPr>
        <p:txBody>
          <a:bodyPr/>
          <a:lstStyle/>
          <a:p>
            <a:r>
              <a:rPr lang="en-GB" dirty="0"/>
              <a:t>Mathematically #5</a:t>
            </a:r>
          </a:p>
        </p:txBody>
      </p:sp>
      <p:sp>
        <p:nvSpPr>
          <p:cNvPr id="2" name="TextBox 1">
            <a:extLst>
              <a:ext uri="{FF2B5EF4-FFF2-40B4-BE49-F238E27FC236}">
                <a16:creationId xmlns:a16="http://schemas.microsoft.com/office/drawing/2014/main" id="{CA2BE59D-4290-45CC-9B3C-33040934E43C}"/>
              </a:ext>
            </a:extLst>
          </p:cNvPr>
          <p:cNvSpPr txBox="1"/>
          <p:nvPr/>
        </p:nvSpPr>
        <p:spPr>
          <a:xfrm>
            <a:off x="1981200" y="3148903"/>
            <a:ext cx="5181600" cy="984885"/>
          </a:xfrm>
          <a:prstGeom prst="rect">
            <a:avLst/>
          </a:prstGeom>
          <a:noFill/>
        </p:spPr>
        <p:txBody>
          <a:bodyPr wrap="square" lIns="0" tIns="0" rIns="0" bIns="0" rtlCol="0">
            <a:spAutoFit/>
          </a:bodyPr>
          <a:lstStyle/>
          <a:p>
            <a:r>
              <a:rPr lang="en-GB" sz="1600" b="1" i="1" dirty="0">
                <a:latin typeface="+mn-lt"/>
              </a:rPr>
              <a:t>Bind takes a Monad to the same Monad, so Bind is a map between two Endofunctors.</a:t>
            </a:r>
          </a:p>
          <a:p>
            <a:endParaRPr lang="en-GB" sz="1600" b="1" i="1" dirty="0">
              <a:latin typeface="+mn-lt"/>
            </a:endParaRPr>
          </a:p>
          <a:p>
            <a:r>
              <a:rPr lang="en-GB" sz="1600" b="1" i="1" dirty="0">
                <a:latin typeface="+mn-lt"/>
              </a:rPr>
              <a:t>Return, I -&gt; M produces the Monad at the end</a:t>
            </a:r>
          </a:p>
        </p:txBody>
      </p:sp>
    </p:spTree>
    <p:extLst>
      <p:ext uri="{BB962C8B-B14F-4D97-AF65-F5344CB8AC3E}">
        <p14:creationId xmlns:p14="http://schemas.microsoft.com/office/powerpoint/2010/main" val="289374779"/>
      </p:ext>
    </p:extLst>
  </p:cSld>
  <p:clrMapOvr>
    <a:masterClrMapping/>
  </p:clrMapOvr>
  <p:transition>
    <p:wipe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A2DE813-E763-4244-9031-C467BF93CE9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0A8F27F-C0D6-4CFA-B849-B1B9CFDB1463}"/>
              </a:ext>
            </a:extLst>
          </p:cNvPr>
          <p:cNvSpPr>
            <a:spLocks noGrp="1"/>
          </p:cNvSpPr>
          <p:nvPr>
            <p:ph type="pic" sz="quarter" idx="11"/>
          </p:nvPr>
        </p:nvSpPr>
        <p:spPr/>
      </p:sp>
      <p:sp>
        <p:nvSpPr>
          <p:cNvPr id="4" name="Title 3">
            <a:extLst>
              <a:ext uri="{FF2B5EF4-FFF2-40B4-BE49-F238E27FC236}">
                <a16:creationId xmlns:a16="http://schemas.microsoft.com/office/drawing/2014/main" id="{1CEB7295-EBD0-4BE0-A209-A2625F0BF5A5}"/>
              </a:ext>
            </a:extLst>
          </p:cNvPr>
          <p:cNvSpPr>
            <a:spLocks noGrp="1"/>
          </p:cNvSpPr>
          <p:nvPr>
            <p:ph type="title"/>
          </p:nvPr>
        </p:nvSpPr>
        <p:spPr>
          <a:xfrm>
            <a:off x="467548" y="410829"/>
            <a:ext cx="2424336" cy="246221"/>
          </a:xfrm>
        </p:spPr>
        <p:txBody>
          <a:bodyPr/>
          <a:lstStyle/>
          <a:p>
            <a:r>
              <a:rPr lang="en-GB" dirty="0"/>
              <a:t>&gt;&gt; Operator</a:t>
            </a:r>
          </a:p>
        </p:txBody>
      </p:sp>
      <p:sp>
        <p:nvSpPr>
          <p:cNvPr id="5" name="Content Placeholder 4">
            <a:extLst>
              <a:ext uri="{FF2B5EF4-FFF2-40B4-BE49-F238E27FC236}">
                <a16:creationId xmlns:a16="http://schemas.microsoft.com/office/drawing/2014/main" id="{74BD9C16-0EFE-4718-BEB4-48AAB9DD8B40}"/>
              </a:ext>
            </a:extLst>
          </p:cNvPr>
          <p:cNvSpPr>
            <a:spLocks noGrp="1"/>
          </p:cNvSpPr>
          <p:nvPr>
            <p:ph sz="half" idx="16"/>
          </p:nvPr>
        </p:nvSpPr>
        <p:spPr/>
        <p:txBody>
          <a:bodyPr/>
          <a:lstStyle/>
          <a:p>
            <a:r>
              <a:rPr lang="en-GB" dirty="0"/>
              <a:t>The &gt;&gt; operator is like the Bind operator &gt;&gt;=, however it throws away the extracted data</a:t>
            </a:r>
          </a:p>
          <a:p>
            <a:r>
              <a:rPr lang="en-GB" dirty="0"/>
              <a:t>Effectively, the data is passed onto a Lambda function of (\_ -&gt;)</a:t>
            </a:r>
          </a:p>
          <a:p>
            <a:r>
              <a:rPr lang="en-GB" dirty="0"/>
              <a:t>The reason why it is provided is to link commands together into a sequence, which is how the ‘do’ sequence works</a:t>
            </a:r>
          </a:p>
        </p:txBody>
      </p:sp>
      <p:pic>
        <p:nvPicPr>
          <p:cNvPr id="8" name="Content Placeholder 7">
            <a:extLst>
              <a:ext uri="{FF2B5EF4-FFF2-40B4-BE49-F238E27FC236}">
                <a16:creationId xmlns:a16="http://schemas.microsoft.com/office/drawing/2014/main" id="{9B8995E7-C818-40D0-B1A5-8C37B190720B}"/>
              </a:ext>
            </a:extLst>
          </p:cNvPr>
          <p:cNvPicPr>
            <a:picLocks noGrp="1" noChangeAspect="1"/>
          </p:cNvPicPr>
          <p:nvPr>
            <p:ph sz="half" idx="17"/>
          </p:nvPr>
        </p:nvPicPr>
        <p:blipFill>
          <a:blip r:embed="rId2"/>
          <a:stretch>
            <a:fillRect/>
          </a:stretch>
        </p:blipFill>
        <p:spPr>
          <a:xfrm>
            <a:off x="4572000" y="1319460"/>
            <a:ext cx="3824288" cy="639861"/>
          </a:xfrm>
          <a:prstGeom prst="rect">
            <a:avLst/>
          </a:prstGeom>
        </p:spPr>
      </p:pic>
      <p:sp>
        <p:nvSpPr>
          <p:cNvPr id="7" name="Rectangle 6">
            <a:extLst>
              <a:ext uri="{FF2B5EF4-FFF2-40B4-BE49-F238E27FC236}">
                <a16:creationId xmlns:a16="http://schemas.microsoft.com/office/drawing/2014/main" id="{A837B899-9EE1-4FF8-9AF6-B3ABB670D713}"/>
              </a:ext>
            </a:extLst>
          </p:cNvPr>
          <p:cNvSpPr/>
          <p:nvPr/>
        </p:nvSpPr>
        <p:spPr>
          <a:xfrm>
            <a:off x="4493941" y="245126"/>
            <a:ext cx="4572000" cy="800219"/>
          </a:xfrm>
          <a:prstGeom prst="rect">
            <a:avLst/>
          </a:prstGeom>
        </p:spPr>
        <p:txBody>
          <a:bodyPr>
            <a:spAutoFit/>
          </a:bodyPr>
          <a:lstStyle/>
          <a:p>
            <a:r>
              <a:rPr lang="en-GB" sz="1400" dirty="0">
                <a:hlinkClick r:id="rId3"/>
              </a:rPr>
              <a:t>https://stackoverflow.com/questions/2346872/what-does-the-symbol-mean-in-haskell</a:t>
            </a:r>
            <a:endParaRPr lang="en-GB" sz="1400" dirty="0"/>
          </a:p>
          <a:p>
            <a:endParaRPr lang="en-GB" dirty="0"/>
          </a:p>
        </p:txBody>
      </p:sp>
    </p:spTree>
    <p:extLst>
      <p:ext uri="{BB962C8B-B14F-4D97-AF65-F5344CB8AC3E}">
        <p14:creationId xmlns:p14="http://schemas.microsoft.com/office/powerpoint/2010/main" val="1356062126"/>
      </p:ext>
    </p:extLst>
  </p:cSld>
  <p:clrMapOvr>
    <a:masterClrMapping/>
  </p:clrMapOvr>
  <p:transition>
    <p:wipe dir="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4D6969-819A-4105-8FAF-A2D91CE60427}"/>
              </a:ext>
            </a:extLst>
          </p:cNvPr>
          <p:cNvSpPr>
            <a:spLocks noGrp="1"/>
          </p:cNvSpPr>
          <p:nvPr>
            <p:ph type="title"/>
          </p:nvPr>
        </p:nvSpPr>
        <p:spPr/>
        <p:txBody>
          <a:bodyPr/>
          <a:lstStyle/>
          <a:p>
            <a:r>
              <a:rPr lang="en-GB" dirty="0"/>
              <a:t>Command Line Interface</a:t>
            </a:r>
          </a:p>
        </p:txBody>
      </p:sp>
    </p:spTree>
    <p:extLst>
      <p:ext uri="{BB962C8B-B14F-4D97-AF65-F5344CB8AC3E}">
        <p14:creationId xmlns:p14="http://schemas.microsoft.com/office/powerpoint/2010/main" val="401620541"/>
      </p:ext>
    </p:extLst>
  </p:cSld>
  <p:clrMapOvr>
    <a:masterClrMapping/>
  </p:clrMapOvr>
  <p:transition>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E311433-DF17-4309-ADF2-D5C0B1F864B6}"/>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03723045-4FE9-4F51-BC18-0FADFDFB558A}"/>
              </a:ext>
            </a:extLst>
          </p:cNvPr>
          <p:cNvSpPr>
            <a:spLocks noGrp="1"/>
          </p:cNvSpPr>
          <p:nvPr>
            <p:ph type="pic" sz="quarter" idx="11"/>
          </p:nvPr>
        </p:nvSpPr>
        <p:spPr/>
      </p:sp>
      <p:sp>
        <p:nvSpPr>
          <p:cNvPr id="3" name="Title 2">
            <a:extLst>
              <a:ext uri="{FF2B5EF4-FFF2-40B4-BE49-F238E27FC236}">
                <a16:creationId xmlns:a16="http://schemas.microsoft.com/office/drawing/2014/main" id="{791C66D9-BF9B-4E07-9CF8-F4E6CBAF634A}"/>
              </a:ext>
            </a:extLst>
          </p:cNvPr>
          <p:cNvSpPr>
            <a:spLocks noGrp="1"/>
          </p:cNvSpPr>
          <p:nvPr>
            <p:ph type="title"/>
          </p:nvPr>
        </p:nvSpPr>
        <p:spPr>
          <a:xfrm>
            <a:off x="467547" y="410829"/>
            <a:ext cx="5472605" cy="246221"/>
          </a:xfrm>
        </p:spPr>
        <p:txBody>
          <a:bodyPr/>
          <a:lstStyle/>
          <a:p>
            <a:r>
              <a:rPr lang="en-GB" dirty="0"/>
              <a:t>Command Line arguments - Homebrew</a:t>
            </a:r>
          </a:p>
        </p:txBody>
      </p:sp>
      <p:sp>
        <p:nvSpPr>
          <p:cNvPr id="6" name="Content Placeholder 5">
            <a:extLst>
              <a:ext uri="{FF2B5EF4-FFF2-40B4-BE49-F238E27FC236}">
                <a16:creationId xmlns:a16="http://schemas.microsoft.com/office/drawing/2014/main" id="{6A947FC9-8BEA-4F1B-AB2D-4C3D18236856}"/>
              </a:ext>
            </a:extLst>
          </p:cNvPr>
          <p:cNvSpPr>
            <a:spLocks noGrp="1"/>
          </p:cNvSpPr>
          <p:nvPr>
            <p:ph sz="half" idx="16"/>
          </p:nvPr>
        </p:nvSpPr>
        <p:spPr/>
        <p:txBody>
          <a:bodyPr/>
          <a:lstStyle/>
          <a:p>
            <a:r>
              <a:rPr lang="en-GB" dirty="0"/>
              <a:t>To build a homebrew interface, the function </a:t>
            </a:r>
            <a:r>
              <a:rPr lang="en-GB" dirty="0" err="1"/>
              <a:t>getArgs</a:t>
            </a:r>
            <a:r>
              <a:rPr lang="en-GB" dirty="0"/>
              <a:t> must be called, which is of type IO Monad</a:t>
            </a:r>
          </a:p>
          <a:p>
            <a:r>
              <a:rPr lang="en-GB" dirty="0"/>
              <a:t>The function </a:t>
            </a:r>
            <a:r>
              <a:rPr lang="en-GB" dirty="0" err="1"/>
              <a:t>getArgs</a:t>
            </a:r>
            <a:r>
              <a:rPr lang="en-GB" dirty="0"/>
              <a:t> is found in </a:t>
            </a:r>
            <a:r>
              <a:rPr lang="en-GB" dirty="0" err="1"/>
              <a:t>System.Environment</a:t>
            </a:r>
            <a:endParaRPr lang="en-GB" dirty="0"/>
          </a:p>
        </p:txBody>
      </p:sp>
      <p:pic>
        <p:nvPicPr>
          <p:cNvPr id="13" name="Content Placeholder 12">
            <a:extLst>
              <a:ext uri="{FF2B5EF4-FFF2-40B4-BE49-F238E27FC236}">
                <a16:creationId xmlns:a16="http://schemas.microsoft.com/office/drawing/2014/main" id="{AB930819-9BCB-4AFB-9A26-84A8EFAFCA3C}"/>
              </a:ext>
            </a:extLst>
          </p:cNvPr>
          <p:cNvPicPr>
            <a:picLocks noGrp="1" noChangeAspect="1"/>
          </p:cNvPicPr>
          <p:nvPr>
            <p:ph sz="half" idx="17"/>
          </p:nvPr>
        </p:nvPicPr>
        <p:blipFill>
          <a:blip r:embed="rId2"/>
          <a:stretch>
            <a:fillRect/>
          </a:stretch>
        </p:blipFill>
        <p:spPr>
          <a:xfrm>
            <a:off x="4565921" y="1285590"/>
            <a:ext cx="4275366" cy="3629089"/>
          </a:xfrm>
        </p:spPr>
      </p:pic>
    </p:spTree>
    <p:extLst>
      <p:ext uri="{BB962C8B-B14F-4D97-AF65-F5344CB8AC3E}">
        <p14:creationId xmlns:p14="http://schemas.microsoft.com/office/powerpoint/2010/main" val="3303144787"/>
      </p:ext>
    </p:extLst>
  </p:cSld>
  <p:clrMapOvr>
    <a:masterClrMapping/>
  </p:clrMapOvr>
  <p:transition>
    <p:wipe dir="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492756-6308-4184-8710-F0EBF5020A9B}"/>
              </a:ext>
            </a:extLst>
          </p:cNvPr>
          <p:cNvSpPr>
            <a:spLocks noGrp="1"/>
          </p:cNvSpPr>
          <p:nvPr>
            <p:ph type="title"/>
          </p:nvPr>
        </p:nvSpPr>
        <p:spPr/>
        <p:txBody>
          <a:bodyPr/>
          <a:lstStyle/>
          <a:p>
            <a:r>
              <a:rPr lang="en-GB" dirty="0"/>
              <a:t>Asynchronous Calculations</a:t>
            </a:r>
          </a:p>
        </p:txBody>
      </p:sp>
    </p:spTree>
    <p:extLst>
      <p:ext uri="{BB962C8B-B14F-4D97-AF65-F5344CB8AC3E}">
        <p14:creationId xmlns:p14="http://schemas.microsoft.com/office/powerpoint/2010/main" val="2976584639"/>
      </p:ext>
    </p:extLst>
  </p:cSld>
  <p:clrMapOvr>
    <a:masterClrMapping/>
  </p:clrMapOvr>
  <p:transition>
    <p:wipe dir="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C44CF5D-1F35-449E-8F75-5098EF8F304E}"/>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D4535651-E5D8-48B7-A984-6B92F6AC923C}"/>
              </a:ext>
            </a:extLst>
          </p:cNvPr>
          <p:cNvSpPr>
            <a:spLocks noGrp="1"/>
          </p:cNvSpPr>
          <p:nvPr>
            <p:ph type="pic" sz="quarter" idx="11"/>
          </p:nvPr>
        </p:nvSpPr>
        <p:spPr/>
      </p:sp>
      <p:sp>
        <p:nvSpPr>
          <p:cNvPr id="3" name="Title 2">
            <a:extLst>
              <a:ext uri="{FF2B5EF4-FFF2-40B4-BE49-F238E27FC236}">
                <a16:creationId xmlns:a16="http://schemas.microsoft.com/office/drawing/2014/main" id="{3AC7A379-10B7-47B4-9C56-05F08B1D66B9}"/>
              </a:ext>
            </a:extLst>
          </p:cNvPr>
          <p:cNvSpPr>
            <a:spLocks noGrp="1"/>
          </p:cNvSpPr>
          <p:nvPr>
            <p:ph type="title"/>
          </p:nvPr>
        </p:nvSpPr>
        <p:spPr>
          <a:xfrm>
            <a:off x="467547" y="410829"/>
            <a:ext cx="3375907" cy="246221"/>
          </a:xfrm>
        </p:spPr>
        <p:txBody>
          <a:bodyPr/>
          <a:lstStyle/>
          <a:p>
            <a:r>
              <a:rPr lang="en-GB" dirty="0"/>
              <a:t>Installing the package</a:t>
            </a:r>
          </a:p>
        </p:txBody>
      </p:sp>
      <p:sp>
        <p:nvSpPr>
          <p:cNvPr id="6" name="Content Placeholder 5">
            <a:extLst>
              <a:ext uri="{FF2B5EF4-FFF2-40B4-BE49-F238E27FC236}">
                <a16:creationId xmlns:a16="http://schemas.microsoft.com/office/drawing/2014/main" id="{29CA6F96-C3E8-4A75-A8E6-A378B66C5F0C}"/>
              </a:ext>
            </a:extLst>
          </p:cNvPr>
          <p:cNvSpPr>
            <a:spLocks noGrp="1"/>
          </p:cNvSpPr>
          <p:nvPr>
            <p:ph sz="half" idx="16"/>
          </p:nvPr>
        </p:nvSpPr>
        <p:spPr/>
        <p:txBody>
          <a:bodyPr/>
          <a:lstStyle/>
          <a:p>
            <a:r>
              <a:rPr lang="en-GB" dirty="0"/>
              <a:t>The required package is ‘async’, loaded as the package ‘import </a:t>
            </a:r>
            <a:r>
              <a:rPr lang="en-GB" dirty="0" err="1"/>
              <a:t>Control.Concurrent.Async</a:t>
            </a:r>
            <a:r>
              <a:rPr lang="en-GB" dirty="0"/>
              <a:t>’</a:t>
            </a:r>
          </a:p>
          <a:p>
            <a:r>
              <a:rPr lang="en-GB" dirty="0" err="1"/>
              <a:t>mapConcurrently</a:t>
            </a:r>
            <a:r>
              <a:rPr lang="en-GB" dirty="0"/>
              <a:t> does a parallel map, taking a function which goes from a value to an IO action</a:t>
            </a:r>
          </a:p>
        </p:txBody>
      </p:sp>
      <p:pic>
        <p:nvPicPr>
          <p:cNvPr id="9" name="Content Placeholder 8">
            <a:extLst>
              <a:ext uri="{FF2B5EF4-FFF2-40B4-BE49-F238E27FC236}">
                <a16:creationId xmlns:a16="http://schemas.microsoft.com/office/drawing/2014/main" id="{D7193473-3468-4108-82D4-66ED97377CD8}"/>
              </a:ext>
            </a:extLst>
          </p:cNvPr>
          <p:cNvPicPr>
            <a:picLocks noGrp="1" noChangeAspect="1"/>
          </p:cNvPicPr>
          <p:nvPr>
            <p:ph sz="half" idx="17"/>
          </p:nvPr>
        </p:nvPicPr>
        <p:blipFill>
          <a:blip r:embed="rId2"/>
          <a:stretch>
            <a:fillRect/>
          </a:stretch>
        </p:blipFill>
        <p:spPr>
          <a:xfrm>
            <a:off x="4572000" y="1355557"/>
            <a:ext cx="3824288" cy="2039620"/>
          </a:xfrm>
        </p:spPr>
      </p:pic>
    </p:spTree>
    <p:extLst>
      <p:ext uri="{BB962C8B-B14F-4D97-AF65-F5344CB8AC3E}">
        <p14:creationId xmlns:p14="http://schemas.microsoft.com/office/powerpoint/2010/main" val="1559689379"/>
      </p:ext>
    </p:extLst>
  </p:cSld>
  <p:clrMapOvr>
    <a:masterClrMapping/>
  </p:clrMapOvr>
  <p:transition>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8205D7-7ED0-40BD-A9E1-3F55EBE01794}"/>
              </a:ext>
            </a:extLst>
          </p:cNvPr>
          <p:cNvSpPr>
            <a:spLocks noGrp="1"/>
          </p:cNvSpPr>
          <p:nvPr>
            <p:ph type="title"/>
          </p:nvPr>
        </p:nvSpPr>
        <p:spPr/>
        <p:txBody>
          <a:bodyPr/>
          <a:lstStyle/>
          <a:p>
            <a:r>
              <a:rPr lang="en-GB" dirty="0"/>
              <a:t>Matrices</a:t>
            </a:r>
          </a:p>
        </p:txBody>
      </p:sp>
    </p:spTree>
    <p:extLst>
      <p:ext uri="{BB962C8B-B14F-4D97-AF65-F5344CB8AC3E}">
        <p14:creationId xmlns:p14="http://schemas.microsoft.com/office/powerpoint/2010/main" val="994352575"/>
      </p:ext>
    </p:extLst>
  </p:cSld>
  <p:clrMapOvr>
    <a:masterClrMapping/>
  </p:clrMapOvr>
  <p:transition>
    <p:wipe dir="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538F396-F1D5-4A38-AA2D-020F3F7109A1}"/>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5EB05059-116B-4347-B1BF-46A168F8FF0E}"/>
              </a:ext>
            </a:extLst>
          </p:cNvPr>
          <p:cNvSpPr>
            <a:spLocks noGrp="1"/>
          </p:cNvSpPr>
          <p:nvPr>
            <p:ph type="pic" sz="quarter" idx="11"/>
          </p:nvPr>
        </p:nvSpPr>
        <p:spPr/>
      </p:sp>
      <p:sp>
        <p:nvSpPr>
          <p:cNvPr id="3" name="Title 2">
            <a:extLst>
              <a:ext uri="{FF2B5EF4-FFF2-40B4-BE49-F238E27FC236}">
                <a16:creationId xmlns:a16="http://schemas.microsoft.com/office/drawing/2014/main" id="{541B8092-6584-4461-B03C-B57422AF0916}"/>
              </a:ext>
            </a:extLst>
          </p:cNvPr>
          <p:cNvSpPr>
            <a:spLocks noGrp="1"/>
          </p:cNvSpPr>
          <p:nvPr>
            <p:ph type="title"/>
          </p:nvPr>
        </p:nvSpPr>
        <p:spPr>
          <a:xfrm>
            <a:off x="467548" y="410829"/>
            <a:ext cx="1885128" cy="246221"/>
          </a:xfrm>
        </p:spPr>
        <p:txBody>
          <a:bodyPr/>
          <a:lstStyle/>
          <a:p>
            <a:r>
              <a:rPr lang="en-GB" dirty="0" err="1"/>
              <a:t>Data.Array</a:t>
            </a:r>
            <a:endParaRPr lang="en-GB" dirty="0"/>
          </a:p>
        </p:txBody>
      </p:sp>
      <p:sp>
        <p:nvSpPr>
          <p:cNvPr id="6" name="Content Placeholder 5">
            <a:extLst>
              <a:ext uri="{FF2B5EF4-FFF2-40B4-BE49-F238E27FC236}">
                <a16:creationId xmlns:a16="http://schemas.microsoft.com/office/drawing/2014/main" id="{239C0B8D-4B07-492C-B8DD-AB1CD88D12F3}"/>
              </a:ext>
            </a:extLst>
          </p:cNvPr>
          <p:cNvSpPr>
            <a:spLocks noGrp="1"/>
          </p:cNvSpPr>
          <p:nvPr>
            <p:ph sz="half" idx="16"/>
          </p:nvPr>
        </p:nvSpPr>
        <p:spPr/>
        <p:txBody>
          <a:bodyPr/>
          <a:lstStyle/>
          <a:p>
            <a:r>
              <a:rPr lang="en-GB" dirty="0" err="1"/>
              <a:t>Data.Array</a:t>
            </a:r>
            <a:r>
              <a:rPr lang="en-GB" dirty="0"/>
              <a:t> is the built-in immutable array type</a:t>
            </a:r>
          </a:p>
          <a:p>
            <a:r>
              <a:rPr lang="en-GB" dirty="0"/>
              <a:t>The bounds are contained within a</a:t>
            </a:r>
          </a:p>
          <a:p>
            <a:r>
              <a:rPr lang="en-GB" dirty="0"/>
              <a:t>A 1-D array can be made from a list using </a:t>
            </a:r>
            <a:r>
              <a:rPr lang="en-GB" dirty="0" err="1"/>
              <a:t>arrayList</a:t>
            </a:r>
            <a:r>
              <a:rPr lang="en-GB" dirty="0"/>
              <a:t> (</a:t>
            </a:r>
            <a:r>
              <a:rPr lang="en-GB" i="1" dirty="0" err="1"/>
              <a:t>x_start</a:t>
            </a:r>
            <a:r>
              <a:rPr lang="en-GB" dirty="0"/>
              <a:t>, </a:t>
            </a:r>
            <a:r>
              <a:rPr lang="en-GB" i="1" dirty="0" err="1"/>
              <a:t>x_end</a:t>
            </a:r>
            <a:r>
              <a:rPr lang="en-GB" dirty="0"/>
              <a:t>) </a:t>
            </a:r>
            <a:r>
              <a:rPr lang="en-GB" i="1" dirty="0"/>
              <a:t>list</a:t>
            </a:r>
          </a:p>
          <a:p>
            <a:r>
              <a:rPr lang="en-GB" dirty="0"/>
              <a:t>A 2-D array can be made from a list using </a:t>
            </a:r>
            <a:r>
              <a:rPr lang="en-GB" dirty="0" err="1"/>
              <a:t>arrayList</a:t>
            </a:r>
            <a:r>
              <a:rPr lang="en-GB" dirty="0"/>
              <a:t> ((</a:t>
            </a:r>
            <a:r>
              <a:rPr lang="en-GB" i="1" dirty="0" err="1"/>
              <a:t>x_start,y_start</a:t>
            </a:r>
            <a:r>
              <a:rPr lang="en-GB" dirty="0"/>
              <a:t>),(</a:t>
            </a:r>
            <a:r>
              <a:rPr lang="en-GB" i="1" dirty="0" err="1"/>
              <a:t>x_end,y_end</a:t>
            </a:r>
            <a:r>
              <a:rPr lang="en-GB" dirty="0"/>
              <a:t>)) </a:t>
            </a:r>
            <a:r>
              <a:rPr lang="en-GB" i="1" dirty="0"/>
              <a:t>list</a:t>
            </a:r>
          </a:p>
          <a:p>
            <a:r>
              <a:rPr lang="en-GB" dirty="0"/>
              <a:t>A 1-D value can be retrieved using </a:t>
            </a:r>
            <a:r>
              <a:rPr lang="en-GB" i="1" dirty="0"/>
              <a:t>array</a:t>
            </a:r>
            <a:r>
              <a:rPr lang="en-GB" dirty="0"/>
              <a:t> ! </a:t>
            </a:r>
            <a:r>
              <a:rPr lang="en-GB" i="1" dirty="0" err="1"/>
              <a:t>x_index</a:t>
            </a:r>
            <a:endParaRPr lang="en-GB" i="1" dirty="0"/>
          </a:p>
          <a:p>
            <a:r>
              <a:rPr lang="en-GB" dirty="0"/>
              <a:t>A 2-D value can be retrieved using </a:t>
            </a:r>
            <a:r>
              <a:rPr lang="en-GB" i="1" dirty="0"/>
              <a:t>array ! (</a:t>
            </a:r>
            <a:r>
              <a:rPr lang="en-GB" i="1" dirty="0" err="1"/>
              <a:t>x_index</a:t>
            </a:r>
            <a:r>
              <a:rPr lang="en-GB" i="1" dirty="0"/>
              <a:t>, </a:t>
            </a:r>
            <a:r>
              <a:rPr lang="en-GB" i="1" dirty="0" err="1"/>
              <a:t>y_index</a:t>
            </a:r>
            <a:r>
              <a:rPr lang="en-GB" i="1" dirty="0"/>
              <a:t>)</a:t>
            </a:r>
          </a:p>
          <a:p>
            <a:endParaRPr lang="en-GB" dirty="0"/>
          </a:p>
        </p:txBody>
      </p:sp>
      <p:pic>
        <p:nvPicPr>
          <p:cNvPr id="2" name="Content Placeholder 1">
            <a:extLst>
              <a:ext uri="{FF2B5EF4-FFF2-40B4-BE49-F238E27FC236}">
                <a16:creationId xmlns:a16="http://schemas.microsoft.com/office/drawing/2014/main" id="{0C1AA29E-FD56-46FA-BB35-A98B832977C3}"/>
              </a:ext>
            </a:extLst>
          </p:cNvPr>
          <p:cNvPicPr>
            <a:picLocks noGrp="1" noChangeAspect="1"/>
          </p:cNvPicPr>
          <p:nvPr>
            <p:ph sz="half" idx="17"/>
          </p:nvPr>
        </p:nvPicPr>
        <p:blipFill rotWithShape="1">
          <a:blip r:embed="rId2"/>
          <a:srcRect t="1910"/>
          <a:stretch/>
        </p:blipFill>
        <p:spPr>
          <a:xfrm>
            <a:off x="4572000" y="1306287"/>
            <a:ext cx="3824288" cy="2640398"/>
          </a:xfrm>
          <a:prstGeom prst="rect">
            <a:avLst/>
          </a:prstGeom>
        </p:spPr>
      </p:pic>
    </p:spTree>
    <p:extLst>
      <p:ext uri="{BB962C8B-B14F-4D97-AF65-F5344CB8AC3E}">
        <p14:creationId xmlns:p14="http://schemas.microsoft.com/office/powerpoint/2010/main" val="1393912689"/>
      </p:ext>
    </p:extLst>
  </p:cSld>
  <p:clrMapOvr>
    <a:masterClrMapping/>
  </p:clrMapOvr>
  <p:transition>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3555AFC-AEE4-4B46-BE31-D9377563AD45}"/>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0A1EA915-7661-4986-8633-76A4C6D928C5}"/>
              </a:ext>
            </a:extLst>
          </p:cNvPr>
          <p:cNvSpPr>
            <a:spLocks noGrp="1"/>
          </p:cNvSpPr>
          <p:nvPr>
            <p:ph type="pic" sz="quarter" idx="11"/>
          </p:nvPr>
        </p:nvSpPr>
        <p:spPr/>
      </p:sp>
      <p:sp>
        <p:nvSpPr>
          <p:cNvPr id="5" name="Content Placeholder 4">
            <a:extLst>
              <a:ext uri="{FF2B5EF4-FFF2-40B4-BE49-F238E27FC236}">
                <a16:creationId xmlns:a16="http://schemas.microsoft.com/office/drawing/2014/main" id="{03BCA657-B960-4263-B533-004CE476E9D9}"/>
              </a:ext>
            </a:extLst>
          </p:cNvPr>
          <p:cNvSpPr>
            <a:spLocks noGrp="1"/>
          </p:cNvSpPr>
          <p:nvPr>
            <p:ph idx="1"/>
          </p:nvPr>
        </p:nvSpPr>
        <p:spPr>
          <a:xfrm>
            <a:off x="467544" y="1295943"/>
            <a:ext cx="8208144" cy="3414033"/>
          </a:xfrm>
        </p:spPr>
        <p:txBody>
          <a:bodyPr/>
          <a:lstStyle/>
          <a:p>
            <a:r>
              <a:rPr lang="en-GB" dirty="0"/>
              <a:t>The </a:t>
            </a:r>
            <a:r>
              <a:rPr lang="en-GB" dirty="0" err="1"/>
              <a:t>Data.Matrix</a:t>
            </a:r>
            <a:r>
              <a:rPr lang="en-GB" dirty="0"/>
              <a:t> can be used to provide functional matrix operations</a:t>
            </a:r>
          </a:p>
          <a:p>
            <a:r>
              <a:rPr lang="en-GB" dirty="0"/>
              <a:t>It can be installed using ‘cabal new-install matrix’</a:t>
            </a:r>
          </a:p>
          <a:p>
            <a:r>
              <a:rPr lang="en-GB" dirty="0"/>
              <a:t>The matrix constructor, matrix, supplies integral matrix indexes of ‘</a:t>
            </a:r>
            <a:r>
              <a:rPr lang="en-GB" dirty="0" err="1"/>
              <a:t>i</a:t>
            </a:r>
            <a:r>
              <a:rPr lang="en-GB" dirty="0"/>
              <a:t>’ for row and ‘j’ for column</a:t>
            </a:r>
          </a:p>
          <a:p>
            <a:pPr lvl="1"/>
            <a:r>
              <a:rPr lang="en-GB" dirty="0"/>
              <a:t>For floating point values in the matrix, use ‘</a:t>
            </a:r>
            <a:r>
              <a:rPr lang="en-GB" dirty="0" err="1"/>
              <a:t>fromIntegral</a:t>
            </a:r>
            <a:r>
              <a:rPr lang="en-GB" dirty="0"/>
              <a:t>’ to make the conversion</a:t>
            </a:r>
          </a:p>
          <a:p>
            <a:r>
              <a:rPr lang="en-GB" dirty="0"/>
              <a:t>The inverse function returns an Either monad, Either String (Matrix a)</a:t>
            </a:r>
          </a:p>
          <a:p>
            <a:r>
              <a:rPr lang="en-GB" dirty="0"/>
              <a:t>The result of inverse can be pattern matched using case, using patterns of Left (error) and Right (success)</a:t>
            </a:r>
          </a:p>
          <a:p>
            <a:endParaRPr lang="en-GB" dirty="0"/>
          </a:p>
          <a:p>
            <a:endParaRPr lang="en-GB" dirty="0"/>
          </a:p>
        </p:txBody>
      </p:sp>
      <p:sp>
        <p:nvSpPr>
          <p:cNvPr id="4" name="Title 3">
            <a:extLst>
              <a:ext uri="{FF2B5EF4-FFF2-40B4-BE49-F238E27FC236}">
                <a16:creationId xmlns:a16="http://schemas.microsoft.com/office/drawing/2014/main" id="{1DF5FEC2-C071-4EC8-8CEA-FA1418BF22B0}"/>
              </a:ext>
            </a:extLst>
          </p:cNvPr>
          <p:cNvSpPr>
            <a:spLocks noGrp="1"/>
          </p:cNvSpPr>
          <p:nvPr>
            <p:ph type="title"/>
          </p:nvPr>
        </p:nvSpPr>
        <p:spPr>
          <a:xfrm>
            <a:off x="467547" y="410829"/>
            <a:ext cx="5472605" cy="246221"/>
          </a:xfrm>
        </p:spPr>
        <p:txBody>
          <a:bodyPr/>
          <a:lstStyle/>
          <a:p>
            <a:r>
              <a:rPr lang="en-GB" dirty="0"/>
              <a:t>Matrix #1</a:t>
            </a:r>
          </a:p>
        </p:txBody>
      </p:sp>
      <p:sp>
        <p:nvSpPr>
          <p:cNvPr id="8" name="TextBox 7">
            <a:extLst>
              <a:ext uri="{FF2B5EF4-FFF2-40B4-BE49-F238E27FC236}">
                <a16:creationId xmlns:a16="http://schemas.microsoft.com/office/drawing/2014/main" id="{448B1A8C-4678-43F7-AAA0-200D7D090CDF}"/>
              </a:ext>
            </a:extLst>
          </p:cNvPr>
          <p:cNvSpPr txBox="1"/>
          <p:nvPr/>
        </p:nvSpPr>
        <p:spPr>
          <a:xfrm>
            <a:off x="4508810" y="287718"/>
            <a:ext cx="4635190" cy="738664"/>
          </a:xfrm>
          <a:prstGeom prst="rect">
            <a:avLst/>
          </a:prstGeom>
          <a:noFill/>
        </p:spPr>
        <p:txBody>
          <a:bodyPr wrap="square">
            <a:spAutoFit/>
          </a:bodyPr>
          <a:lstStyle/>
          <a:p>
            <a:r>
              <a:rPr lang="en-GB" sz="1400" dirty="0">
                <a:hlinkClick r:id="rId2"/>
              </a:rPr>
              <a:t>https://hackage.haskell.org/package/matrix-0.3.6.1/docs/Data-Matrix.html</a:t>
            </a:r>
            <a:endParaRPr lang="en-GB" sz="1400" dirty="0"/>
          </a:p>
          <a:p>
            <a:endParaRPr lang="en-GB" sz="1400" dirty="0"/>
          </a:p>
        </p:txBody>
      </p:sp>
    </p:spTree>
    <p:extLst>
      <p:ext uri="{BB962C8B-B14F-4D97-AF65-F5344CB8AC3E}">
        <p14:creationId xmlns:p14="http://schemas.microsoft.com/office/powerpoint/2010/main" val="692560794"/>
      </p:ext>
    </p:extLst>
  </p:cSld>
  <p:clrMapOvr>
    <a:masterClrMapping/>
  </p:clrMapOvr>
  <p:transition>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3555AFC-AEE4-4B46-BE31-D9377563AD45}"/>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0A1EA915-7661-4986-8633-76A4C6D928C5}"/>
              </a:ext>
            </a:extLst>
          </p:cNvPr>
          <p:cNvSpPr>
            <a:spLocks noGrp="1"/>
          </p:cNvSpPr>
          <p:nvPr>
            <p:ph type="pic" sz="quarter" idx="11"/>
          </p:nvPr>
        </p:nvSpPr>
        <p:spPr/>
      </p:sp>
      <p:sp>
        <p:nvSpPr>
          <p:cNvPr id="4" name="Title 3">
            <a:extLst>
              <a:ext uri="{FF2B5EF4-FFF2-40B4-BE49-F238E27FC236}">
                <a16:creationId xmlns:a16="http://schemas.microsoft.com/office/drawing/2014/main" id="{1DF5FEC2-C071-4EC8-8CEA-FA1418BF22B0}"/>
              </a:ext>
            </a:extLst>
          </p:cNvPr>
          <p:cNvSpPr>
            <a:spLocks noGrp="1"/>
          </p:cNvSpPr>
          <p:nvPr>
            <p:ph type="title"/>
          </p:nvPr>
        </p:nvSpPr>
        <p:spPr>
          <a:xfrm>
            <a:off x="467547" y="410829"/>
            <a:ext cx="5472605" cy="246221"/>
          </a:xfrm>
        </p:spPr>
        <p:txBody>
          <a:bodyPr/>
          <a:lstStyle/>
          <a:p>
            <a:r>
              <a:rPr lang="en-GB" dirty="0"/>
              <a:t>Matrix #2</a:t>
            </a:r>
          </a:p>
        </p:txBody>
      </p:sp>
      <p:sp>
        <p:nvSpPr>
          <p:cNvPr id="8" name="TextBox 7">
            <a:extLst>
              <a:ext uri="{FF2B5EF4-FFF2-40B4-BE49-F238E27FC236}">
                <a16:creationId xmlns:a16="http://schemas.microsoft.com/office/drawing/2014/main" id="{448B1A8C-4678-43F7-AAA0-200D7D090CDF}"/>
              </a:ext>
            </a:extLst>
          </p:cNvPr>
          <p:cNvSpPr txBox="1"/>
          <p:nvPr/>
        </p:nvSpPr>
        <p:spPr>
          <a:xfrm>
            <a:off x="4508810" y="287718"/>
            <a:ext cx="4635190" cy="738664"/>
          </a:xfrm>
          <a:prstGeom prst="rect">
            <a:avLst/>
          </a:prstGeom>
          <a:noFill/>
        </p:spPr>
        <p:txBody>
          <a:bodyPr wrap="square">
            <a:spAutoFit/>
          </a:bodyPr>
          <a:lstStyle/>
          <a:p>
            <a:r>
              <a:rPr lang="en-GB" sz="1400" dirty="0">
                <a:hlinkClick r:id="rId2"/>
              </a:rPr>
              <a:t>https://hackage.haskell.org/package/matrix-0.3.6.1/docs/Data-Matrix.html</a:t>
            </a:r>
            <a:endParaRPr lang="en-GB" sz="1400" dirty="0"/>
          </a:p>
          <a:p>
            <a:endParaRPr lang="en-GB" sz="1400" dirty="0"/>
          </a:p>
        </p:txBody>
      </p:sp>
      <p:pic>
        <p:nvPicPr>
          <p:cNvPr id="11" name="Content Placeholder 10">
            <a:extLst>
              <a:ext uri="{FF2B5EF4-FFF2-40B4-BE49-F238E27FC236}">
                <a16:creationId xmlns:a16="http://schemas.microsoft.com/office/drawing/2014/main" id="{8088CB76-1457-4DEA-8916-E13B81A82C56}"/>
              </a:ext>
            </a:extLst>
          </p:cNvPr>
          <p:cNvPicPr>
            <a:picLocks noGrp="1" noChangeAspect="1"/>
          </p:cNvPicPr>
          <p:nvPr>
            <p:ph idx="1"/>
          </p:nvPr>
        </p:nvPicPr>
        <p:blipFill>
          <a:blip r:embed="rId3"/>
          <a:stretch>
            <a:fillRect/>
          </a:stretch>
        </p:blipFill>
        <p:spPr>
          <a:xfrm>
            <a:off x="468313" y="1914212"/>
            <a:ext cx="8207375" cy="2485063"/>
          </a:xfrm>
          <a:prstGeom prst="rect">
            <a:avLst/>
          </a:prstGeom>
        </p:spPr>
      </p:pic>
    </p:spTree>
    <p:extLst>
      <p:ext uri="{BB962C8B-B14F-4D97-AF65-F5344CB8AC3E}">
        <p14:creationId xmlns:p14="http://schemas.microsoft.com/office/powerpoint/2010/main" val="1301439386"/>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1E54A86-41B5-46F0-88D0-528E5B50DF3B}"/>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39EA32C-2295-4170-8257-7EA8375DC4CD}"/>
              </a:ext>
            </a:extLst>
          </p:cNvPr>
          <p:cNvSpPr>
            <a:spLocks noGrp="1"/>
          </p:cNvSpPr>
          <p:nvPr>
            <p:ph type="pic" sz="quarter" idx="11"/>
          </p:nvPr>
        </p:nvSpPr>
        <p:spPr/>
      </p:sp>
      <p:sp>
        <p:nvSpPr>
          <p:cNvPr id="4" name="Title 3">
            <a:extLst>
              <a:ext uri="{FF2B5EF4-FFF2-40B4-BE49-F238E27FC236}">
                <a16:creationId xmlns:a16="http://schemas.microsoft.com/office/drawing/2014/main" id="{B3D2912A-1BA7-4AAF-BC93-FD92E7EA70AE}"/>
              </a:ext>
            </a:extLst>
          </p:cNvPr>
          <p:cNvSpPr>
            <a:spLocks noGrp="1"/>
          </p:cNvSpPr>
          <p:nvPr>
            <p:ph type="title"/>
          </p:nvPr>
        </p:nvSpPr>
        <p:spPr>
          <a:xfrm>
            <a:off x="467547" y="410829"/>
            <a:ext cx="5472605" cy="246221"/>
          </a:xfrm>
        </p:spPr>
        <p:txBody>
          <a:bodyPr/>
          <a:lstStyle/>
          <a:p>
            <a:r>
              <a:rPr lang="en-GB" dirty="0"/>
              <a:t>Install Haskell</a:t>
            </a:r>
          </a:p>
        </p:txBody>
      </p:sp>
      <p:sp>
        <p:nvSpPr>
          <p:cNvPr id="5" name="Content Placeholder 4">
            <a:extLst>
              <a:ext uri="{FF2B5EF4-FFF2-40B4-BE49-F238E27FC236}">
                <a16:creationId xmlns:a16="http://schemas.microsoft.com/office/drawing/2014/main" id="{20DBBE36-B7D1-4E04-BCE0-38BE900FC4F2}"/>
              </a:ext>
            </a:extLst>
          </p:cNvPr>
          <p:cNvSpPr>
            <a:spLocks noGrp="1"/>
          </p:cNvSpPr>
          <p:nvPr>
            <p:ph sz="half" idx="16"/>
          </p:nvPr>
        </p:nvSpPr>
        <p:spPr/>
        <p:txBody>
          <a:bodyPr/>
          <a:lstStyle/>
          <a:p>
            <a:r>
              <a:rPr lang="en-GB" dirty="0"/>
              <a:t>From PowerShell running as administrator:</a:t>
            </a:r>
          </a:p>
          <a:p>
            <a:pPr lvl="1"/>
            <a:r>
              <a:rPr lang="en-GB" dirty="0"/>
              <a:t>Run cabal</a:t>
            </a:r>
          </a:p>
          <a:p>
            <a:pPr lvl="1"/>
            <a:r>
              <a:rPr lang="en-GB" dirty="0"/>
              <a:t>Run </a:t>
            </a:r>
            <a:r>
              <a:rPr lang="en-GB" dirty="0" err="1"/>
              <a:t>choco</a:t>
            </a:r>
            <a:endParaRPr lang="en-GB" dirty="0"/>
          </a:p>
          <a:p>
            <a:r>
              <a:rPr lang="en-GB" dirty="0"/>
              <a:t>The new compiler is stored here: C:\ProgramData\chocolatey\lib\ghc\tools\ghc-8.10.1\bin</a:t>
            </a:r>
          </a:p>
          <a:p>
            <a:r>
              <a:rPr lang="en-GB" dirty="0"/>
              <a:t>If it does not work as the default compiler, it could be masked by an earlier entry in the path list</a:t>
            </a:r>
          </a:p>
        </p:txBody>
      </p:sp>
      <p:pic>
        <p:nvPicPr>
          <p:cNvPr id="7" name="Content Placeholder 6">
            <a:extLst>
              <a:ext uri="{FF2B5EF4-FFF2-40B4-BE49-F238E27FC236}">
                <a16:creationId xmlns:a16="http://schemas.microsoft.com/office/drawing/2014/main" id="{9F3CFF0D-A37B-4058-8868-4BC0538C3BC9}"/>
              </a:ext>
            </a:extLst>
          </p:cNvPr>
          <p:cNvPicPr>
            <a:picLocks noGrp="1" noChangeAspect="1"/>
          </p:cNvPicPr>
          <p:nvPr>
            <p:ph sz="half" idx="17"/>
          </p:nvPr>
        </p:nvPicPr>
        <p:blipFill>
          <a:blip r:embed="rId2"/>
          <a:stretch>
            <a:fillRect/>
          </a:stretch>
        </p:blipFill>
        <p:spPr>
          <a:xfrm>
            <a:off x="4572000" y="1327458"/>
            <a:ext cx="3824288" cy="3047385"/>
          </a:xfrm>
          <a:prstGeom prst="rect">
            <a:avLst/>
          </a:prstGeom>
        </p:spPr>
      </p:pic>
    </p:spTree>
    <p:extLst>
      <p:ext uri="{BB962C8B-B14F-4D97-AF65-F5344CB8AC3E}">
        <p14:creationId xmlns:p14="http://schemas.microsoft.com/office/powerpoint/2010/main" val="1029080011"/>
      </p:ext>
    </p:extLst>
  </p:cSld>
  <p:clrMapOvr>
    <a:masterClrMapping/>
  </p:clrMapOvr>
  <p:transition>
    <p:wipe dir="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3D13CA2-3EA2-47CF-BBD0-E6D1E66CC92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93CA3C4-9BCE-43D5-82E3-669B03423FCD}"/>
              </a:ext>
            </a:extLst>
          </p:cNvPr>
          <p:cNvSpPr>
            <a:spLocks noGrp="1"/>
          </p:cNvSpPr>
          <p:nvPr>
            <p:ph type="pic" sz="quarter" idx="11"/>
          </p:nvPr>
        </p:nvSpPr>
        <p:spPr/>
      </p:sp>
      <p:sp>
        <p:nvSpPr>
          <p:cNvPr id="4" name="Title 3">
            <a:extLst>
              <a:ext uri="{FF2B5EF4-FFF2-40B4-BE49-F238E27FC236}">
                <a16:creationId xmlns:a16="http://schemas.microsoft.com/office/drawing/2014/main" id="{52D9DFB3-8004-4AD6-AB14-CD0B0F743E2B}"/>
              </a:ext>
            </a:extLst>
          </p:cNvPr>
          <p:cNvSpPr>
            <a:spLocks noGrp="1"/>
          </p:cNvSpPr>
          <p:nvPr>
            <p:ph type="title"/>
          </p:nvPr>
        </p:nvSpPr>
        <p:spPr>
          <a:xfrm>
            <a:off x="467547" y="410829"/>
            <a:ext cx="5472605" cy="246221"/>
          </a:xfrm>
        </p:spPr>
        <p:txBody>
          <a:bodyPr/>
          <a:lstStyle/>
          <a:p>
            <a:r>
              <a:rPr lang="en-GB" dirty="0" err="1"/>
              <a:t>HMatrix</a:t>
            </a:r>
            <a:endParaRPr lang="en-GB" dirty="0"/>
          </a:p>
        </p:txBody>
      </p:sp>
      <p:sp>
        <p:nvSpPr>
          <p:cNvPr id="5" name="Content Placeholder 4">
            <a:extLst>
              <a:ext uri="{FF2B5EF4-FFF2-40B4-BE49-F238E27FC236}">
                <a16:creationId xmlns:a16="http://schemas.microsoft.com/office/drawing/2014/main" id="{F393AD95-57E4-4364-81BE-2805B2A3506E}"/>
              </a:ext>
            </a:extLst>
          </p:cNvPr>
          <p:cNvSpPr>
            <a:spLocks noGrp="1"/>
          </p:cNvSpPr>
          <p:nvPr>
            <p:ph sz="half" idx="16"/>
          </p:nvPr>
        </p:nvSpPr>
        <p:spPr/>
        <p:txBody>
          <a:bodyPr/>
          <a:lstStyle/>
          <a:p>
            <a:r>
              <a:rPr lang="en-GB" dirty="0"/>
              <a:t>When high-speed matrices are required, </a:t>
            </a:r>
            <a:r>
              <a:rPr lang="en-GB" dirty="0" err="1"/>
              <a:t>hmatrix</a:t>
            </a:r>
            <a:r>
              <a:rPr lang="en-GB" dirty="0"/>
              <a:t> is the correct package</a:t>
            </a:r>
          </a:p>
          <a:p>
            <a:r>
              <a:rPr lang="en-GB" dirty="0" err="1"/>
              <a:t>Hmatrix</a:t>
            </a:r>
            <a:r>
              <a:rPr lang="en-GB" dirty="0"/>
              <a:t> uses the high-speed </a:t>
            </a:r>
            <a:r>
              <a:rPr lang="en-GB"/>
              <a:t>BLAS library to </a:t>
            </a:r>
            <a:r>
              <a:rPr lang="en-GB" dirty="0"/>
              <a:t>do the calculations</a:t>
            </a:r>
          </a:p>
          <a:p>
            <a:endParaRPr lang="en-GB" dirty="0"/>
          </a:p>
        </p:txBody>
      </p:sp>
      <p:sp>
        <p:nvSpPr>
          <p:cNvPr id="6" name="Content Placeholder 5">
            <a:extLst>
              <a:ext uri="{FF2B5EF4-FFF2-40B4-BE49-F238E27FC236}">
                <a16:creationId xmlns:a16="http://schemas.microsoft.com/office/drawing/2014/main" id="{3E95748E-07B6-44E0-A2BD-D18E8DE79E7C}"/>
              </a:ext>
            </a:extLst>
          </p:cNvPr>
          <p:cNvSpPr>
            <a:spLocks noGrp="1"/>
          </p:cNvSpPr>
          <p:nvPr>
            <p:ph sz="half" idx="17"/>
          </p:nvPr>
        </p:nvSpPr>
        <p:spPr/>
        <p:txBody>
          <a:bodyPr/>
          <a:lstStyle/>
          <a:p>
            <a:endParaRPr lang="en-GB"/>
          </a:p>
        </p:txBody>
      </p:sp>
      <p:sp>
        <p:nvSpPr>
          <p:cNvPr id="8" name="TextBox 7">
            <a:extLst>
              <a:ext uri="{FF2B5EF4-FFF2-40B4-BE49-F238E27FC236}">
                <a16:creationId xmlns:a16="http://schemas.microsoft.com/office/drawing/2014/main" id="{2CA7ACD3-DCDE-44C3-BF56-9305E2ED0312}"/>
              </a:ext>
            </a:extLst>
          </p:cNvPr>
          <p:cNvSpPr txBox="1"/>
          <p:nvPr/>
        </p:nvSpPr>
        <p:spPr>
          <a:xfrm>
            <a:off x="4508810" y="364662"/>
            <a:ext cx="4635190" cy="584775"/>
          </a:xfrm>
          <a:prstGeom prst="rect">
            <a:avLst/>
          </a:prstGeom>
          <a:noFill/>
        </p:spPr>
        <p:txBody>
          <a:bodyPr wrap="square">
            <a:spAutoFit/>
          </a:bodyPr>
          <a:lstStyle/>
          <a:p>
            <a:r>
              <a:rPr lang="en-GB" sz="1400" dirty="0">
                <a:hlinkClick r:id="rId2"/>
              </a:rPr>
              <a:t>https://dis.um.es/~alberto/hmatrix/hmatrix.html</a:t>
            </a:r>
            <a:endParaRPr lang="en-GB" sz="1400" dirty="0"/>
          </a:p>
          <a:p>
            <a:endParaRPr lang="en-GB" dirty="0"/>
          </a:p>
        </p:txBody>
      </p:sp>
    </p:spTree>
    <p:extLst>
      <p:ext uri="{BB962C8B-B14F-4D97-AF65-F5344CB8AC3E}">
        <p14:creationId xmlns:p14="http://schemas.microsoft.com/office/powerpoint/2010/main" val="1278957693"/>
      </p:ext>
    </p:extLst>
  </p:cSld>
  <p:clrMapOvr>
    <a:masterClrMapping/>
  </p:clrMapOvr>
  <p:transition>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58C82B-E3CD-43B4-800F-A9AA15E99619}"/>
              </a:ext>
            </a:extLst>
          </p:cNvPr>
          <p:cNvSpPr>
            <a:spLocks noGrp="1"/>
          </p:cNvSpPr>
          <p:nvPr>
            <p:ph type="title"/>
          </p:nvPr>
        </p:nvSpPr>
        <p:spPr/>
        <p:txBody>
          <a:bodyPr/>
          <a:lstStyle/>
          <a:p>
            <a:r>
              <a:rPr lang="en-GB" dirty="0"/>
              <a:t>Statistics Example</a:t>
            </a:r>
          </a:p>
        </p:txBody>
      </p:sp>
    </p:spTree>
    <p:extLst>
      <p:ext uri="{BB962C8B-B14F-4D97-AF65-F5344CB8AC3E}">
        <p14:creationId xmlns:p14="http://schemas.microsoft.com/office/powerpoint/2010/main" val="532115092"/>
      </p:ext>
    </p:extLst>
  </p:cSld>
  <p:clrMapOvr>
    <a:masterClrMapping/>
  </p:clrMapOvr>
  <p:transition>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D2BF6D-2E1B-4EE0-9476-B59E504905F1}"/>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61FC2057-52F3-4F91-B881-0D4590A9F3F1}"/>
              </a:ext>
            </a:extLst>
          </p:cNvPr>
          <p:cNvSpPr>
            <a:spLocks noGrp="1"/>
          </p:cNvSpPr>
          <p:nvPr>
            <p:ph type="pic" sz="quarter" idx="11"/>
          </p:nvPr>
        </p:nvSpPr>
        <p:spPr/>
      </p:sp>
      <p:sp>
        <p:nvSpPr>
          <p:cNvPr id="3" name="Title 2">
            <a:extLst>
              <a:ext uri="{FF2B5EF4-FFF2-40B4-BE49-F238E27FC236}">
                <a16:creationId xmlns:a16="http://schemas.microsoft.com/office/drawing/2014/main" id="{6C47DDA8-035A-4630-B175-66A8C0EF75E7}"/>
              </a:ext>
            </a:extLst>
          </p:cNvPr>
          <p:cNvSpPr>
            <a:spLocks noGrp="1"/>
          </p:cNvSpPr>
          <p:nvPr>
            <p:ph type="title"/>
          </p:nvPr>
        </p:nvSpPr>
        <p:spPr>
          <a:xfrm>
            <a:off x="467547" y="410829"/>
            <a:ext cx="5472605" cy="246221"/>
          </a:xfrm>
        </p:spPr>
        <p:txBody>
          <a:bodyPr/>
          <a:lstStyle/>
          <a:p>
            <a:r>
              <a:rPr lang="en-GB" dirty="0"/>
              <a:t>Statistics Code</a:t>
            </a:r>
          </a:p>
        </p:txBody>
      </p:sp>
      <p:sp>
        <p:nvSpPr>
          <p:cNvPr id="6" name="Content Placeholder 5">
            <a:extLst>
              <a:ext uri="{FF2B5EF4-FFF2-40B4-BE49-F238E27FC236}">
                <a16:creationId xmlns:a16="http://schemas.microsoft.com/office/drawing/2014/main" id="{D8232D85-9A9C-4D93-8800-288ABF0923EE}"/>
              </a:ext>
            </a:extLst>
          </p:cNvPr>
          <p:cNvSpPr>
            <a:spLocks noGrp="1"/>
          </p:cNvSpPr>
          <p:nvPr>
            <p:ph sz="half" idx="16"/>
          </p:nvPr>
        </p:nvSpPr>
        <p:spPr/>
        <p:txBody>
          <a:bodyPr/>
          <a:lstStyle/>
          <a:p>
            <a:r>
              <a:rPr lang="en-GB" dirty="0"/>
              <a:t>This is a Haskell module for statistics</a:t>
            </a:r>
          </a:p>
          <a:p>
            <a:r>
              <a:rPr lang="en-GB" dirty="0"/>
              <a:t>A dataframe is loaded in, and things like mean, min, max, standard deviation, linear regression are calculated</a:t>
            </a:r>
          </a:p>
          <a:p>
            <a:r>
              <a:rPr lang="en-GB" dirty="0"/>
              <a:t>The code uses modules </a:t>
            </a:r>
            <a:r>
              <a:rPr lang="en-GB" dirty="0" err="1"/>
              <a:t>Data.List.Split</a:t>
            </a:r>
            <a:r>
              <a:rPr lang="en-GB" dirty="0"/>
              <a:t>. following Cabal </a:t>
            </a:r>
            <a:r>
              <a:rPr lang="en-GB" dirty="0" err="1"/>
              <a:t>new_install</a:t>
            </a:r>
            <a:r>
              <a:rPr lang="en-GB" dirty="0"/>
              <a:t> split</a:t>
            </a:r>
          </a:p>
          <a:p>
            <a:r>
              <a:rPr lang="en-GB" dirty="0"/>
              <a:t>A type called ‘</a:t>
            </a:r>
            <a:r>
              <a:rPr lang="en-GB" dirty="0" err="1"/>
              <a:t>Dataframe</a:t>
            </a:r>
            <a:r>
              <a:rPr lang="en-GB" dirty="0"/>
              <a:t>’ is defined as a list of lists</a:t>
            </a:r>
          </a:p>
        </p:txBody>
      </p:sp>
      <p:pic>
        <p:nvPicPr>
          <p:cNvPr id="8" name="Content Placeholder 7">
            <a:extLst>
              <a:ext uri="{FF2B5EF4-FFF2-40B4-BE49-F238E27FC236}">
                <a16:creationId xmlns:a16="http://schemas.microsoft.com/office/drawing/2014/main" id="{D9AA91C9-418A-4BCB-9E9E-79E4D48C2AEE}"/>
              </a:ext>
            </a:extLst>
          </p:cNvPr>
          <p:cNvPicPr>
            <a:picLocks noGrp="1" noChangeAspect="1"/>
          </p:cNvPicPr>
          <p:nvPr>
            <p:ph sz="half" idx="17"/>
          </p:nvPr>
        </p:nvPicPr>
        <p:blipFill>
          <a:blip r:embed="rId2"/>
          <a:stretch>
            <a:fillRect/>
          </a:stretch>
        </p:blipFill>
        <p:spPr>
          <a:xfrm>
            <a:off x="4572000" y="1336358"/>
            <a:ext cx="3824288" cy="1289998"/>
          </a:xfrm>
        </p:spPr>
      </p:pic>
    </p:spTree>
    <p:extLst>
      <p:ext uri="{BB962C8B-B14F-4D97-AF65-F5344CB8AC3E}">
        <p14:creationId xmlns:p14="http://schemas.microsoft.com/office/powerpoint/2010/main" val="878675571"/>
      </p:ext>
    </p:extLst>
  </p:cSld>
  <p:clrMapOvr>
    <a:masterClrMapping/>
  </p:clrMapOvr>
  <p:transition>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59CCB6A-53B7-4B0F-9787-8CC79B31976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9724CCA7-9029-44CB-A55A-2C874C44DB18}"/>
              </a:ext>
            </a:extLst>
          </p:cNvPr>
          <p:cNvSpPr>
            <a:spLocks noGrp="1"/>
          </p:cNvSpPr>
          <p:nvPr>
            <p:ph type="pic" sz="quarter" idx="11"/>
          </p:nvPr>
        </p:nvSpPr>
        <p:spPr/>
      </p:sp>
      <p:sp>
        <p:nvSpPr>
          <p:cNvPr id="4" name="Title 3">
            <a:extLst>
              <a:ext uri="{FF2B5EF4-FFF2-40B4-BE49-F238E27FC236}">
                <a16:creationId xmlns:a16="http://schemas.microsoft.com/office/drawing/2014/main" id="{94BD7CA8-7DB4-4DFC-A38B-CD6B2E8C9143}"/>
              </a:ext>
            </a:extLst>
          </p:cNvPr>
          <p:cNvSpPr>
            <a:spLocks noGrp="1"/>
          </p:cNvSpPr>
          <p:nvPr>
            <p:ph type="title"/>
          </p:nvPr>
        </p:nvSpPr>
        <p:spPr>
          <a:xfrm>
            <a:off x="467547" y="410829"/>
            <a:ext cx="1643751" cy="246221"/>
          </a:xfrm>
        </p:spPr>
        <p:txBody>
          <a:bodyPr/>
          <a:lstStyle/>
          <a:p>
            <a:r>
              <a:rPr lang="en-GB" dirty="0"/>
              <a:t>IO Monad</a:t>
            </a:r>
          </a:p>
        </p:txBody>
      </p:sp>
      <p:sp>
        <p:nvSpPr>
          <p:cNvPr id="5" name="Content Placeholder 4">
            <a:extLst>
              <a:ext uri="{FF2B5EF4-FFF2-40B4-BE49-F238E27FC236}">
                <a16:creationId xmlns:a16="http://schemas.microsoft.com/office/drawing/2014/main" id="{8E5FD8DB-9EC4-45FD-9E39-2EDED699B9C6}"/>
              </a:ext>
            </a:extLst>
          </p:cNvPr>
          <p:cNvSpPr>
            <a:spLocks noGrp="1"/>
          </p:cNvSpPr>
          <p:nvPr>
            <p:ph sz="half" idx="16"/>
          </p:nvPr>
        </p:nvSpPr>
        <p:spPr/>
        <p:txBody>
          <a:bodyPr/>
          <a:lstStyle/>
          <a:p>
            <a:r>
              <a:rPr lang="en-GB" dirty="0"/>
              <a:t>The software reads a dataframe from the file server, and therefore uses the IO Monad, returning an IO Dataframe</a:t>
            </a:r>
          </a:p>
          <a:p>
            <a:r>
              <a:rPr lang="en-GB" dirty="0"/>
              <a:t>The IO part indicates an IO action, there is no data, Dataframe or anything else, within it, and it cannot  be coerced or converted, but bind can reveal the value / run the IO action</a:t>
            </a:r>
          </a:p>
          <a:p>
            <a:r>
              <a:rPr lang="en-GB" dirty="0"/>
              <a:t>The reading of the dataframe is done within the do &lt;- notation of main, and pure functions then work on the dataframe</a:t>
            </a:r>
          </a:p>
        </p:txBody>
      </p:sp>
      <p:pic>
        <p:nvPicPr>
          <p:cNvPr id="8" name="Content Placeholder 7">
            <a:extLst>
              <a:ext uri="{FF2B5EF4-FFF2-40B4-BE49-F238E27FC236}">
                <a16:creationId xmlns:a16="http://schemas.microsoft.com/office/drawing/2014/main" id="{715A20F1-AC8E-4A10-B5A4-A3E1CFC2FD4D}"/>
              </a:ext>
            </a:extLst>
          </p:cNvPr>
          <p:cNvPicPr>
            <a:picLocks noGrp="1" noChangeAspect="1"/>
          </p:cNvPicPr>
          <p:nvPr>
            <p:ph sz="half" idx="17"/>
          </p:nvPr>
        </p:nvPicPr>
        <p:blipFill>
          <a:blip r:embed="rId2"/>
          <a:stretch>
            <a:fillRect/>
          </a:stretch>
        </p:blipFill>
        <p:spPr>
          <a:xfrm>
            <a:off x="4572000" y="1354104"/>
            <a:ext cx="3824288" cy="1626215"/>
          </a:xfrm>
        </p:spPr>
      </p:pic>
    </p:spTree>
    <p:extLst>
      <p:ext uri="{BB962C8B-B14F-4D97-AF65-F5344CB8AC3E}">
        <p14:creationId xmlns:p14="http://schemas.microsoft.com/office/powerpoint/2010/main" val="3643886178"/>
      </p:ext>
    </p:extLst>
  </p:cSld>
  <p:clrMapOvr>
    <a:masterClrMapping/>
  </p:clrMapOvr>
  <p:transition>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8999983-3C57-4A9C-AABA-6F31217BB83B}"/>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8B4F83E-4C71-4092-BB74-868A74BB16BF}"/>
              </a:ext>
            </a:extLst>
          </p:cNvPr>
          <p:cNvSpPr>
            <a:spLocks noGrp="1"/>
          </p:cNvSpPr>
          <p:nvPr>
            <p:ph type="pic" sz="quarter" idx="11"/>
          </p:nvPr>
        </p:nvSpPr>
        <p:spPr/>
      </p:sp>
      <p:sp>
        <p:nvSpPr>
          <p:cNvPr id="4" name="Title 3">
            <a:extLst>
              <a:ext uri="{FF2B5EF4-FFF2-40B4-BE49-F238E27FC236}">
                <a16:creationId xmlns:a16="http://schemas.microsoft.com/office/drawing/2014/main" id="{67697636-0E77-4844-9AE3-B122F98B52E5}"/>
              </a:ext>
            </a:extLst>
          </p:cNvPr>
          <p:cNvSpPr>
            <a:spLocks noGrp="1"/>
          </p:cNvSpPr>
          <p:nvPr>
            <p:ph type="title"/>
          </p:nvPr>
        </p:nvSpPr>
        <p:spPr>
          <a:xfrm>
            <a:off x="467547" y="410829"/>
            <a:ext cx="5472605" cy="246221"/>
          </a:xfrm>
        </p:spPr>
        <p:txBody>
          <a:bodyPr/>
          <a:lstStyle/>
          <a:p>
            <a:r>
              <a:rPr lang="en-GB" dirty="0"/>
              <a:t>Get Column #1</a:t>
            </a:r>
          </a:p>
        </p:txBody>
      </p:sp>
      <p:sp>
        <p:nvSpPr>
          <p:cNvPr id="5" name="Content Placeholder 4">
            <a:extLst>
              <a:ext uri="{FF2B5EF4-FFF2-40B4-BE49-F238E27FC236}">
                <a16:creationId xmlns:a16="http://schemas.microsoft.com/office/drawing/2014/main" id="{BB380CB5-27CA-49DD-B1DA-9BAC895F5702}"/>
              </a:ext>
            </a:extLst>
          </p:cNvPr>
          <p:cNvSpPr>
            <a:spLocks noGrp="1"/>
          </p:cNvSpPr>
          <p:nvPr>
            <p:ph sz="half" idx="16"/>
          </p:nvPr>
        </p:nvSpPr>
        <p:spPr/>
        <p:txBody>
          <a:bodyPr/>
          <a:lstStyle/>
          <a:p>
            <a:r>
              <a:rPr lang="en-GB" dirty="0"/>
              <a:t>A column is constructed by finding the chosen column header amongst all of the headers, and then extracting the corresponding data points from every row of the data</a:t>
            </a:r>
          </a:p>
          <a:p>
            <a:r>
              <a:rPr lang="en-GB" dirty="0"/>
              <a:t>If the header cannot be found, the default value of “0.0” is returned</a:t>
            </a:r>
          </a:p>
          <a:p>
            <a:r>
              <a:rPr lang="en-GB" dirty="0"/>
              <a:t>The function is a pure function, which will run within the main function</a:t>
            </a:r>
          </a:p>
        </p:txBody>
      </p:sp>
      <p:pic>
        <p:nvPicPr>
          <p:cNvPr id="10" name="Content Placeholder 9">
            <a:extLst>
              <a:ext uri="{FF2B5EF4-FFF2-40B4-BE49-F238E27FC236}">
                <a16:creationId xmlns:a16="http://schemas.microsoft.com/office/drawing/2014/main" id="{562BC904-53AC-435D-B28C-9292A9B3B06E}"/>
              </a:ext>
            </a:extLst>
          </p:cNvPr>
          <p:cNvPicPr>
            <a:picLocks noGrp="1" noChangeAspect="1"/>
          </p:cNvPicPr>
          <p:nvPr>
            <p:ph sz="half" idx="17"/>
          </p:nvPr>
        </p:nvPicPr>
        <p:blipFill>
          <a:blip r:embed="rId2"/>
          <a:stretch>
            <a:fillRect/>
          </a:stretch>
        </p:blipFill>
        <p:spPr>
          <a:xfrm>
            <a:off x="4572000" y="1287983"/>
            <a:ext cx="3824288" cy="1832801"/>
          </a:xfrm>
        </p:spPr>
      </p:pic>
    </p:spTree>
    <p:extLst>
      <p:ext uri="{BB962C8B-B14F-4D97-AF65-F5344CB8AC3E}">
        <p14:creationId xmlns:p14="http://schemas.microsoft.com/office/powerpoint/2010/main" val="3637395372"/>
      </p:ext>
    </p:extLst>
  </p:cSld>
  <p:clrMapOvr>
    <a:masterClrMapping/>
  </p:clrMapOvr>
  <p:transition>
    <p:wipe dir="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8999983-3C57-4A9C-AABA-6F31217BB83B}"/>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8B4F83E-4C71-4092-BB74-868A74BB16BF}"/>
              </a:ext>
            </a:extLst>
          </p:cNvPr>
          <p:cNvSpPr>
            <a:spLocks noGrp="1"/>
          </p:cNvSpPr>
          <p:nvPr>
            <p:ph type="pic" sz="quarter" idx="11"/>
          </p:nvPr>
        </p:nvSpPr>
        <p:spPr/>
      </p:sp>
      <p:sp>
        <p:nvSpPr>
          <p:cNvPr id="4" name="Title 3">
            <a:extLst>
              <a:ext uri="{FF2B5EF4-FFF2-40B4-BE49-F238E27FC236}">
                <a16:creationId xmlns:a16="http://schemas.microsoft.com/office/drawing/2014/main" id="{67697636-0E77-4844-9AE3-B122F98B52E5}"/>
              </a:ext>
            </a:extLst>
          </p:cNvPr>
          <p:cNvSpPr>
            <a:spLocks noGrp="1"/>
          </p:cNvSpPr>
          <p:nvPr>
            <p:ph type="title"/>
          </p:nvPr>
        </p:nvSpPr>
        <p:spPr>
          <a:xfrm>
            <a:off x="467547" y="410829"/>
            <a:ext cx="5472605" cy="246221"/>
          </a:xfrm>
        </p:spPr>
        <p:txBody>
          <a:bodyPr/>
          <a:lstStyle/>
          <a:p>
            <a:r>
              <a:rPr lang="en-GB" dirty="0"/>
              <a:t>Get Column #2</a:t>
            </a:r>
          </a:p>
        </p:txBody>
      </p:sp>
      <p:sp>
        <p:nvSpPr>
          <p:cNvPr id="5" name="Content Placeholder 4">
            <a:extLst>
              <a:ext uri="{FF2B5EF4-FFF2-40B4-BE49-F238E27FC236}">
                <a16:creationId xmlns:a16="http://schemas.microsoft.com/office/drawing/2014/main" id="{BB380CB5-27CA-49DD-B1DA-9BAC895F5702}"/>
              </a:ext>
            </a:extLst>
          </p:cNvPr>
          <p:cNvSpPr>
            <a:spLocks noGrp="1"/>
          </p:cNvSpPr>
          <p:nvPr>
            <p:ph sz="half" idx="16"/>
          </p:nvPr>
        </p:nvSpPr>
        <p:spPr/>
        <p:txBody>
          <a:bodyPr/>
          <a:lstStyle/>
          <a:p>
            <a:r>
              <a:rPr lang="en-GB" dirty="0"/>
              <a:t>Using the ! operator doesn’t really make much sense for lists</a:t>
            </a:r>
          </a:p>
          <a:p>
            <a:r>
              <a:rPr lang="en-GB" dirty="0"/>
              <a:t>The function </a:t>
            </a:r>
            <a:r>
              <a:rPr lang="en-GB" dirty="0" err="1"/>
              <a:t>twoFilter</a:t>
            </a:r>
            <a:r>
              <a:rPr lang="en-GB" dirty="0"/>
              <a:t> is a filter for two lists, applying the predicate to the first list and saving off the corresponding values of the second lists</a:t>
            </a:r>
          </a:p>
          <a:p>
            <a:r>
              <a:rPr lang="en-GB" dirty="0"/>
              <a:t>The dataframe is handled by applying map to the rows of data, and using </a:t>
            </a:r>
            <a:r>
              <a:rPr lang="en-GB" dirty="0" err="1"/>
              <a:t>concat</a:t>
            </a:r>
            <a:r>
              <a:rPr lang="en-GB" dirty="0"/>
              <a:t> to flatten the list of lists </a:t>
            </a:r>
          </a:p>
          <a:p>
            <a:endParaRPr lang="en-GB" dirty="0"/>
          </a:p>
        </p:txBody>
      </p:sp>
      <p:pic>
        <p:nvPicPr>
          <p:cNvPr id="14" name="Content Placeholder 13">
            <a:extLst>
              <a:ext uri="{FF2B5EF4-FFF2-40B4-BE49-F238E27FC236}">
                <a16:creationId xmlns:a16="http://schemas.microsoft.com/office/drawing/2014/main" id="{EF9344FF-08C2-44D1-9904-EDB1AAF9E9E7}"/>
              </a:ext>
            </a:extLst>
          </p:cNvPr>
          <p:cNvPicPr>
            <a:picLocks noGrp="1" noChangeAspect="1"/>
          </p:cNvPicPr>
          <p:nvPr>
            <p:ph sz="half" idx="17"/>
          </p:nvPr>
        </p:nvPicPr>
        <p:blipFill>
          <a:blip r:embed="rId2"/>
          <a:stretch>
            <a:fillRect/>
          </a:stretch>
        </p:blipFill>
        <p:spPr>
          <a:xfrm>
            <a:off x="4572000" y="1305779"/>
            <a:ext cx="3824288" cy="2644694"/>
          </a:xfrm>
        </p:spPr>
      </p:pic>
    </p:spTree>
    <p:extLst>
      <p:ext uri="{BB962C8B-B14F-4D97-AF65-F5344CB8AC3E}">
        <p14:creationId xmlns:p14="http://schemas.microsoft.com/office/powerpoint/2010/main" val="840209152"/>
      </p:ext>
    </p:extLst>
  </p:cSld>
  <p:clrMapOvr>
    <a:masterClrMapping/>
  </p:clrMapOvr>
  <p:transition>
    <p:wipe dir="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286EB03-8E39-4BC6-BCFE-ADF512834C5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4E3633D-F213-4223-9904-3DA4D0C84FFC}"/>
              </a:ext>
            </a:extLst>
          </p:cNvPr>
          <p:cNvSpPr>
            <a:spLocks noGrp="1"/>
          </p:cNvSpPr>
          <p:nvPr>
            <p:ph type="pic" sz="quarter" idx="11"/>
          </p:nvPr>
        </p:nvSpPr>
        <p:spPr/>
      </p:sp>
      <p:sp>
        <p:nvSpPr>
          <p:cNvPr id="4" name="Title 3">
            <a:extLst>
              <a:ext uri="{FF2B5EF4-FFF2-40B4-BE49-F238E27FC236}">
                <a16:creationId xmlns:a16="http://schemas.microsoft.com/office/drawing/2014/main" id="{D1EA9EAF-CB71-4BCA-B552-94F7580245C5}"/>
              </a:ext>
            </a:extLst>
          </p:cNvPr>
          <p:cNvSpPr>
            <a:spLocks noGrp="1"/>
          </p:cNvSpPr>
          <p:nvPr>
            <p:ph type="title"/>
          </p:nvPr>
        </p:nvSpPr>
        <p:spPr>
          <a:xfrm>
            <a:off x="467547" y="410829"/>
            <a:ext cx="5472605" cy="246221"/>
          </a:xfrm>
        </p:spPr>
        <p:txBody>
          <a:bodyPr/>
          <a:lstStyle/>
          <a:p>
            <a:r>
              <a:rPr lang="en-GB" dirty="0"/>
              <a:t>Calculations</a:t>
            </a:r>
          </a:p>
        </p:txBody>
      </p:sp>
      <p:sp>
        <p:nvSpPr>
          <p:cNvPr id="5" name="Content Placeholder 4">
            <a:extLst>
              <a:ext uri="{FF2B5EF4-FFF2-40B4-BE49-F238E27FC236}">
                <a16:creationId xmlns:a16="http://schemas.microsoft.com/office/drawing/2014/main" id="{5D4E31C8-9997-4726-A2C8-415C705E70DA}"/>
              </a:ext>
            </a:extLst>
          </p:cNvPr>
          <p:cNvSpPr>
            <a:spLocks noGrp="1"/>
          </p:cNvSpPr>
          <p:nvPr>
            <p:ph sz="half" idx="16"/>
          </p:nvPr>
        </p:nvSpPr>
        <p:spPr/>
        <p:txBody>
          <a:bodyPr/>
          <a:lstStyle/>
          <a:p>
            <a:r>
              <a:rPr lang="en-GB" dirty="0"/>
              <a:t>Each calculation has the same basic form, and so a general higher-order pure function </a:t>
            </a:r>
          </a:p>
          <a:p>
            <a:r>
              <a:rPr lang="en-GB" dirty="0"/>
              <a:t>The </a:t>
            </a:r>
            <a:r>
              <a:rPr lang="en-GB" dirty="0" err="1"/>
              <a:t>get_column</a:t>
            </a:r>
            <a:r>
              <a:rPr lang="en-GB" dirty="0"/>
              <a:t> function returns a dataframe</a:t>
            </a:r>
          </a:p>
          <a:p>
            <a:r>
              <a:rPr lang="en-GB" dirty="0"/>
              <a:t>The data is converted using read, type String -&gt; Double</a:t>
            </a:r>
          </a:p>
          <a:p>
            <a:r>
              <a:rPr lang="en-GB" dirty="0"/>
              <a:t>The operation ‘f’ is run and the data is returned</a:t>
            </a:r>
          </a:p>
        </p:txBody>
      </p:sp>
      <p:pic>
        <p:nvPicPr>
          <p:cNvPr id="10" name="Content Placeholder 9">
            <a:extLst>
              <a:ext uri="{FF2B5EF4-FFF2-40B4-BE49-F238E27FC236}">
                <a16:creationId xmlns:a16="http://schemas.microsoft.com/office/drawing/2014/main" id="{C640269A-7302-4B51-8301-80DBD3515B6E}"/>
              </a:ext>
            </a:extLst>
          </p:cNvPr>
          <p:cNvPicPr>
            <a:picLocks noGrp="1" noChangeAspect="1"/>
          </p:cNvPicPr>
          <p:nvPr>
            <p:ph sz="half" idx="17"/>
          </p:nvPr>
        </p:nvPicPr>
        <p:blipFill>
          <a:blip r:embed="rId2"/>
          <a:stretch>
            <a:fillRect/>
          </a:stretch>
        </p:blipFill>
        <p:spPr>
          <a:xfrm>
            <a:off x="4572000" y="1327171"/>
            <a:ext cx="4301918" cy="1438331"/>
          </a:xfrm>
        </p:spPr>
      </p:pic>
    </p:spTree>
    <p:extLst>
      <p:ext uri="{BB962C8B-B14F-4D97-AF65-F5344CB8AC3E}">
        <p14:creationId xmlns:p14="http://schemas.microsoft.com/office/powerpoint/2010/main" val="435031087"/>
      </p:ext>
    </p:extLst>
  </p:cSld>
  <p:clrMapOvr>
    <a:masterClrMapping/>
  </p:clrMapOvr>
  <p:transition>
    <p:wipe dir="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8B9F3DE-EFB0-4DF3-9AEC-E14C588B135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77C77762-3A63-41F2-847B-1C35FDAC3D25}"/>
              </a:ext>
            </a:extLst>
          </p:cNvPr>
          <p:cNvSpPr>
            <a:spLocks noGrp="1"/>
          </p:cNvSpPr>
          <p:nvPr>
            <p:ph type="pic" sz="quarter" idx="11"/>
          </p:nvPr>
        </p:nvSpPr>
        <p:spPr/>
      </p:sp>
      <p:sp>
        <p:nvSpPr>
          <p:cNvPr id="4" name="Title 3">
            <a:extLst>
              <a:ext uri="{FF2B5EF4-FFF2-40B4-BE49-F238E27FC236}">
                <a16:creationId xmlns:a16="http://schemas.microsoft.com/office/drawing/2014/main" id="{99F9CE7B-2623-4E41-9B9E-9D951DD3A930}"/>
              </a:ext>
            </a:extLst>
          </p:cNvPr>
          <p:cNvSpPr>
            <a:spLocks noGrp="1"/>
          </p:cNvSpPr>
          <p:nvPr>
            <p:ph type="title"/>
          </p:nvPr>
        </p:nvSpPr>
        <p:spPr>
          <a:xfrm>
            <a:off x="467547" y="410829"/>
            <a:ext cx="5472605" cy="246221"/>
          </a:xfrm>
        </p:spPr>
        <p:txBody>
          <a:bodyPr/>
          <a:lstStyle/>
          <a:p>
            <a:r>
              <a:rPr lang="en-GB" dirty="0"/>
              <a:t>Count of Data Elements</a:t>
            </a:r>
          </a:p>
        </p:txBody>
      </p:sp>
      <p:sp>
        <p:nvSpPr>
          <p:cNvPr id="5" name="Content Placeholder 4">
            <a:extLst>
              <a:ext uri="{FF2B5EF4-FFF2-40B4-BE49-F238E27FC236}">
                <a16:creationId xmlns:a16="http://schemas.microsoft.com/office/drawing/2014/main" id="{0CC6B4AC-9357-4F7C-827E-A7A125271134}"/>
              </a:ext>
            </a:extLst>
          </p:cNvPr>
          <p:cNvSpPr>
            <a:spLocks noGrp="1"/>
          </p:cNvSpPr>
          <p:nvPr>
            <p:ph sz="half" idx="16"/>
          </p:nvPr>
        </p:nvSpPr>
        <p:spPr/>
        <p:txBody>
          <a:bodyPr/>
          <a:lstStyle/>
          <a:p>
            <a:r>
              <a:rPr lang="en-GB" dirty="0"/>
              <a:t>Counting the number of elements cannot use ‘</a:t>
            </a:r>
            <a:r>
              <a:rPr lang="en-GB" dirty="0" err="1"/>
              <a:t>get_value</a:t>
            </a:r>
            <a:r>
              <a:rPr lang="en-GB" dirty="0"/>
              <a:t>’ because the function takes a function [Double] -&gt; Double, whereas length takes [Double] -&gt; Int</a:t>
            </a:r>
          </a:p>
          <a:p>
            <a:r>
              <a:rPr lang="en-GB" dirty="0"/>
              <a:t>Therefore we cannot use </a:t>
            </a:r>
            <a:r>
              <a:rPr lang="en-GB" dirty="0" err="1"/>
              <a:t>get_value</a:t>
            </a:r>
            <a:r>
              <a:rPr lang="en-GB" dirty="0"/>
              <a:t> header dataframe (length)</a:t>
            </a:r>
          </a:p>
          <a:p>
            <a:r>
              <a:rPr lang="en-GB" dirty="0"/>
              <a:t>And we use </a:t>
            </a:r>
            <a:r>
              <a:rPr lang="en-GB" dirty="0" err="1"/>
              <a:t>get_count</a:t>
            </a:r>
            <a:r>
              <a:rPr lang="en-GB" dirty="0"/>
              <a:t> because of this</a:t>
            </a:r>
          </a:p>
        </p:txBody>
      </p:sp>
      <p:pic>
        <p:nvPicPr>
          <p:cNvPr id="8" name="Content Placeholder 7">
            <a:extLst>
              <a:ext uri="{FF2B5EF4-FFF2-40B4-BE49-F238E27FC236}">
                <a16:creationId xmlns:a16="http://schemas.microsoft.com/office/drawing/2014/main" id="{DDE7EF66-CFB6-45D4-9F85-985EEBD21DCA}"/>
              </a:ext>
            </a:extLst>
          </p:cNvPr>
          <p:cNvPicPr>
            <a:picLocks noGrp="1" noChangeAspect="1"/>
          </p:cNvPicPr>
          <p:nvPr>
            <p:ph sz="half" idx="17"/>
          </p:nvPr>
        </p:nvPicPr>
        <p:blipFill>
          <a:blip r:embed="rId2"/>
          <a:stretch>
            <a:fillRect/>
          </a:stretch>
        </p:blipFill>
        <p:spPr>
          <a:xfrm>
            <a:off x="4572000" y="1361914"/>
            <a:ext cx="3824288" cy="1357837"/>
          </a:xfrm>
        </p:spPr>
      </p:pic>
    </p:spTree>
    <p:extLst>
      <p:ext uri="{BB962C8B-B14F-4D97-AF65-F5344CB8AC3E}">
        <p14:creationId xmlns:p14="http://schemas.microsoft.com/office/powerpoint/2010/main" val="3526833738"/>
      </p:ext>
    </p:extLst>
  </p:cSld>
  <p:clrMapOvr>
    <a:masterClrMapping/>
  </p:clrMapOvr>
  <p:transition>
    <p:wipe dir="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2995BC5-CA98-494F-9B5D-D2FACADDE896}"/>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BA9B4A50-C63E-43C7-A10F-99DB30528CCA}"/>
              </a:ext>
            </a:extLst>
          </p:cNvPr>
          <p:cNvSpPr>
            <a:spLocks noGrp="1"/>
          </p:cNvSpPr>
          <p:nvPr>
            <p:ph type="pic" sz="quarter" idx="11"/>
          </p:nvPr>
        </p:nvSpPr>
        <p:spPr/>
      </p:sp>
      <p:sp>
        <p:nvSpPr>
          <p:cNvPr id="4" name="Title 3">
            <a:extLst>
              <a:ext uri="{FF2B5EF4-FFF2-40B4-BE49-F238E27FC236}">
                <a16:creationId xmlns:a16="http://schemas.microsoft.com/office/drawing/2014/main" id="{A06BA9F0-8214-45D5-988C-DD8BC2D1F52C}"/>
              </a:ext>
            </a:extLst>
          </p:cNvPr>
          <p:cNvSpPr>
            <a:spLocks noGrp="1"/>
          </p:cNvSpPr>
          <p:nvPr>
            <p:ph type="title"/>
          </p:nvPr>
        </p:nvSpPr>
        <p:spPr>
          <a:xfrm>
            <a:off x="467547" y="410829"/>
            <a:ext cx="5472605" cy="246221"/>
          </a:xfrm>
        </p:spPr>
        <p:txBody>
          <a:bodyPr/>
          <a:lstStyle/>
          <a:p>
            <a:r>
              <a:rPr lang="en-GB" dirty="0"/>
              <a:t>Linear Regression</a:t>
            </a:r>
          </a:p>
        </p:txBody>
      </p:sp>
      <p:sp>
        <p:nvSpPr>
          <p:cNvPr id="5" name="Content Placeholder 4">
            <a:extLst>
              <a:ext uri="{FF2B5EF4-FFF2-40B4-BE49-F238E27FC236}">
                <a16:creationId xmlns:a16="http://schemas.microsoft.com/office/drawing/2014/main" id="{55003AAE-DA7C-486E-B54C-295A77036FB6}"/>
              </a:ext>
            </a:extLst>
          </p:cNvPr>
          <p:cNvSpPr>
            <a:spLocks noGrp="1"/>
          </p:cNvSpPr>
          <p:nvPr>
            <p:ph sz="half" idx="16"/>
          </p:nvPr>
        </p:nvSpPr>
        <p:spPr/>
        <p:txBody>
          <a:bodyPr/>
          <a:lstStyle/>
          <a:p>
            <a:r>
              <a:rPr lang="en-GB" dirty="0"/>
              <a:t>The linear regression was implemented for the case of a regression through the origin</a:t>
            </a:r>
          </a:p>
          <a:p>
            <a:r>
              <a:rPr lang="en-GB" dirty="0"/>
              <a:t>To calculate Sum (XX) map was used, for Sum (XY) </a:t>
            </a:r>
            <a:r>
              <a:rPr lang="en-GB" dirty="0" err="1"/>
              <a:t>zipWith</a:t>
            </a:r>
            <a:r>
              <a:rPr lang="en-GB" dirty="0"/>
              <a:t> was used</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80DA17-8B87-4BFE-9C16-6CD7CAB4E545}"/>
                  </a:ext>
                </a:extLst>
              </p:cNvPr>
              <p:cNvSpPr txBox="1"/>
              <p:nvPr/>
            </p:nvSpPr>
            <p:spPr>
              <a:xfrm>
                <a:off x="5637920" y="3402578"/>
                <a:ext cx="1811393" cy="10327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𝑚</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nary>
                            <m:naryPr>
                              <m:chr m:val="∑"/>
                              <m:subHide m:val="on"/>
                              <m:supHide m:val="on"/>
                              <m:ctrlPr>
                                <a:rPr lang="en-GB" sz="3200" b="0" i="1" smtClean="0">
                                  <a:latin typeface="Cambria Math" panose="02040503050406030204" pitchFamily="18" charset="0"/>
                                </a:rPr>
                              </m:ctrlPr>
                            </m:naryPr>
                            <m:sub/>
                            <m:sup/>
                            <m:e>
                              <m:r>
                                <a:rPr lang="en-GB" sz="3200" b="0" i="1" smtClean="0">
                                  <a:latin typeface="Cambria Math" panose="02040503050406030204" pitchFamily="18" charset="0"/>
                                </a:rPr>
                                <m:t>𝑥𝑦</m:t>
                              </m:r>
                            </m:e>
                          </m:nary>
                        </m:num>
                        <m:den>
                          <m:nary>
                            <m:naryPr>
                              <m:chr m:val="∑"/>
                              <m:subHide m:val="on"/>
                              <m:supHide m:val="on"/>
                              <m:ctrlPr>
                                <a:rPr lang="en-GB" sz="3200" b="0" i="1" smtClean="0">
                                  <a:latin typeface="Cambria Math" panose="02040503050406030204" pitchFamily="18" charset="0"/>
                                </a:rPr>
                              </m:ctrlPr>
                            </m:naryPr>
                            <m:sub/>
                            <m:sup/>
                            <m:e>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𝑥</m:t>
                                  </m:r>
                                </m:e>
                                <m:sup>
                                  <m:r>
                                    <a:rPr lang="en-GB" sz="3200" b="0" i="1" smtClean="0">
                                      <a:latin typeface="Cambria Math" panose="02040503050406030204" pitchFamily="18" charset="0"/>
                                    </a:rPr>
                                    <m:t>2</m:t>
                                  </m:r>
                                </m:sup>
                              </m:sSup>
                            </m:e>
                          </m:nary>
                        </m:den>
                      </m:f>
                    </m:oMath>
                  </m:oMathPara>
                </a14:m>
                <a:endParaRPr lang="en-GB" sz="3200" dirty="0">
                  <a:latin typeface="+mn-lt"/>
                </a:endParaRPr>
              </a:p>
            </p:txBody>
          </p:sp>
        </mc:Choice>
        <mc:Fallback xmlns="">
          <p:sp>
            <p:nvSpPr>
              <p:cNvPr id="9" name="TextBox 8">
                <a:extLst>
                  <a:ext uri="{FF2B5EF4-FFF2-40B4-BE49-F238E27FC236}">
                    <a16:creationId xmlns:a16="http://schemas.microsoft.com/office/drawing/2014/main" id="{7080DA17-8B87-4BFE-9C16-6CD7CAB4E545}"/>
                  </a:ext>
                </a:extLst>
              </p:cNvPr>
              <p:cNvSpPr txBox="1">
                <a:spLocks noRot="1" noChangeAspect="1" noMove="1" noResize="1" noEditPoints="1" noAdjustHandles="1" noChangeArrowheads="1" noChangeShapeType="1" noTextEdit="1"/>
              </p:cNvSpPr>
              <p:nvPr/>
            </p:nvSpPr>
            <p:spPr>
              <a:xfrm>
                <a:off x="5637920" y="3402578"/>
                <a:ext cx="1811393" cy="1032783"/>
              </a:xfrm>
              <a:prstGeom prst="rect">
                <a:avLst/>
              </a:prstGeom>
              <a:blipFill>
                <a:blip r:embed="rId2"/>
                <a:stretch>
                  <a:fillRect/>
                </a:stretch>
              </a:blipFill>
            </p:spPr>
            <p:txBody>
              <a:bodyPr/>
              <a:lstStyle/>
              <a:p>
                <a:r>
                  <a:rPr lang="en-GB">
                    <a:noFill/>
                  </a:rPr>
                  <a:t> </a:t>
                </a:r>
              </a:p>
            </p:txBody>
          </p:sp>
        </mc:Fallback>
      </mc:AlternateContent>
      <p:pic>
        <p:nvPicPr>
          <p:cNvPr id="11" name="Content Placeholder 10">
            <a:extLst>
              <a:ext uri="{FF2B5EF4-FFF2-40B4-BE49-F238E27FC236}">
                <a16:creationId xmlns:a16="http://schemas.microsoft.com/office/drawing/2014/main" id="{AC5F32E2-F470-463A-8387-3E60AE3044A0}"/>
              </a:ext>
            </a:extLst>
          </p:cNvPr>
          <p:cNvPicPr>
            <a:picLocks noGrp="1" noChangeAspect="1"/>
          </p:cNvPicPr>
          <p:nvPr>
            <p:ph sz="half" idx="17"/>
          </p:nvPr>
        </p:nvPicPr>
        <p:blipFill>
          <a:blip r:embed="rId3"/>
          <a:stretch>
            <a:fillRect/>
          </a:stretch>
        </p:blipFill>
        <p:spPr>
          <a:xfrm>
            <a:off x="4571999" y="1281822"/>
            <a:ext cx="4296937" cy="1956219"/>
          </a:xfrm>
        </p:spPr>
      </p:pic>
    </p:spTree>
    <p:extLst>
      <p:ext uri="{BB962C8B-B14F-4D97-AF65-F5344CB8AC3E}">
        <p14:creationId xmlns:p14="http://schemas.microsoft.com/office/powerpoint/2010/main" val="3107932453"/>
      </p:ext>
    </p:extLst>
  </p:cSld>
  <p:clrMapOvr>
    <a:masterClrMapping/>
  </p:clrMapOvr>
  <p:transition>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C27C991-8819-4E5F-A4E1-54F47C3D80AF}"/>
              </a:ext>
            </a:extLst>
          </p:cNvPr>
          <p:cNvSpPr>
            <a:spLocks noGrp="1"/>
          </p:cNvSpPr>
          <p:nvPr>
            <p:ph type="pic" sz="quarter" idx="10"/>
          </p:nvPr>
        </p:nvSpPr>
        <p:spPr/>
      </p:sp>
      <p:sp>
        <p:nvSpPr>
          <p:cNvPr id="13" name="Picture Placeholder 12">
            <a:extLst>
              <a:ext uri="{FF2B5EF4-FFF2-40B4-BE49-F238E27FC236}">
                <a16:creationId xmlns:a16="http://schemas.microsoft.com/office/drawing/2014/main" id="{B343605A-9281-4BD1-B131-48E4417681E9}"/>
              </a:ext>
            </a:extLst>
          </p:cNvPr>
          <p:cNvSpPr>
            <a:spLocks noGrp="1"/>
          </p:cNvSpPr>
          <p:nvPr>
            <p:ph type="pic" sz="quarter" idx="11"/>
          </p:nvPr>
        </p:nvSpPr>
        <p:spPr/>
      </p:sp>
      <p:sp>
        <p:nvSpPr>
          <p:cNvPr id="4" name="Title 3">
            <a:extLst>
              <a:ext uri="{FF2B5EF4-FFF2-40B4-BE49-F238E27FC236}">
                <a16:creationId xmlns:a16="http://schemas.microsoft.com/office/drawing/2014/main" id="{CA6F9DFA-0B7A-4025-B7D7-C0C78D21D9AF}"/>
              </a:ext>
            </a:extLst>
          </p:cNvPr>
          <p:cNvSpPr>
            <a:spLocks noGrp="1"/>
          </p:cNvSpPr>
          <p:nvPr>
            <p:ph type="title"/>
          </p:nvPr>
        </p:nvSpPr>
        <p:spPr/>
        <p:txBody>
          <a:bodyPr/>
          <a:lstStyle/>
          <a:p>
            <a:r>
              <a:rPr lang="en-GB" dirty="0"/>
              <a:t>Underlying Calculations</a:t>
            </a:r>
          </a:p>
        </p:txBody>
      </p:sp>
      <p:pic>
        <p:nvPicPr>
          <p:cNvPr id="14" name="Content Placeholder 7">
            <a:extLst>
              <a:ext uri="{FF2B5EF4-FFF2-40B4-BE49-F238E27FC236}">
                <a16:creationId xmlns:a16="http://schemas.microsoft.com/office/drawing/2014/main" id="{172E46B7-2853-4303-B364-C3B052B8F27F}"/>
              </a:ext>
            </a:extLst>
          </p:cNvPr>
          <p:cNvPicPr>
            <a:picLocks noGrp="1" noChangeAspect="1"/>
          </p:cNvPicPr>
          <p:nvPr>
            <p:ph idx="1"/>
          </p:nvPr>
        </p:nvPicPr>
        <p:blipFill>
          <a:blip r:embed="rId2"/>
          <a:stretch>
            <a:fillRect/>
          </a:stretch>
        </p:blipFill>
        <p:spPr>
          <a:xfrm>
            <a:off x="468313" y="1346717"/>
            <a:ext cx="8207375" cy="2519808"/>
          </a:xfrm>
        </p:spPr>
      </p:pic>
    </p:spTree>
    <p:extLst>
      <p:ext uri="{BB962C8B-B14F-4D97-AF65-F5344CB8AC3E}">
        <p14:creationId xmlns:p14="http://schemas.microsoft.com/office/powerpoint/2010/main" val="1084764368"/>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8597D6-B009-4F7E-913A-521B34CBAB7E}"/>
              </a:ext>
            </a:extLst>
          </p:cNvPr>
          <p:cNvSpPr>
            <a:spLocks noGrp="1"/>
          </p:cNvSpPr>
          <p:nvPr>
            <p:ph type="title"/>
          </p:nvPr>
        </p:nvSpPr>
        <p:spPr/>
        <p:txBody>
          <a:bodyPr/>
          <a:lstStyle/>
          <a:p>
            <a:r>
              <a:rPr lang="en-GB" dirty="0"/>
              <a:t>Using Cabal</a:t>
            </a:r>
          </a:p>
        </p:txBody>
      </p:sp>
    </p:spTree>
    <p:extLst>
      <p:ext uri="{BB962C8B-B14F-4D97-AF65-F5344CB8AC3E}">
        <p14:creationId xmlns:p14="http://schemas.microsoft.com/office/powerpoint/2010/main" val="3208531361"/>
      </p:ext>
    </p:extLst>
  </p:cSld>
  <p:clrMapOvr>
    <a:masterClrMapping/>
  </p:clrMapOvr>
  <p:transition>
    <p:wipe dir="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18256C3-B2A7-4B15-9CE6-73E5FCA12463}"/>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B18E279-6262-45A4-A8EC-8331994A70EE}"/>
              </a:ext>
            </a:extLst>
          </p:cNvPr>
          <p:cNvSpPr>
            <a:spLocks noGrp="1"/>
          </p:cNvSpPr>
          <p:nvPr>
            <p:ph type="pic" sz="quarter" idx="11"/>
          </p:nvPr>
        </p:nvSpPr>
        <p:spPr/>
      </p:sp>
      <p:sp>
        <p:nvSpPr>
          <p:cNvPr id="4" name="Title 3">
            <a:extLst>
              <a:ext uri="{FF2B5EF4-FFF2-40B4-BE49-F238E27FC236}">
                <a16:creationId xmlns:a16="http://schemas.microsoft.com/office/drawing/2014/main" id="{917BA65F-410B-4B24-8B71-AB703D13E8B6}"/>
              </a:ext>
            </a:extLst>
          </p:cNvPr>
          <p:cNvSpPr>
            <a:spLocks noGrp="1"/>
          </p:cNvSpPr>
          <p:nvPr>
            <p:ph type="title"/>
          </p:nvPr>
        </p:nvSpPr>
        <p:spPr>
          <a:xfrm>
            <a:off x="467547" y="410829"/>
            <a:ext cx="5472605" cy="246221"/>
          </a:xfrm>
        </p:spPr>
        <p:txBody>
          <a:bodyPr/>
          <a:lstStyle/>
          <a:p>
            <a:r>
              <a:rPr lang="en-GB" dirty="0"/>
              <a:t>Main Function</a:t>
            </a:r>
          </a:p>
        </p:txBody>
      </p:sp>
      <p:sp>
        <p:nvSpPr>
          <p:cNvPr id="5" name="Content Placeholder 4">
            <a:extLst>
              <a:ext uri="{FF2B5EF4-FFF2-40B4-BE49-F238E27FC236}">
                <a16:creationId xmlns:a16="http://schemas.microsoft.com/office/drawing/2014/main" id="{189F482E-D845-4DF1-8B11-06E16167A0B2}"/>
              </a:ext>
            </a:extLst>
          </p:cNvPr>
          <p:cNvSpPr>
            <a:spLocks noGrp="1"/>
          </p:cNvSpPr>
          <p:nvPr>
            <p:ph sz="half" idx="16"/>
          </p:nvPr>
        </p:nvSpPr>
        <p:spPr/>
        <p:txBody>
          <a:bodyPr/>
          <a:lstStyle/>
          <a:p>
            <a:r>
              <a:rPr lang="en-GB" dirty="0"/>
              <a:t>The  </a:t>
            </a:r>
            <a:r>
              <a:rPr lang="en-GB" dirty="0" err="1"/>
              <a:t>read_csv</a:t>
            </a:r>
            <a:r>
              <a:rPr lang="en-GB" dirty="0"/>
              <a:t> function returns an IO action, and so the dataframe is returned using the &lt;- operator, producing the results of the IO action</a:t>
            </a:r>
          </a:p>
          <a:p>
            <a:r>
              <a:rPr lang="en-GB" dirty="0"/>
              <a:t>Pure functions then operate on the dataframe, using ‘let’</a:t>
            </a:r>
          </a:p>
          <a:p>
            <a:r>
              <a:rPr lang="en-GB" dirty="0"/>
              <a:t>The values are put through the ‘show’ function </a:t>
            </a:r>
          </a:p>
        </p:txBody>
      </p:sp>
      <p:pic>
        <p:nvPicPr>
          <p:cNvPr id="10" name="Content Placeholder 9">
            <a:extLst>
              <a:ext uri="{FF2B5EF4-FFF2-40B4-BE49-F238E27FC236}">
                <a16:creationId xmlns:a16="http://schemas.microsoft.com/office/drawing/2014/main" id="{1FA68052-9315-4612-A808-B6F5E8EC5FF7}"/>
              </a:ext>
            </a:extLst>
          </p:cNvPr>
          <p:cNvPicPr>
            <a:picLocks noGrp="1" noChangeAspect="1"/>
          </p:cNvPicPr>
          <p:nvPr>
            <p:ph sz="half" idx="17"/>
          </p:nvPr>
        </p:nvPicPr>
        <p:blipFill>
          <a:blip r:embed="rId2"/>
          <a:stretch>
            <a:fillRect/>
          </a:stretch>
        </p:blipFill>
        <p:spPr>
          <a:xfrm>
            <a:off x="4572000" y="1357062"/>
            <a:ext cx="3824288" cy="2601602"/>
          </a:xfrm>
        </p:spPr>
      </p:pic>
    </p:spTree>
    <p:extLst>
      <p:ext uri="{BB962C8B-B14F-4D97-AF65-F5344CB8AC3E}">
        <p14:creationId xmlns:p14="http://schemas.microsoft.com/office/powerpoint/2010/main" val="1725008826"/>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4257EEE-28B4-4B77-9C4E-15D817459E32}"/>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439ABADE-8682-49AF-9064-9064E2C9C912}"/>
              </a:ext>
            </a:extLst>
          </p:cNvPr>
          <p:cNvSpPr>
            <a:spLocks noGrp="1"/>
          </p:cNvSpPr>
          <p:nvPr>
            <p:ph type="pic" sz="quarter" idx="11"/>
          </p:nvPr>
        </p:nvSpPr>
        <p:spPr/>
      </p:sp>
      <p:sp>
        <p:nvSpPr>
          <p:cNvPr id="4" name="Title 3">
            <a:extLst>
              <a:ext uri="{FF2B5EF4-FFF2-40B4-BE49-F238E27FC236}">
                <a16:creationId xmlns:a16="http://schemas.microsoft.com/office/drawing/2014/main" id="{CF259E04-7257-45D9-99C1-6EE0100CB2BC}"/>
              </a:ext>
            </a:extLst>
          </p:cNvPr>
          <p:cNvSpPr>
            <a:spLocks noGrp="1"/>
          </p:cNvSpPr>
          <p:nvPr>
            <p:ph type="title"/>
          </p:nvPr>
        </p:nvSpPr>
        <p:spPr>
          <a:xfrm>
            <a:off x="467547" y="410829"/>
            <a:ext cx="5472605" cy="246221"/>
          </a:xfrm>
        </p:spPr>
        <p:txBody>
          <a:bodyPr/>
          <a:lstStyle/>
          <a:p>
            <a:r>
              <a:rPr lang="en-GB" dirty="0"/>
              <a:t>Cabal #1</a:t>
            </a:r>
          </a:p>
        </p:txBody>
      </p:sp>
      <p:sp>
        <p:nvSpPr>
          <p:cNvPr id="5" name="Content Placeholder 4">
            <a:extLst>
              <a:ext uri="{FF2B5EF4-FFF2-40B4-BE49-F238E27FC236}">
                <a16:creationId xmlns:a16="http://schemas.microsoft.com/office/drawing/2014/main" id="{9E2DF854-3B31-4F49-BE0E-4505808289CD}"/>
              </a:ext>
            </a:extLst>
          </p:cNvPr>
          <p:cNvSpPr>
            <a:spLocks noGrp="1"/>
          </p:cNvSpPr>
          <p:nvPr>
            <p:ph sz="half" idx="16"/>
          </p:nvPr>
        </p:nvSpPr>
        <p:spPr/>
        <p:txBody>
          <a:bodyPr/>
          <a:lstStyle/>
          <a:p>
            <a:r>
              <a:rPr lang="en-GB" dirty="0"/>
              <a:t>The correct Cabal package manager must be installed and on the path: C:\ProgramData\chocolatey\bin\cabal.exe</a:t>
            </a:r>
          </a:p>
          <a:p>
            <a:r>
              <a:rPr lang="en-GB" dirty="0"/>
              <a:t>Cabal is a project management tool</a:t>
            </a:r>
          </a:p>
          <a:p>
            <a:r>
              <a:rPr lang="en-GB" dirty="0"/>
              <a:t>Cabal can create a project, manage dependencies, build a project, and run a REPL</a:t>
            </a:r>
          </a:p>
          <a:p>
            <a:endParaRPr lang="en-GB" dirty="0"/>
          </a:p>
        </p:txBody>
      </p:sp>
      <p:graphicFrame>
        <p:nvGraphicFramePr>
          <p:cNvPr id="7" name="Table 7">
            <a:extLst>
              <a:ext uri="{FF2B5EF4-FFF2-40B4-BE49-F238E27FC236}">
                <a16:creationId xmlns:a16="http://schemas.microsoft.com/office/drawing/2014/main" id="{6279B887-E3C8-4BBB-9B8E-A66973FE8E13}"/>
              </a:ext>
            </a:extLst>
          </p:cNvPr>
          <p:cNvGraphicFramePr>
            <a:graphicFrameLocks noGrp="1"/>
          </p:cNvGraphicFramePr>
          <p:nvPr>
            <p:ph sz="half" idx="17"/>
            <p:extLst>
              <p:ext uri="{D42A27DB-BD31-4B8C-83A1-F6EECF244321}">
                <p14:modId xmlns:p14="http://schemas.microsoft.com/office/powerpoint/2010/main" val="3377998773"/>
              </p:ext>
            </p:extLst>
          </p:nvPr>
        </p:nvGraphicFramePr>
        <p:xfrm>
          <a:off x="4586868" y="1293813"/>
          <a:ext cx="4089589" cy="1112520"/>
        </p:xfrm>
        <a:graphic>
          <a:graphicData uri="http://schemas.openxmlformats.org/drawingml/2006/table">
            <a:tbl>
              <a:tblPr firstRow="1" bandRow="1">
                <a:tableStyleId>{F5AB1C69-6EDB-4FF4-983F-18BD219EF322}</a:tableStyleId>
              </a:tblPr>
              <a:tblGrid>
                <a:gridCol w="1769327">
                  <a:extLst>
                    <a:ext uri="{9D8B030D-6E8A-4147-A177-3AD203B41FA5}">
                      <a16:colId xmlns:a16="http://schemas.microsoft.com/office/drawing/2014/main" val="345505418"/>
                    </a:ext>
                  </a:extLst>
                </a:gridCol>
                <a:gridCol w="2320262">
                  <a:extLst>
                    <a:ext uri="{9D8B030D-6E8A-4147-A177-3AD203B41FA5}">
                      <a16:colId xmlns:a16="http://schemas.microsoft.com/office/drawing/2014/main" val="3344761815"/>
                    </a:ext>
                  </a:extLst>
                </a:gridCol>
              </a:tblGrid>
              <a:tr h="370840">
                <a:tc>
                  <a:txBody>
                    <a:bodyPr/>
                    <a:lstStyle/>
                    <a:p>
                      <a:r>
                        <a:rPr lang="en-GB" sz="1400" dirty="0"/>
                        <a:t>Command</a:t>
                      </a:r>
                    </a:p>
                  </a:txBody>
                  <a:tcPr/>
                </a:tc>
                <a:tc>
                  <a:txBody>
                    <a:bodyPr/>
                    <a:lstStyle/>
                    <a:p>
                      <a:r>
                        <a:rPr lang="en-GB" sz="1400" dirty="0"/>
                        <a:t>Description</a:t>
                      </a:r>
                    </a:p>
                  </a:txBody>
                  <a:tcPr/>
                </a:tc>
                <a:extLst>
                  <a:ext uri="{0D108BD9-81ED-4DB2-BD59-A6C34878D82A}">
                    <a16:rowId xmlns:a16="http://schemas.microsoft.com/office/drawing/2014/main" val="619457004"/>
                  </a:ext>
                </a:extLst>
              </a:tr>
              <a:tr h="370840">
                <a:tc>
                  <a:txBody>
                    <a:bodyPr/>
                    <a:lstStyle/>
                    <a:p>
                      <a:r>
                        <a:rPr lang="en-GB" sz="1400" dirty="0"/>
                        <a:t>--help</a:t>
                      </a:r>
                    </a:p>
                  </a:txBody>
                  <a:tcPr/>
                </a:tc>
                <a:tc>
                  <a:txBody>
                    <a:bodyPr/>
                    <a:lstStyle/>
                    <a:p>
                      <a:r>
                        <a:rPr lang="en-GB" sz="1400" dirty="0"/>
                        <a:t>Show cabal help</a:t>
                      </a:r>
                    </a:p>
                  </a:txBody>
                  <a:tcPr/>
                </a:tc>
                <a:extLst>
                  <a:ext uri="{0D108BD9-81ED-4DB2-BD59-A6C34878D82A}">
                    <a16:rowId xmlns:a16="http://schemas.microsoft.com/office/drawing/2014/main" val="3438436643"/>
                  </a:ext>
                </a:extLst>
              </a:tr>
              <a:tr h="370840">
                <a:tc>
                  <a:txBody>
                    <a:bodyPr/>
                    <a:lstStyle/>
                    <a:p>
                      <a:r>
                        <a:rPr lang="en-GB" sz="1400" dirty="0"/>
                        <a:t>--version</a:t>
                      </a:r>
                    </a:p>
                  </a:txBody>
                  <a:tcPr/>
                </a:tc>
                <a:tc>
                  <a:txBody>
                    <a:bodyPr/>
                    <a:lstStyle/>
                    <a:p>
                      <a:r>
                        <a:rPr lang="en-GB" sz="1400" dirty="0"/>
                        <a:t>Show cabal version</a:t>
                      </a:r>
                    </a:p>
                  </a:txBody>
                  <a:tcPr/>
                </a:tc>
                <a:extLst>
                  <a:ext uri="{0D108BD9-81ED-4DB2-BD59-A6C34878D82A}">
                    <a16:rowId xmlns:a16="http://schemas.microsoft.com/office/drawing/2014/main" val="1675945061"/>
                  </a:ext>
                </a:extLst>
              </a:tr>
            </a:tbl>
          </a:graphicData>
        </a:graphic>
      </p:graphicFrame>
    </p:spTree>
    <p:extLst>
      <p:ext uri="{BB962C8B-B14F-4D97-AF65-F5344CB8AC3E}">
        <p14:creationId xmlns:p14="http://schemas.microsoft.com/office/powerpoint/2010/main" val="830704704"/>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4257EEE-28B4-4B77-9C4E-15D817459E32}"/>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439ABADE-8682-49AF-9064-9064E2C9C912}"/>
              </a:ext>
            </a:extLst>
          </p:cNvPr>
          <p:cNvSpPr>
            <a:spLocks noGrp="1"/>
          </p:cNvSpPr>
          <p:nvPr>
            <p:ph type="pic" sz="quarter" idx="11"/>
          </p:nvPr>
        </p:nvSpPr>
        <p:spPr/>
      </p:sp>
      <p:sp>
        <p:nvSpPr>
          <p:cNvPr id="4" name="Title 3">
            <a:extLst>
              <a:ext uri="{FF2B5EF4-FFF2-40B4-BE49-F238E27FC236}">
                <a16:creationId xmlns:a16="http://schemas.microsoft.com/office/drawing/2014/main" id="{CF259E04-7257-45D9-99C1-6EE0100CB2BC}"/>
              </a:ext>
            </a:extLst>
          </p:cNvPr>
          <p:cNvSpPr>
            <a:spLocks noGrp="1"/>
          </p:cNvSpPr>
          <p:nvPr>
            <p:ph type="title"/>
          </p:nvPr>
        </p:nvSpPr>
        <p:spPr>
          <a:xfrm>
            <a:off x="467547" y="410829"/>
            <a:ext cx="5472605" cy="246221"/>
          </a:xfrm>
        </p:spPr>
        <p:txBody>
          <a:bodyPr/>
          <a:lstStyle/>
          <a:p>
            <a:r>
              <a:rPr lang="en-GB" dirty="0"/>
              <a:t>Cabal #2</a:t>
            </a:r>
          </a:p>
        </p:txBody>
      </p:sp>
      <p:sp>
        <p:nvSpPr>
          <p:cNvPr id="5" name="Content Placeholder 4">
            <a:extLst>
              <a:ext uri="{FF2B5EF4-FFF2-40B4-BE49-F238E27FC236}">
                <a16:creationId xmlns:a16="http://schemas.microsoft.com/office/drawing/2014/main" id="{9E2DF854-3B31-4F49-BE0E-4505808289CD}"/>
              </a:ext>
            </a:extLst>
          </p:cNvPr>
          <p:cNvSpPr>
            <a:spLocks noGrp="1"/>
          </p:cNvSpPr>
          <p:nvPr>
            <p:ph sz="half" idx="16"/>
          </p:nvPr>
        </p:nvSpPr>
        <p:spPr/>
        <p:txBody>
          <a:bodyPr/>
          <a:lstStyle/>
          <a:p>
            <a:r>
              <a:rPr lang="en-GB" dirty="0"/>
              <a:t>Cabal is run within PowerShell, using ‘</a:t>
            </a:r>
            <a:r>
              <a:rPr lang="en-GB" i="1" dirty="0"/>
              <a:t>cabal command</a:t>
            </a:r>
            <a:r>
              <a:rPr lang="en-GB" dirty="0"/>
              <a:t>’</a:t>
            </a:r>
          </a:p>
          <a:p>
            <a:r>
              <a:rPr lang="en-GB" dirty="0"/>
              <a:t>Cabal has two versions, v1 and v2</a:t>
            </a:r>
          </a:p>
          <a:p>
            <a:r>
              <a:rPr lang="en-GB" dirty="0"/>
              <a:t>v1 is a limited project manager, which is compatible with the </a:t>
            </a:r>
            <a:r>
              <a:rPr lang="en-GB" dirty="0" err="1"/>
              <a:t>ghci</a:t>
            </a:r>
            <a:r>
              <a:rPr lang="en-GB" dirty="0"/>
              <a:t> REPL</a:t>
            </a:r>
          </a:p>
          <a:p>
            <a:r>
              <a:rPr lang="en-GB" dirty="0"/>
              <a:t>v2 is a full project manager, which requires the use of cabal v2-repl</a:t>
            </a:r>
          </a:p>
          <a:p>
            <a:r>
              <a:rPr lang="en-GB" dirty="0"/>
              <a:t>v2 is the modern version, and is the version that should be used</a:t>
            </a:r>
          </a:p>
        </p:txBody>
      </p:sp>
      <p:graphicFrame>
        <p:nvGraphicFramePr>
          <p:cNvPr id="7" name="Table 7">
            <a:extLst>
              <a:ext uri="{FF2B5EF4-FFF2-40B4-BE49-F238E27FC236}">
                <a16:creationId xmlns:a16="http://schemas.microsoft.com/office/drawing/2014/main" id="{6279B887-E3C8-4BBB-9B8E-A66973FE8E13}"/>
              </a:ext>
            </a:extLst>
          </p:cNvPr>
          <p:cNvGraphicFramePr>
            <a:graphicFrameLocks noGrp="1"/>
          </p:cNvGraphicFramePr>
          <p:nvPr>
            <p:ph sz="half" idx="17"/>
            <p:extLst>
              <p:ext uri="{D42A27DB-BD31-4B8C-83A1-F6EECF244321}">
                <p14:modId xmlns:p14="http://schemas.microsoft.com/office/powerpoint/2010/main" val="409129916"/>
              </p:ext>
            </p:extLst>
          </p:nvPr>
        </p:nvGraphicFramePr>
        <p:xfrm>
          <a:off x="4586868" y="1293813"/>
          <a:ext cx="4089589" cy="2595880"/>
        </p:xfrm>
        <a:graphic>
          <a:graphicData uri="http://schemas.openxmlformats.org/drawingml/2006/table">
            <a:tbl>
              <a:tblPr firstRow="1" bandRow="1">
                <a:tableStyleId>{F5AB1C69-6EDB-4FF4-983F-18BD219EF322}</a:tableStyleId>
              </a:tblPr>
              <a:tblGrid>
                <a:gridCol w="1769327">
                  <a:extLst>
                    <a:ext uri="{9D8B030D-6E8A-4147-A177-3AD203B41FA5}">
                      <a16:colId xmlns:a16="http://schemas.microsoft.com/office/drawing/2014/main" val="345505418"/>
                    </a:ext>
                  </a:extLst>
                </a:gridCol>
                <a:gridCol w="2320262">
                  <a:extLst>
                    <a:ext uri="{9D8B030D-6E8A-4147-A177-3AD203B41FA5}">
                      <a16:colId xmlns:a16="http://schemas.microsoft.com/office/drawing/2014/main" val="3344761815"/>
                    </a:ext>
                  </a:extLst>
                </a:gridCol>
              </a:tblGrid>
              <a:tr h="370840">
                <a:tc>
                  <a:txBody>
                    <a:bodyPr/>
                    <a:lstStyle/>
                    <a:p>
                      <a:r>
                        <a:rPr lang="en-GB" sz="1400" dirty="0"/>
                        <a:t>Command</a:t>
                      </a:r>
                    </a:p>
                  </a:txBody>
                  <a:tcPr/>
                </a:tc>
                <a:tc>
                  <a:txBody>
                    <a:bodyPr/>
                    <a:lstStyle/>
                    <a:p>
                      <a:r>
                        <a:rPr lang="en-GB" sz="1400" dirty="0"/>
                        <a:t>Description</a:t>
                      </a:r>
                    </a:p>
                  </a:txBody>
                  <a:tcPr/>
                </a:tc>
                <a:extLst>
                  <a:ext uri="{0D108BD9-81ED-4DB2-BD59-A6C34878D82A}">
                    <a16:rowId xmlns:a16="http://schemas.microsoft.com/office/drawing/2014/main" val="619457004"/>
                  </a:ext>
                </a:extLst>
              </a:tr>
              <a:tr h="370840">
                <a:tc>
                  <a:txBody>
                    <a:bodyPr/>
                    <a:lstStyle/>
                    <a:p>
                      <a:r>
                        <a:rPr lang="en-GB" sz="1400" dirty="0"/>
                        <a:t>v1-</a:t>
                      </a:r>
                      <a:r>
                        <a:rPr lang="en-GB" sz="1400" i="1" dirty="0"/>
                        <a:t>command</a:t>
                      </a:r>
                    </a:p>
                  </a:txBody>
                  <a:tcPr/>
                </a:tc>
                <a:tc>
                  <a:txBody>
                    <a:bodyPr/>
                    <a:lstStyle/>
                    <a:p>
                      <a:r>
                        <a:rPr lang="en-GB" sz="1400" dirty="0"/>
                        <a:t>Obsolete v1 command</a:t>
                      </a:r>
                    </a:p>
                  </a:txBody>
                  <a:tcPr/>
                </a:tc>
                <a:extLst>
                  <a:ext uri="{0D108BD9-81ED-4DB2-BD59-A6C34878D82A}">
                    <a16:rowId xmlns:a16="http://schemas.microsoft.com/office/drawing/2014/main" val="3438436643"/>
                  </a:ext>
                </a:extLst>
              </a:tr>
              <a:tr h="370840">
                <a:tc>
                  <a:txBody>
                    <a:bodyPr/>
                    <a:lstStyle/>
                    <a:p>
                      <a:r>
                        <a:rPr lang="en-GB" sz="1400" dirty="0"/>
                        <a:t>v2-</a:t>
                      </a:r>
                      <a:r>
                        <a:rPr lang="en-GB" sz="1400" i="1" dirty="0"/>
                        <a:t>command</a:t>
                      </a:r>
                    </a:p>
                  </a:txBody>
                  <a:tcPr/>
                </a:tc>
                <a:tc>
                  <a:txBody>
                    <a:bodyPr/>
                    <a:lstStyle/>
                    <a:p>
                      <a:r>
                        <a:rPr lang="en-GB" sz="1400" dirty="0"/>
                        <a:t>New-style v2 command</a:t>
                      </a:r>
                    </a:p>
                  </a:txBody>
                  <a:tcPr/>
                </a:tc>
                <a:extLst>
                  <a:ext uri="{0D108BD9-81ED-4DB2-BD59-A6C34878D82A}">
                    <a16:rowId xmlns:a16="http://schemas.microsoft.com/office/drawing/2014/main" val="1675945061"/>
                  </a:ext>
                </a:extLst>
              </a:tr>
              <a:tr h="370840">
                <a:tc>
                  <a:txBody>
                    <a:bodyPr/>
                    <a:lstStyle/>
                    <a:p>
                      <a:r>
                        <a:rPr lang="en-GB" sz="1400" dirty="0" err="1"/>
                        <a:t>init</a:t>
                      </a:r>
                      <a:endParaRPr lang="en-GB" sz="1400" dirty="0"/>
                    </a:p>
                  </a:txBody>
                  <a:tcPr/>
                </a:tc>
                <a:tc>
                  <a:txBody>
                    <a:bodyPr/>
                    <a:lstStyle/>
                    <a:p>
                      <a:r>
                        <a:rPr lang="en-GB" sz="1400" dirty="0"/>
                        <a:t>Create project files</a:t>
                      </a:r>
                    </a:p>
                  </a:txBody>
                  <a:tcPr/>
                </a:tc>
                <a:extLst>
                  <a:ext uri="{0D108BD9-81ED-4DB2-BD59-A6C34878D82A}">
                    <a16:rowId xmlns:a16="http://schemas.microsoft.com/office/drawing/2014/main" val="2335809074"/>
                  </a:ext>
                </a:extLst>
              </a:tr>
              <a:tr h="370840">
                <a:tc>
                  <a:txBody>
                    <a:bodyPr/>
                    <a:lstStyle/>
                    <a:p>
                      <a:r>
                        <a:rPr lang="en-GB" sz="1400" dirty="0"/>
                        <a:t>v2-build</a:t>
                      </a:r>
                    </a:p>
                  </a:txBody>
                  <a:tcPr/>
                </a:tc>
                <a:tc>
                  <a:txBody>
                    <a:bodyPr/>
                    <a:lstStyle/>
                    <a:p>
                      <a:r>
                        <a:rPr lang="en-GB" sz="1400" dirty="0"/>
                        <a:t>Build project</a:t>
                      </a:r>
                    </a:p>
                  </a:txBody>
                  <a:tcPr/>
                </a:tc>
                <a:extLst>
                  <a:ext uri="{0D108BD9-81ED-4DB2-BD59-A6C34878D82A}">
                    <a16:rowId xmlns:a16="http://schemas.microsoft.com/office/drawing/2014/main" val="2130322320"/>
                  </a:ext>
                </a:extLst>
              </a:tr>
              <a:tr h="370840">
                <a:tc>
                  <a:txBody>
                    <a:bodyPr/>
                    <a:lstStyle/>
                    <a:p>
                      <a:r>
                        <a:rPr lang="en-GB" sz="1400" dirty="0"/>
                        <a:t>v2-repl</a:t>
                      </a:r>
                    </a:p>
                  </a:txBody>
                  <a:tcPr/>
                </a:tc>
                <a:tc>
                  <a:txBody>
                    <a:bodyPr/>
                    <a:lstStyle/>
                    <a:p>
                      <a:r>
                        <a:rPr lang="en-GB" sz="1400" dirty="0"/>
                        <a:t>Start a REPL</a:t>
                      </a:r>
                    </a:p>
                  </a:txBody>
                  <a:tcPr/>
                </a:tc>
                <a:extLst>
                  <a:ext uri="{0D108BD9-81ED-4DB2-BD59-A6C34878D82A}">
                    <a16:rowId xmlns:a16="http://schemas.microsoft.com/office/drawing/2014/main" val="3434701313"/>
                  </a:ext>
                </a:extLst>
              </a:tr>
              <a:tr h="370840">
                <a:tc>
                  <a:txBody>
                    <a:bodyPr/>
                    <a:lstStyle/>
                    <a:p>
                      <a:r>
                        <a:rPr lang="en-GB" sz="1400" dirty="0"/>
                        <a:t>v2-run</a:t>
                      </a:r>
                    </a:p>
                  </a:txBody>
                  <a:tcPr/>
                </a:tc>
                <a:tc>
                  <a:txBody>
                    <a:bodyPr/>
                    <a:lstStyle/>
                    <a:p>
                      <a:r>
                        <a:rPr lang="en-GB" sz="1400" dirty="0"/>
                        <a:t>Build and run project</a:t>
                      </a:r>
                    </a:p>
                  </a:txBody>
                  <a:tcPr/>
                </a:tc>
                <a:extLst>
                  <a:ext uri="{0D108BD9-81ED-4DB2-BD59-A6C34878D82A}">
                    <a16:rowId xmlns:a16="http://schemas.microsoft.com/office/drawing/2014/main" val="3125124422"/>
                  </a:ext>
                </a:extLst>
              </a:tr>
            </a:tbl>
          </a:graphicData>
        </a:graphic>
      </p:graphicFrame>
    </p:spTree>
    <p:extLst>
      <p:ext uri="{BB962C8B-B14F-4D97-AF65-F5344CB8AC3E}">
        <p14:creationId xmlns:p14="http://schemas.microsoft.com/office/powerpoint/2010/main" val="3599652739"/>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7B27117-03A7-464F-81FF-A3BABF1BBCA9}"/>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49E3BE5-1509-44EC-BFA3-5686822B2C9A}"/>
              </a:ext>
            </a:extLst>
          </p:cNvPr>
          <p:cNvSpPr>
            <a:spLocks noGrp="1"/>
          </p:cNvSpPr>
          <p:nvPr>
            <p:ph type="pic" sz="quarter" idx="11"/>
          </p:nvPr>
        </p:nvSpPr>
        <p:spPr/>
      </p:sp>
      <p:sp>
        <p:nvSpPr>
          <p:cNvPr id="4" name="Title 3">
            <a:extLst>
              <a:ext uri="{FF2B5EF4-FFF2-40B4-BE49-F238E27FC236}">
                <a16:creationId xmlns:a16="http://schemas.microsoft.com/office/drawing/2014/main" id="{0D5EB54E-7C22-4D63-AF04-D16450D75923}"/>
              </a:ext>
            </a:extLst>
          </p:cNvPr>
          <p:cNvSpPr>
            <a:spLocks noGrp="1"/>
          </p:cNvSpPr>
          <p:nvPr>
            <p:ph type="title"/>
          </p:nvPr>
        </p:nvSpPr>
        <p:spPr>
          <a:xfrm>
            <a:off x="467547" y="410829"/>
            <a:ext cx="5472605" cy="246221"/>
          </a:xfrm>
        </p:spPr>
        <p:txBody>
          <a:bodyPr/>
          <a:lstStyle/>
          <a:p>
            <a:r>
              <a:rPr lang="en-GB" dirty="0"/>
              <a:t>Create a Project</a:t>
            </a:r>
          </a:p>
        </p:txBody>
      </p:sp>
      <p:sp>
        <p:nvSpPr>
          <p:cNvPr id="5" name="Content Placeholder 4">
            <a:extLst>
              <a:ext uri="{FF2B5EF4-FFF2-40B4-BE49-F238E27FC236}">
                <a16:creationId xmlns:a16="http://schemas.microsoft.com/office/drawing/2014/main" id="{035FC9A1-4D43-45B5-A30A-B91FD61BC757}"/>
              </a:ext>
            </a:extLst>
          </p:cNvPr>
          <p:cNvSpPr>
            <a:spLocks noGrp="1"/>
          </p:cNvSpPr>
          <p:nvPr>
            <p:ph sz="half" idx="16"/>
          </p:nvPr>
        </p:nvSpPr>
        <p:spPr/>
        <p:txBody>
          <a:bodyPr/>
          <a:lstStyle/>
          <a:p>
            <a:r>
              <a:rPr lang="en-GB" dirty="0"/>
              <a:t>A new Cabal project can be built using the following procedure:</a:t>
            </a:r>
          </a:p>
          <a:p>
            <a:pPr lvl="1"/>
            <a:r>
              <a:rPr lang="en-GB" dirty="0"/>
              <a:t>Create folder in PowerShell</a:t>
            </a:r>
          </a:p>
          <a:p>
            <a:pPr lvl="1"/>
            <a:r>
              <a:rPr lang="en-GB" dirty="0"/>
              <a:t>Move into folder</a:t>
            </a:r>
          </a:p>
          <a:p>
            <a:pPr lvl="1"/>
            <a:r>
              <a:rPr lang="en-GB" dirty="0"/>
              <a:t>Run ‘cabal </a:t>
            </a:r>
            <a:r>
              <a:rPr lang="en-GB" dirty="0" err="1"/>
              <a:t>init</a:t>
            </a:r>
            <a:r>
              <a:rPr lang="en-GB" dirty="0"/>
              <a:t>’</a:t>
            </a:r>
          </a:p>
          <a:p>
            <a:r>
              <a:rPr lang="en-GB" dirty="0"/>
              <a:t>This creates a project definition file, with name ‘</a:t>
            </a:r>
            <a:r>
              <a:rPr lang="en-GB" i="1" dirty="0" err="1"/>
              <a:t>project</a:t>
            </a:r>
            <a:r>
              <a:rPr lang="en-GB" dirty="0" err="1"/>
              <a:t>.cabal</a:t>
            </a:r>
            <a:r>
              <a:rPr lang="en-GB" dirty="0"/>
              <a:t>’, with </a:t>
            </a:r>
            <a:r>
              <a:rPr lang="en-GB" i="1" dirty="0"/>
              <a:t>project</a:t>
            </a:r>
            <a:r>
              <a:rPr lang="en-GB" dirty="0"/>
              <a:t> given by the folder name</a:t>
            </a:r>
          </a:p>
          <a:p>
            <a:r>
              <a:rPr lang="en-GB" dirty="0"/>
              <a:t>Also framework *.</a:t>
            </a:r>
            <a:r>
              <a:rPr lang="en-GB" dirty="0" err="1"/>
              <a:t>hs</a:t>
            </a:r>
            <a:r>
              <a:rPr lang="en-GB" dirty="0"/>
              <a:t> files for the Haskell code</a:t>
            </a:r>
          </a:p>
        </p:txBody>
      </p:sp>
      <p:pic>
        <p:nvPicPr>
          <p:cNvPr id="8" name="Content Placeholder 7">
            <a:extLst>
              <a:ext uri="{FF2B5EF4-FFF2-40B4-BE49-F238E27FC236}">
                <a16:creationId xmlns:a16="http://schemas.microsoft.com/office/drawing/2014/main" id="{C15E3EB2-F214-46FD-B6E5-E0E347CDB2A8}"/>
              </a:ext>
            </a:extLst>
          </p:cNvPr>
          <p:cNvPicPr>
            <a:picLocks noGrp="1" noChangeAspect="1"/>
          </p:cNvPicPr>
          <p:nvPr>
            <p:ph sz="half" idx="17"/>
          </p:nvPr>
        </p:nvPicPr>
        <p:blipFill>
          <a:blip r:embed="rId2"/>
          <a:stretch>
            <a:fillRect/>
          </a:stretch>
        </p:blipFill>
        <p:spPr>
          <a:xfrm>
            <a:off x="4572000" y="1358529"/>
            <a:ext cx="3824288" cy="1543027"/>
          </a:xfrm>
        </p:spPr>
      </p:pic>
    </p:spTree>
    <p:extLst>
      <p:ext uri="{BB962C8B-B14F-4D97-AF65-F5344CB8AC3E}">
        <p14:creationId xmlns:p14="http://schemas.microsoft.com/office/powerpoint/2010/main" val="2983014299"/>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3062BD2-190F-4C91-A972-637654B87DA0}"/>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ACF8793-F632-4F01-879C-AC719CCB0833}"/>
              </a:ext>
            </a:extLst>
          </p:cNvPr>
          <p:cNvSpPr>
            <a:spLocks noGrp="1"/>
          </p:cNvSpPr>
          <p:nvPr>
            <p:ph type="pic" sz="quarter" idx="11"/>
          </p:nvPr>
        </p:nvSpPr>
        <p:spPr/>
      </p:sp>
      <p:sp>
        <p:nvSpPr>
          <p:cNvPr id="4" name="Title 3">
            <a:extLst>
              <a:ext uri="{FF2B5EF4-FFF2-40B4-BE49-F238E27FC236}">
                <a16:creationId xmlns:a16="http://schemas.microsoft.com/office/drawing/2014/main" id="{1EC3E4D4-6CE5-483E-B7AB-65C10C9DC450}"/>
              </a:ext>
            </a:extLst>
          </p:cNvPr>
          <p:cNvSpPr>
            <a:spLocks noGrp="1"/>
          </p:cNvSpPr>
          <p:nvPr>
            <p:ph type="title"/>
          </p:nvPr>
        </p:nvSpPr>
        <p:spPr>
          <a:xfrm>
            <a:off x="467547" y="410829"/>
            <a:ext cx="5472605" cy="246221"/>
          </a:xfrm>
        </p:spPr>
        <p:txBody>
          <a:bodyPr/>
          <a:lstStyle/>
          <a:p>
            <a:r>
              <a:rPr lang="en-GB" dirty="0"/>
              <a:t>Cabal Repl</a:t>
            </a:r>
          </a:p>
        </p:txBody>
      </p:sp>
      <p:sp>
        <p:nvSpPr>
          <p:cNvPr id="5" name="Content Placeholder 4">
            <a:extLst>
              <a:ext uri="{FF2B5EF4-FFF2-40B4-BE49-F238E27FC236}">
                <a16:creationId xmlns:a16="http://schemas.microsoft.com/office/drawing/2014/main" id="{8581B627-A661-4571-AFBD-CD3F48FEE2A3}"/>
              </a:ext>
            </a:extLst>
          </p:cNvPr>
          <p:cNvSpPr>
            <a:spLocks noGrp="1"/>
          </p:cNvSpPr>
          <p:nvPr>
            <p:ph sz="half" idx="16"/>
          </p:nvPr>
        </p:nvSpPr>
        <p:spPr/>
        <p:txBody>
          <a:bodyPr/>
          <a:lstStyle/>
          <a:p>
            <a:r>
              <a:rPr lang="en-GB" dirty="0"/>
              <a:t>When using the v2 Cabal system, it is important to use the Cabal REPL rather than the usual </a:t>
            </a:r>
            <a:r>
              <a:rPr lang="en-GB" dirty="0" err="1"/>
              <a:t>ghci</a:t>
            </a:r>
            <a:r>
              <a:rPr lang="en-GB" dirty="0"/>
              <a:t> REPL</a:t>
            </a:r>
          </a:p>
          <a:p>
            <a:r>
              <a:rPr lang="en-GB" dirty="0"/>
              <a:t>Cabal REPL uses the Cabal configuration file to work out where everything is - the regular </a:t>
            </a:r>
            <a:r>
              <a:rPr lang="en-GB" dirty="0" err="1"/>
              <a:t>ghci</a:t>
            </a:r>
            <a:r>
              <a:rPr lang="en-GB" dirty="0"/>
              <a:t> doesn’t do this, and cannot find the package</a:t>
            </a:r>
          </a:p>
          <a:p>
            <a:r>
              <a:rPr lang="en-GB" dirty="0"/>
              <a:t>To start the REPL, go into the project folder, and do ‘cabal v2-repl’</a:t>
            </a:r>
          </a:p>
          <a:p>
            <a:endParaRPr lang="en-GB" dirty="0"/>
          </a:p>
        </p:txBody>
      </p:sp>
      <p:pic>
        <p:nvPicPr>
          <p:cNvPr id="8" name="Content Placeholder 7">
            <a:extLst>
              <a:ext uri="{FF2B5EF4-FFF2-40B4-BE49-F238E27FC236}">
                <a16:creationId xmlns:a16="http://schemas.microsoft.com/office/drawing/2014/main" id="{B23C5652-1DB1-4AB3-8D6D-5F1070D2400C}"/>
              </a:ext>
            </a:extLst>
          </p:cNvPr>
          <p:cNvPicPr>
            <a:picLocks noGrp="1" noChangeAspect="1"/>
          </p:cNvPicPr>
          <p:nvPr>
            <p:ph sz="half" idx="17"/>
          </p:nvPr>
        </p:nvPicPr>
        <p:blipFill rotWithShape="1">
          <a:blip r:embed="rId2"/>
          <a:srcRect t="1303" b="1"/>
          <a:stretch/>
        </p:blipFill>
        <p:spPr>
          <a:xfrm>
            <a:off x="4571999" y="1285590"/>
            <a:ext cx="4341353" cy="2484436"/>
          </a:xfrm>
        </p:spPr>
      </p:pic>
    </p:spTree>
    <p:extLst>
      <p:ext uri="{BB962C8B-B14F-4D97-AF65-F5344CB8AC3E}">
        <p14:creationId xmlns:p14="http://schemas.microsoft.com/office/powerpoint/2010/main" val="3430913052"/>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D4C33CC-246D-4C8D-B698-1E0C9A8FC1A9}"/>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E4A4D5C-8A5C-4967-B3D1-854EF41C61A9}"/>
              </a:ext>
            </a:extLst>
          </p:cNvPr>
          <p:cNvSpPr>
            <a:spLocks noGrp="1"/>
          </p:cNvSpPr>
          <p:nvPr>
            <p:ph type="pic" sz="quarter" idx="11"/>
          </p:nvPr>
        </p:nvSpPr>
        <p:spPr/>
      </p:sp>
      <p:sp>
        <p:nvSpPr>
          <p:cNvPr id="4" name="Title 3">
            <a:extLst>
              <a:ext uri="{FF2B5EF4-FFF2-40B4-BE49-F238E27FC236}">
                <a16:creationId xmlns:a16="http://schemas.microsoft.com/office/drawing/2014/main" id="{0EF1D5ED-64FE-4393-ACF2-2BDE97D8B7DB}"/>
              </a:ext>
            </a:extLst>
          </p:cNvPr>
          <p:cNvSpPr>
            <a:spLocks noGrp="1"/>
          </p:cNvSpPr>
          <p:nvPr>
            <p:ph type="title"/>
          </p:nvPr>
        </p:nvSpPr>
        <p:spPr>
          <a:xfrm>
            <a:off x="467547" y="410829"/>
            <a:ext cx="5472605" cy="246221"/>
          </a:xfrm>
        </p:spPr>
        <p:txBody>
          <a:bodyPr/>
          <a:lstStyle/>
          <a:p>
            <a:r>
              <a:rPr lang="en-GB" dirty="0" err="1"/>
              <a:t>Main.hs</a:t>
            </a:r>
            <a:endParaRPr lang="en-GB" dirty="0"/>
          </a:p>
        </p:txBody>
      </p:sp>
      <p:sp>
        <p:nvSpPr>
          <p:cNvPr id="5" name="Content Placeholder 4">
            <a:extLst>
              <a:ext uri="{FF2B5EF4-FFF2-40B4-BE49-F238E27FC236}">
                <a16:creationId xmlns:a16="http://schemas.microsoft.com/office/drawing/2014/main" id="{BB927477-DAD2-4FBD-BF57-B8149CD388DB}"/>
              </a:ext>
            </a:extLst>
          </p:cNvPr>
          <p:cNvSpPr>
            <a:spLocks noGrp="1"/>
          </p:cNvSpPr>
          <p:nvPr>
            <p:ph sz="half" idx="16"/>
          </p:nvPr>
        </p:nvSpPr>
        <p:spPr/>
        <p:txBody>
          <a:bodyPr/>
          <a:lstStyle/>
          <a:p>
            <a:r>
              <a:rPr lang="en-GB" dirty="0"/>
              <a:t>The </a:t>
            </a:r>
            <a:r>
              <a:rPr lang="en-GB" dirty="0" err="1"/>
              <a:t>Main.hs</a:t>
            </a:r>
            <a:r>
              <a:rPr lang="en-GB" dirty="0"/>
              <a:t> file contains the Haskell source code for the main function</a:t>
            </a:r>
          </a:p>
          <a:p>
            <a:r>
              <a:rPr lang="en-GB" dirty="0"/>
              <a:t>A simple Hello World example is provided, which can be replaced by the real code</a:t>
            </a:r>
          </a:p>
          <a:p>
            <a:r>
              <a:rPr lang="en-GB" dirty="0"/>
              <a:t>Once in the Cabal REPL, the usual functionality like :l and :r works, since the basis of Cabal REPL is </a:t>
            </a:r>
            <a:r>
              <a:rPr lang="en-GB" dirty="0" err="1"/>
              <a:t>ghci</a:t>
            </a:r>
            <a:endParaRPr lang="en-GB" dirty="0"/>
          </a:p>
        </p:txBody>
      </p:sp>
      <p:pic>
        <p:nvPicPr>
          <p:cNvPr id="12" name="Content Placeholder 11">
            <a:extLst>
              <a:ext uri="{FF2B5EF4-FFF2-40B4-BE49-F238E27FC236}">
                <a16:creationId xmlns:a16="http://schemas.microsoft.com/office/drawing/2014/main" id="{E34ACD79-2008-4694-A0FF-32590D28B568}"/>
              </a:ext>
            </a:extLst>
          </p:cNvPr>
          <p:cNvPicPr>
            <a:picLocks noGrp="1" noChangeAspect="1"/>
          </p:cNvPicPr>
          <p:nvPr>
            <p:ph sz="half" idx="17"/>
          </p:nvPr>
        </p:nvPicPr>
        <p:blipFill>
          <a:blip r:embed="rId2"/>
          <a:stretch>
            <a:fillRect/>
          </a:stretch>
        </p:blipFill>
        <p:spPr>
          <a:xfrm>
            <a:off x="4572000" y="1327932"/>
            <a:ext cx="3824288" cy="2411861"/>
          </a:xfrm>
        </p:spPr>
      </p:pic>
    </p:spTree>
    <p:extLst>
      <p:ext uri="{BB962C8B-B14F-4D97-AF65-F5344CB8AC3E}">
        <p14:creationId xmlns:p14="http://schemas.microsoft.com/office/powerpoint/2010/main" val="3288712261"/>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6782281-6F8A-4CE1-8994-5F2024BE788B}"/>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4AC13E45-8C02-4D64-858A-42AAFAC2EFE2}"/>
              </a:ext>
            </a:extLst>
          </p:cNvPr>
          <p:cNvSpPr>
            <a:spLocks noGrp="1"/>
          </p:cNvSpPr>
          <p:nvPr>
            <p:ph type="pic" sz="quarter" idx="11"/>
          </p:nvPr>
        </p:nvSpPr>
        <p:spPr/>
      </p:sp>
      <p:sp>
        <p:nvSpPr>
          <p:cNvPr id="4" name="Title 3">
            <a:extLst>
              <a:ext uri="{FF2B5EF4-FFF2-40B4-BE49-F238E27FC236}">
                <a16:creationId xmlns:a16="http://schemas.microsoft.com/office/drawing/2014/main" id="{177EE2A6-1E30-40C9-BB69-1B19FE21643E}"/>
              </a:ext>
            </a:extLst>
          </p:cNvPr>
          <p:cNvSpPr>
            <a:spLocks noGrp="1"/>
          </p:cNvSpPr>
          <p:nvPr>
            <p:ph type="title"/>
          </p:nvPr>
        </p:nvSpPr>
        <p:spPr>
          <a:xfrm>
            <a:off x="467547" y="410829"/>
            <a:ext cx="5472605" cy="246221"/>
          </a:xfrm>
        </p:spPr>
        <p:txBody>
          <a:bodyPr/>
          <a:lstStyle/>
          <a:p>
            <a:r>
              <a:rPr lang="en-GB" dirty="0" err="1"/>
              <a:t>CabalTest.Cabal</a:t>
            </a:r>
            <a:endParaRPr lang="en-GB" dirty="0"/>
          </a:p>
        </p:txBody>
      </p:sp>
      <p:sp>
        <p:nvSpPr>
          <p:cNvPr id="5" name="Content Placeholder 4">
            <a:extLst>
              <a:ext uri="{FF2B5EF4-FFF2-40B4-BE49-F238E27FC236}">
                <a16:creationId xmlns:a16="http://schemas.microsoft.com/office/drawing/2014/main" id="{5E662658-553E-487C-8B0E-C82954122686}"/>
              </a:ext>
            </a:extLst>
          </p:cNvPr>
          <p:cNvSpPr>
            <a:spLocks noGrp="1"/>
          </p:cNvSpPr>
          <p:nvPr>
            <p:ph sz="half" idx="16"/>
          </p:nvPr>
        </p:nvSpPr>
        <p:spPr/>
        <p:txBody>
          <a:bodyPr/>
          <a:lstStyle/>
          <a:p>
            <a:r>
              <a:rPr lang="en-GB" dirty="0"/>
              <a:t>The .cabal file is a text file, which can be edited in Notepad.exe or VSC</a:t>
            </a:r>
          </a:p>
          <a:p>
            <a:r>
              <a:rPr lang="en-GB" dirty="0"/>
              <a:t>The dependencies are specified on the build-depends line, this can be overridden</a:t>
            </a:r>
          </a:p>
          <a:p>
            <a:r>
              <a:rPr lang="en-GB" dirty="0"/>
              <a:t>The new dependencies line says ‘build-depends: </a:t>
            </a:r>
            <a:r>
              <a:rPr lang="en-GB" i="1" dirty="0"/>
              <a:t>comma-separated-list</a:t>
            </a:r>
            <a:r>
              <a:rPr lang="en-GB" dirty="0"/>
              <a:t>’</a:t>
            </a:r>
          </a:p>
          <a:p>
            <a:r>
              <a:rPr lang="en-GB" dirty="0"/>
              <a:t>Example: build-depends: base, async</a:t>
            </a:r>
          </a:p>
          <a:p>
            <a:r>
              <a:rPr lang="en-GB" dirty="0"/>
              <a:t>There is no need to explicitly install the dependencies, they will be automatically downloaded</a:t>
            </a:r>
          </a:p>
          <a:p>
            <a:endParaRPr lang="en-GB" dirty="0"/>
          </a:p>
        </p:txBody>
      </p:sp>
      <p:sp>
        <p:nvSpPr>
          <p:cNvPr id="10" name="TextBox 9">
            <a:extLst>
              <a:ext uri="{FF2B5EF4-FFF2-40B4-BE49-F238E27FC236}">
                <a16:creationId xmlns:a16="http://schemas.microsoft.com/office/drawing/2014/main" id="{E4B9DE47-ADFC-4F6E-ADBF-C06193ABC18E}"/>
              </a:ext>
            </a:extLst>
          </p:cNvPr>
          <p:cNvSpPr txBox="1"/>
          <p:nvPr/>
        </p:nvSpPr>
        <p:spPr>
          <a:xfrm>
            <a:off x="4508810" y="358733"/>
            <a:ext cx="4635190" cy="584775"/>
          </a:xfrm>
          <a:prstGeom prst="rect">
            <a:avLst/>
          </a:prstGeom>
          <a:noFill/>
        </p:spPr>
        <p:txBody>
          <a:bodyPr wrap="square">
            <a:spAutoFit/>
          </a:bodyPr>
          <a:lstStyle/>
          <a:p>
            <a:r>
              <a:rPr lang="en-GB" sz="1400" dirty="0">
                <a:hlinkClick r:id="rId2"/>
              </a:rPr>
              <a:t>http://h2.jaguarpaw.co.uk/posts/how-i-use-cabal/</a:t>
            </a:r>
            <a:endParaRPr lang="en-GB" sz="1400" dirty="0"/>
          </a:p>
          <a:p>
            <a:endParaRPr lang="en-GB" dirty="0"/>
          </a:p>
        </p:txBody>
      </p:sp>
      <p:pic>
        <p:nvPicPr>
          <p:cNvPr id="14" name="Content Placeholder 13">
            <a:extLst>
              <a:ext uri="{FF2B5EF4-FFF2-40B4-BE49-F238E27FC236}">
                <a16:creationId xmlns:a16="http://schemas.microsoft.com/office/drawing/2014/main" id="{67D8E199-26D4-4FD9-AB28-61476AAB7495}"/>
              </a:ext>
            </a:extLst>
          </p:cNvPr>
          <p:cNvPicPr>
            <a:picLocks noGrp="1" noChangeAspect="1"/>
          </p:cNvPicPr>
          <p:nvPr>
            <p:ph sz="half" idx="17"/>
          </p:nvPr>
        </p:nvPicPr>
        <p:blipFill rotWithShape="1">
          <a:blip r:embed="rId3"/>
          <a:srcRect l="778"/>
          <a:stretch/>
        </p:blipFill>
        <p:spPr>
          <a:xfrm>
            <a:off x="4508810" y="1285590"/>
            <a:ext cx="4402318" cy="3629089"/>
          </a:xfrm>
        </p:spPr>
      </p:pic>
      <p:sp>
        <p:nvSpPr>
          <p:cNvPr id="15" name="Freeform: Shape 14">
            <a:extLst>
              <a:ext uri="{FF2B5EF4-FFF2-40B4-BE49-F238E27FC236}">
                <a16:creationId xmlns:a16="http://schemas.microsoft.com/office/drawing/2014/main" id="{E95105F0-A0CC-4D45-86D4-85FCE63C77E1}"/>
              </a:ext>
            </a:extLst>
          </p:cNvPr>
          <p:cNvSpPr/>
          <p:nvPr/>
        </p:nvSpPr>
        <p:spPr>
          <a:xfrm>
            <a:off x="6363629" y="2200507"/>
            <a:ext cx="944137" cy="713678"/>
          </a:xfrm>
          <a:custGeom>
            <a:avLst/>
            <a:gdLst>
              <a:gd name="connsiteX0" fmla="*/ 0 w 944137"/>
              <a:gd name="connsiteY0" fmla="*/ 0 h 929269"/>
              <a:gd name="connsiteX1" fmla="*/ 944137 w 944137"/>
              <a:gd name="connsiteY1" fmla="*/ 0 h 929269"/>
              <a:gd name="connsiteX2" fmla="*/ 944137 w 944137"/>
              <a:gd name="connsiteY2" fmla="*/ 929269 h 929269"/>
            </a:gdLst>
            <a:ahLst/>
            <a:cxnLst>
              <a:cxn ang="0">
                <a:pos x="connsiteX0" y="connsiteY0"/>
              </a:cxn>
              <a:cxn ang="0">
                <a:pos x="connsiteX1" y="connsiteY1"/>
              </a:cxn>
              <a:cxn ang="0">
                <a:pos x="connsiteX2" y="connsiteY2"/>
              </a:cxn>
            </a:cxnLst>
            <a:rect l="l" t="t" r="r" b="b"/>
            <a:pathLst>
              <a:path w="944137" h="929269">
                <a:moveTo>
                  <a:pt x="0" y="0"/>
                </a:moveTo>
                <a:lnTo>
                  <a:pt x="944137" y="0"/>
                </a:lnTo>
                <a:lnTo>
                  <a:pt x="944137" y="929269"/>
                </a:lnTo>
              </a:path>
            </a:pathLst>
          </a:custGeom>
          <a:noFill/>
          <a:ln w="12700">
            <a:solidFill>
              <a:srgbClr val="FF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A5BF60EE-33C3-47E0-A03A-303448A0F2FC}"/>
              </a:ext>
            </a:extLst>
          </p:cNvPr>
          <p:cNvSpPr/>
          <p:nvPr/>
        </p:nvSpPr>
        <p:spPr>
          <a:xfrm flipV="1">
            <a:off x="5783766" y="3189247"/>
            <a:ext cx="1523999" cy="765269"/>
          </a:xfrm>
          <a:custGeom>
            <a:avLst/>
            <a:gdLst>
              <a:gd name="connsiteX0" fmla="*/ 0 w 944137"/>
              <a:gd name="connsiteY0" fmla="*/ 0 h 929269"/>
              <a:gd name="connsiteX1" fmla="*/ 944137 w 944137"/>
              <a:gd name="connsiteY1" fmla="*/ 0 h 929269"/>
              <a:gd name="connsiteX2" fmla="*/ 944137 w 944137"/>
              <a:gd name="connsiteY2" fmla="*/ 929269 h 929269"/>
            </a:gdLst>
            <a:ahLst/>
            <a:cxnLst>
              <a:cxn ang="0">
                <a:pos x="connsiteX0" y="connsiteY0"/>
              </a:cxn>
              <a:cxn ang="0">
                <a:pos x="connsiteX1" y="connsiteY1"/>
              </a:cxn>
              <a:cxn ang="0">
                <a:pos x="connsiteX2" y="connsiteY2"/>
              </a:cxn>
            </a:cxnLst>
            <a:rect l="l" t="t" r="r" b="b"/>
            <a:pathLst>
              <a:path w="944137" h="929269">
                <a:moveTo>
                  <a:pt x="0" y="0"/>
                </a:moveTo>
                <a:lnTo>
                  <a:pt x="944137" y="0"/>
                </a:lnTo>
                <a:lnTo>
                  <a:pt x="944137" y="929269"/>
                </a:lnTo>
              </a:path>
            </a:pathLst>
          </a:custGeom>
          <a:noFill/>
          <a:ln w="12700">
            <a:solidFill>
              <a:srgbClr val="FF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61E5915-02FC-4481-BA13-7E148E34C5D6}"/>
              </a:ext>
            </a:extLst>
          </p:cNvPr>
          <p:cNvSpPr txBox="1"/>
          <p:nvPr/>
        </p:nvSpPr>
        <p:spPr>
          <a:xfrm>
            <a:off x="6722252" y="2926478"/>
            <a:ext cx="1171026" cy="215444"/>
          </a:xfrm>
          <a:prstGeom prst="rect">
            <a:avLst/>
          </a:prstGeom>
          <a:noFill/>
        </p:spPr>
        <p:txBody>
          <a:bodyPr wrap="none" lIns="0" tIns="0" rIns="0" bIns="0" rtlCol="0">
            <a:spAutoFit/>
          </a:bodyPr>
          <a:lstStyle/>
          <a:p>
            <a:r>
              <a:rPr lang="en-GB" sz="1400" dirty="0">
                <a:solidFill>
                  <a:srgbClr val="FF0000"/>
                </a:solidFill>
                <a:latin typeface="+mn-lt"/>
              </a:rPr>
              <a:t>Program name</a:t>
            </a:r>
          </a:p>
        </p:txBody>
      </p:sp>
      <p:sp>
        <p:nvSpPr>
          <p:cNvPr id="18" name="Freeform: Shape 17">
            <a:extLst>
              <a:ext uri="{FF2B5EF4-FFF2-40B4-BE49-F238E27FC236}">
                <a16:creationId xmlns:a16="http://schemas.microsoft.com/office/drawing/2014/main" id="{D1880BF5-74D2-4918-9587-040056F3DAAC}"/>
              </a:ext>
            </a:extLst>
          </p:cNvPr>
          <p:cNvSpPr/>
          <p:nvPr/>
        </p:nvSpPr>
        <p:spPr>
          <a:xfrm>
            <a:off x="6348248" y="4080641"/>
            <a:ext cx="1242849" cy="0"/>
          </a:xfrm>
          <a:custGeom>
            <a:avLst/>
            <a:gdLst>
              <a:gd name="connsiteX0" fmla="*/ 0 w 1242849"/>
              <a:gd name="connsiteY0" fmla="*/ 0 h 0"/>
              <a:gd name="connsiteX1" fmla="*/ 1242849 w 1242849"/>
              <a:gd name="connsiteY1" fmla="*/ 0 h 0"/>
            </a:gdLst>
            <a:ahLst/>
            <a:cxnLst>
              <a:cxn ang="0">
                <a:pos x="connsiteX0" y="connsiteY0"/>
              </a:cxn>
              <a:cxn ang="0">
                <a:pos x="connsiteX1" y="connsiteY1"/>
              </a:cxn>
            </a:cxnLst>
            <a:rect l="l" t="t" r="r" b="b"/>
            <a:pathLst>
              <a:path w="1242849">
                <a:moveTo>
                  <a:pt x="0" y="0"/>
                </a:moveTo>
                <a:lnTo>
                  <a:pt x="1242849" y="0"/>
                </a:lnTo>
              </a:path>
            </a:pathLst>
          </a:custGeom>
          <a:noFill/>
          <a:ln w="12700">
            <a:solidFill>
              <a:srgbClr val="FF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5E0ADE4-6903-43BF-BC3C-7FDC0864E460}"/>
              </a:ext>
            </a:extLst>
          </p:cNvPr>
          <p:cNvSpPr txBox="1"/>
          <p:nvPr/>
        </p:nvSpPr>
        <p:spPr>
          <a:xfrm>
            <a:off x="7740102" y="3962915"/>
            <a:ext cx="1255985" cy="215444"/>
          </a:xfrm>
          <a:prstGeom prst="rect">
            <a:avLst/>
          </a:prstGeom>
          <a:noFill/>
        </p:spPr>
        <p:txBody>
          <a:bodyPr wrap="none" lIns="0" tIns="0" rIns="0" bIns="0" rtlCol="0">
            <a:spAutoFit/>
          </a:bodyPr>
          <a:lstStyle/>
          <a:p>
            <a:r>
              <a:rPr lang="en-GB" sz="1400" dirty="0">
                <a:solidFill>
                  <a:srgbClr val="FF0000"/>
                </a:solidFill>
                <a:latin typeface="+mn-lt"/>
              </a:rPr>
              <a:t>Main source file</a:t>
            </a:r>
          </a:p>
        </p:txBody>
      </p:sp>
      <p:sp>
        <p:nvSpPr>
          <p:cNvPr id="20" name="Freeform: Shape 19">
            <a:extLst>
              <a:ext uri="{FF2B5EF4-FFF2-40B4-BE49-F238E27FC236}">
                <a16:creationId xmlns:a16="http://schemas.microsoft.com/office/drawing/2014/main" id="{7F0A00DC-4BFB-4516-9CC8-20FBA8AD31D6}"/>
              </a:ext>
            </a:extLst>
          </p:cNvPr>
          <p:cNvSpPr/>
          <p:nvPr/>
        </p:nvSpPr>
        <p:spPr>
          <a:xfrm flipV="1">
            <a:off x="6534808" y="4403082"/>
            <a:ext cx="1056290" cy="45719"/>
          </a:xfrm>
          <a:custGeom>
            <a:avLst/>
            <a:gdLst>
              <a:gd name="connsiteX0" fmla="*/ 0 w 1242849"/>
              <a:gd name="connsiteY0" fmla="*/ 0 h 0"/>
              <a:gd name="connsiteX1" fmla="*/ 1242849 w 1242849"/>
              <a:gd name="connsiteY1" fmla="*/ 0 h 0"/>
            </a:gdLst>
            <a:ahLst/>
            <a:cxnLst>
              <a:cxn ang="0">
                <a:pos x="connsiteX0" y="connsiteY0"/>
              </a:cxn>
              <a:cxn ang="0">
                <a:pos x="connsiteX1" y="connsiteY1"/>
              </a:cxn>
            </a:cxnLst>
            <a:rect l="l" t="t" r="r" b="b"/>
            <a:pathLst>
              <a:path w="1242849">
                <a:moveTo>
                  <a:pt x="0" y="0"/>
                </a:moveTo>
                <a:lnTo>
                  <a:pt x="1242849" y="0"/>
                </a:lnTo>
              </a:path>
            </a:pathLst>
          </a:custGeom>
          <a:noFill/>
          <a:ln w="12700">
            <a:solidFill>
              <a:srgbClr val="FF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94A5AEC4-8D84-41EE-94E3-2A7637A2062C}"/>
              </a:ext>
            </a:extLst>
          </p:cNvPr>
          <p:cNvSpPr txBox="1"/>
          <p:nvPr/>
        </p:nvSpPr>
        <p:spPr>
          <a:xfrm>
            <a:off x="7740102" y="4331075"/>
            <a:ext cx="1122102" cy="215444"/>
          </a:xfrm>
          <a:prstGeom prst="rect">
            <a:avLst/>
          </a:prstGeom>
          <a:noFill/>
        </p:spPr>
        <p:txBody>
          <a:bodyPr wrap="none" lIns="0" tIns="0" rIns="0" bIns="0" rtlCol="0">
            <a:spAutoFit/>
          </a:bodyPr>
          <a:lstStyle/>
          <a:p>
            <a:r>
              <a:rPr lang="en-GB" sz="1400" dirty="0">
                <a:solidFill>
                  <a:srgbClr val="FF0000"/>
                </a:solidFill>
                <a:latin typeface="+mn-lt"/>
              </a:rPr>
              <a:t>Dependencies</a:t>
            </a:r>
          </a:p>
        </p:txBody>
      </p:sp>
    </p:spTree>
    <p:extLst>
      <p:ext uri="{BB962C8B-B14F-4D97-AF65-F5344CB8AC3E}">
        <p14:creationId xmlns:p14="http://schemas.microsoft.com/office/powerpoint/2010/main" val="909324483"/>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6B1695-57AF-40DB-884E-610D044C7F2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01BEA5AB-2C5C-40E2-A8BA-12AF8790878A}"/>
              </a:ext>
            </a:extLst>
          </p:cNvPr>
          <p:cNvSpPr>
            <a:spLocks noGrp="1"/>
          </p:cNvSpPr>
          <p:nvPr>
            <p:ph type="pic" sz="quarter" idx="11"/>
          </p:nvPr>
        </p:nvSpPr>
        <p:spPr/>
      </p:sp>
      <p:sp>
        <p:nvSpPr>
          <p:cNvPr id="4" name="Title 3">
            <a:extLst>
              <a:ext uri="{FF2B5EF4-FFF2-40B4-BE49-F238E27FC236}">
                <a16:creationId xmlns:a16="http://schemas.microsoft.com/office/drawing/2014/main" id="{163B354A-037F-4B21-9CA1-C67160C9D01F}"/>
              </a:ext>
            </a:extLst>
          </p:cNvPr>
          <p:cNvSpPr>
            <a:spLocks noGrp="1"/>
          </p:cNvSpPr>
          <p:nvPr>
            <p:ph type="title"/>
          </p:nvPr>
        </p:nvSpPr>
        <p:spPr>
          <a:xfrm>
            <a:off x="467547" y="410829"/>
            <a:ext cx="5472605" cy="246221"/>
          </a:xfrm>
        </p:spPr>
        <p:txBody>
          <a:bodyPr/>
          <a:lstStyle/>
          <a:p>
            <a:r>
              <a:rPr lang="en-GB" dirty="0"/>
              <a:t>running the code</a:t>
            </a:r>
          </a:p>
        </p:txBody>
      </p:sp>
      <p:sp>
        <p:nvSpPr>
          <p:cNvPr id="5" name="Content Placeholder 4">
            <a:extLst>
              <a:ext uri="{FF2B5EF4-FFF2-40B4-BE49-F238E27FC236}">
                <a16:creationId xmlns:a16="http://schemas.microsoft.com/office/drawing/2014/main" id="{3E7F3652-8B87-44CC-AF23-EB3B53964EF3}"/>
              </a:ext>
            </a:extLst>
          </p:cNvPr>
          <p:cNvSpPr>
            <a:spLocks noGrp="1"/>
          </p:cNvSpPr>
          <p:nvPr>
            <p:ph sz="half" idx="16"/>
          </p:nvPr>
        </p:nvSpPr>
        <p:spPr/>
        <p:txBody>
          <a:bodyPr/>
          <a:lstStyle/>
          <a:p>
            <a:r>
              <a:rPr lang="en-GB" dirty="0"/>
              <a:t>To run the code, change to the project folder, and then do ‘cabal v2-run’</a:t>
            </a:r>
          </a:p>
          <a:p>
            <a:r>
              <a:rPr lang="en-GB" dirty="0"/>
              <a:t>This builds, links and runs the project code</a:t>
            </a:r>
          </a:p>
        </p:txBody>
      </p:sp>
      <p:pic>
        <p:nvPicPr>
          <p:cNvPr id="8" name="Content Placeholder 7">
            <a:extLst>
              <a:ext uri="{FF2B5EF4-FFF2-40B4-BE49-F238E27FC236}">
                <a16:creationId xmlns:a16="http://schemas.microsoft.com/office/drawing/2014/main" id="{8B8306A9-B52D-43DB-90A5-C8D7D340CC4B}"/>
              </a:ext>
            </a:extLst>
          </p:cNvPr>
          <p:cNvPicPr>
            <a:picLocks noGrp="1" noChangeAspect="1"/>
          </p:cNvPicPr>
          <p:nvPr>
            <p:ph sz="half" idx="17"/>
          </p:nvPr>
        </p:nvPicPr>
        <p:blipFill>
          <a:blip r:embed="rId2"/>
          <a:stretch>
            <a:fillRect/>
          </a:stretch>
        </p:blipFill>
        <p:spPr>
          <a:xfrm>
            <a:off x="4467068" y="1285590"/>
            <a:ext cx="4322361" cy="2539468"/>
          </a:xfrm>
        </p:spPr>
      </p:pic>
    </p:spTree>
    <p:extLst>
      <p:ext uri="{BB962C8B-B14F-4D97-AF65-F5344CB8AC3E}">
        <p14:creationId xmlns:p14="http://schemas.microsoft.com/office/powerpoint/2010/main" val="1275869699"/>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193039B-7536-43CE-B17F-42749E34208E}"/>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F75A7B77-41E8-42CA-A56F-096641D6A85A}"/>
              </a:ext>
            </a:extLst>
          </p:cNvPr>
          <p:cNvSpPr>
            <a:spLocks noGrp="1"/>
          </p:cNvSpPr>
          <p:nvPr>
            <p:ph type="pic" sz="quarter" idx="11"/>
          </p:nvPr>
        </p:nvSpPr>
        <p:spPr/>
      </p:sp>
      <p:sp>
        <p:nvSpPr>
          <p:cNvPr id="3" name="Title 2">
            <a:extLst>
              <a:ext uri="{FF2B5EF4-FFF2-40B4-BE49-F238E27FC236}">
                <a16:creationId xmlns:a16="http://schemas.microsoft.com/office/drawing/2014/main" id="{2485D17D-9DCE-44D1-800E-45835C9B9787}"/>
              </a:ext>
            </a:extLst>
          </p:cNvPr>
          <p:cNvSpPr>
            <a:spLocks noGrp="1"/>
          </p:cNvSpPr>
          <p:nvPr>
            <p:ph type="title"/>
          </p:nvPr>
        </p:nvSpPr>
        <p:spPr>
          <a:xfrm>
            <a:off x="467547" y="410829"/>
            <a:ext cx="5472605" cy="246221"/>
          </a:xfrm>
        </p:spPr>
        <p:txBody>
          <a:bodyPr/>
          <a:lstStyle/>
          <a:p>
            <a:r>
              <a:rPr lang="en-GB" dirty="0"/>
              <a:t>Installation</a:t>
            </a:r>
          </a:p>
        </p:txBody>
      </p:sp>
      <p:sp>
        <p:nvSpPr>
          <p:cNvPr id="6" name="Content Placeholder 5">
            <a:extLst>
              <a:ext uri="{FF2B5EF4-FFF2-40B4-BE49-F238E27FC236}">
                <a16:creationId xmlns:a16="http://schemas.microsoft.com/office/drawing/2014/main" id="{0620FD1D-5F2E-4563-A78E-95C36A5E2B3C}"/>
              </a:ext>
            </a:extLst>
          </p:cNvPr>
          <p:cNvSpPr>
            <a:spLocks noGrp="1"/>
          </p:cNvSpPr>
          <p:nvPr>
            <p:ph sz="half" idx="16"/>
          </p:nvPr>
        </p:nvSpPr>
        <p:spPr/>
        <p:txBody>
          <a:bodyPr/>
          <a:lstStyle/>
          <a:p>
            <a:r>
              <a:rPr lang="en-GB" dirty="0"/>
              <a:t>Haskell can be downloaded from </a:t>
            </a:r>
            <a:r>
              <a:rPr lang="en-GB" dirty="0">
                <a:hlinkClick r:id="rId2"/>
              </a:rPr>
              <a:t>https://www.haskell.org/platform/windows.html</a:t>
            </a:r>
            <a:endParaRPr lang="en-GB" dirty="0"/>
          </a:p>
          <a:p>
            <a:r>
              <a:rPr lang="en-GB" dirty="0"/>
              <a:t>Download the 64 bit Windows form</a:t>
            </a:r>
          </a:p>
          <a:p>
            <a:endParaRPr lang="en-GB" dirty="0"/>
          </a:p>
        </p:txBody>
      </p:sp>
      <p:pic>
        <p:nvPicPr>
          <p:cNvPr id="8" name="Content Placeholder 7">
            <a:extLst>
              <a:ext uri="{FF2B5EF4-FFF2-40B4-BE49-F238E27FC236}">
                <a16:creationId xmlns:a16="http://schemas.microsoft.com/office/drawing/2014/main" id="{8BFCBB5F-A820-4607-9691-168DE921AED1}"/>
              </a:ext>
            </a:extLst>
          </p:cNvPr>
          <p:cNvPicPr>
            <a:picLocks noGrp="1" noChangeAspect="1"/>
          </p:cNvPicPr>
          <p:nvPr>
            <p:ph sz="half" idx="17"/>
          </p:nvPr>
        </p:nvPicPr>
        <p:blipFill>
          <a:blip r:embed="rId3"/>
          <a:stretch>
            <a:fillRect/>
          </a:stretch>
        </p:blipFill>
        <p:spPr>
          <a:xfrm>
            <a:off x="4572000" y="1293024"/>
            <a:ext cx="3824288" cy="3376398"/>
          </a:xfrm>
          <a:prstGeom prst="rect">
            <a:avLst/>
          </a:prstGeom>
        </p:spPr>
      </p:pic>
    </p:spTree>
    <p:extLst>
      <p:ext uri="{BB962C8B-B14F-4D97-AF65-F5344CB8AC3E}">
        <p14:creationId xmlns:p14="http://schemas.microsoft.com/office/powerpoint/2010/main" val="3718451396"/>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41A85D-FA52-4794-B317-545E818CB735}"/>
              </a:ext>
            </a:extLst>
          </p:cNvPr>
          <p:cNvSpPr>
            <a:spLocks noGrp="1"/>
          </p:cNvSpPr>
          <p:nvPr>
            <p:ph type="title"/>
          </p:nvPr>
        </p:nvSpPr>
        <p:spPr/>
        <p:txBody>
          <a:bodyPr/>
          <a:lstStyle/>
          <a:p>
            <a:r>
              <a:rPr lang="en-GB" dirty="0"/>
              <a:t>Basic Haskell</a:t>
            </a:r>
          </a:p>
        </p:txBody>
      </p:sp>
    </p:spTree>
    <p:extLst>
      <p:ext uri="{BB962C8B-B14F-4D97-AF65-F5344CB8AC3E}">
        <p14:creationId xmlns:p14="http://schemas.microsoft.com/office/powerpoint/2010/main" val="1084360436"/>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B14A3EA-A690-416B-B2B1-BF4EF700F3FD}"/>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70A7B331-E4A2-4F98-9A2C-A16DCF94C551}"/>
              </a:ext>
            </a:extLst>
          </p:cNvPr>
          <p:cNvSpPr>
            <a:spLocks noGrp="1"/>
          </p:cNvSpPr>
          <p:nvPr>
            <p:ph type="pic" sz="quarter" idx="11"/>
          </p:nvPr>
        </p:nvSpPr>
        <p:spPr/>
      </p:sp>
      <p:sp>
        <p:nvSpPr>
          <p:cNvPr id="4" name="Content Placeholder 3">
            <a:extLst>
              <a:ext uri="{FF2B5EF4-FFF2-40B4-BE49-F238E27FC236}">
                <a16:creationId xmlns:a16="http://schemas.microsoft.com/office/drawing/2014/main" id="{AFD19433-4B53-454F-A426-CF46DFB48523}"/>
              </a:ext>
            </a:extLst>
          </p:cNvPr>
          <p:cNvSpPr>
            <a:spLocks noGrp="1"/>
          </p:cNvSpPr>
          <p:nvPr>
            <p:ph idx="1"/>
          </p:nvPr>
        </p:nvSpPr>
        <p:spPr/>
        <p:txBody>
          <a:bodyPr/>
          <a:lstStyle/>
          <a:p>
            <a:r>
              <a:rPr lang="en-GB" dirty="0"/>
              <a:t>The University of Pennsylvania has class notes / tutorial here: </a:t>
            </a:r>
            <a:r>
              <a:rPr lang="en-GB" dirty="0">
                <a:hlinkClick r:id="rId2"/>
              </a:rPr>
              <a:t>https://www.cis.upenn.edu/~cis194/spring13/lectures.html</a:t>
            </a:r>
            <a:endParaRPr lang="en-GB" dirty="0"/>
          </a:p>
          <a:p>
            <a:r>
              <a:rPr lang="en-GB" dirty="0"/>
              <a:t>There is a Haskell document: </a:t>
            </a:r>
            <a:r>
              <a:rPr lang="en-GB" dirty="0">
                <a:hlinkClick r:id="rId3"/>
              </a:rPr>
              <a:t>https://books.thoughtbot.com/assets/maybe-haskell.pdf</a:t>
            </a:r>
            <a:endParaRPr lang="en-GB" dirty="0"/>
          </a:p>
          <a:p>
            <a:endParaRPr lang="en-GB" dirty="0"/>
          </a:p>
          <a:p>
            <a:endParaRPr lang="en-GB" dirty="0"/>
          </a:p>
        </p:txBody>
      </p:sp>
      <p:sp>
        <p:nvSpPr>
          <p:cNvPr id="3" name="Title 2">
            <a:extLst>
              <a:ext uri="{FF2B5EF4-FFF2-40B4-BE49-F238E27FC236}">
                <a16:creationId xmlns:a16="http://schemas.microsoft.com/office/drawing/2014/main" id="{979788EB-2303-497C-BF7F-ED7B5A829B5B}"/>
              </a:ext>
            </a:extLst>
          </p:cNvPr>
          <p:cNvSpPr>
            <a:spLocks noGrp="1"/>
          </p:cNvSpPr>
          <p:nvPr>
            <p:ph type="title"/>
          </p:nvPr>
        </p:nvSpPr>
        <p:spPr>
          <a:xfrm>
            <a:off x="467547" y="410829"/>
            <a:ext cx="5472605" cy="246221"/>
          </a:xfrm>
        </p:spPr>
        <p:txBody>
          <a:bodyPr/>
          <a:lstStyle/>
          <a:p>
            <a:r>
              <a:rPr lang="en-GB" dirty="0"/>
              <a:t>Learning resources</a:t>
            </a:r>
          </a:p>
        </p:txBody>
      </p:sp>
    </p:spTree>
    <p:extLst>
      <p:ext uri="{BB962C8B-B14F-4D97-AF65-F5344CB8AC3E}">
        <p14:creationId xmlns:p14="http://schemas.microsoft.com/office/powerpoint/2010/main" val="1448080223"/>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BA22F2A-348C-4E97-87AB-EDB6A27F8956}"/>
              </a:ext>
            </a:extLst>
          </p:cNvPr>
          <p:cNvSpPr>
            <a:spLocks noGrp="1"/>
          </p:cNvSpPr>
          <p:nvPr>
            <p:ph type="pic" sz="quarter" idx="10"/>
          </p:nvPr>
        </p:nvSpPr>
        <p:spPr/>
      </p:sp>
      <p:sp>
        <p:nvSpPr>
          <p:cNvPr id="8" name="Picture Placeholder 7">
            <a:extLst>
              <a:ext uri="{FF2B5EF4-FFF2-40B4-BE49-F238E27FC236}">
                <a16:creationId xmlns:a16="http://schemas.microsoft.com/office/drawing/2014/main" id="{11EFB40A-68EB-468D-B9CB-0B2AC85D601C}"/>
              </a:ext>
            </a:extLst>
          </p:cNvPr>
          <p:cNvSpPr>
            <a:spLocks noGrp="1"/>
          </p:cNvSpPr>
          <p:nvPr>
            <p:ph type="pic" sz="quarter" idx="11"/>
          </p:nvPr>
        </p:nvSpPr>
        <p:spPr/>
      </p:sp>
      <p:sp>
        <p:nvSpPr>
          <p:cNvPr id="6" name="Title 5">
            <a:extLst>
              <a:ext uri="{FF2B5EF4-FFF2-40B4-BE49-F238E27FC236}">
                <a16:creationId xmlns:a16="http://schemas.microsoft.com/office/drawing/2014/main" id="{9F3D5AAB-B03C-4D15-8974-6BF19939547E}"/>
              </a:ext>
            </a:extLst>
          </p:cNvPr>
          <p:cNvSpPr>
            <a:spLocks noGrp="1"/>
          </p:cNvSpPr>
          <p:nvPr>
            <p:ph type="title"/>
          </p:nvPr>
        </p:nvSpPr>
        <p:spPr>
          <a:xfrm>
            <a:off x="467547" y="410829"/>
            <a:ext cx="5472605" cy="246221"/>
          </a:xfrm>
        </p:spPr>
        <p:txBody>
          <a:bodyPr/>
          <a:lstStyle/>
          <a:p>
            <a:r>
              <a:rPr lang="en-GB" dirty="0"/>
              <a:t>Base Libraries</a:t>
            </a:r>
          </a:p>
        </p:txBody>
      </p:sp>
      <p:sp>
        <p:nvSpPr>
          <p:cNvPr id="9" name="Content Placeholder 8">
            <a:extLst>
              <a:ext uri="{FF2B5EF4-FFF2-40B4-BE49-F238E27FC236}">
                <a16:creationId xmlns:a16="http://schemas.microsoft.com/office/drawing/2014/main" id="{14456D34-99A6-47D6-BCE3-B24ADF140EB3}"/>
              </a:ext>
            </a:extLst>
          </p:cNvPr>
          <p:cNvSpPr>
            <a:spLocks noGrp="1"/>
          </p:cNvSpPr>
          <p:nvPr>
            <p:ph sz="half" idx="16"/>
          </p:nvPr>
        </p:nvSpPr>
        <p:spPr/>
        <p:txBody>
          <a:bodyPr/>
          <a:lstStyle/>
          <a:p>
            <a:r>
              <a:rPr lang="en-GB" dirty="0"/>
              <a:t>The base libraries are documented here:</a:t>
            </a:r>
          </a:p>
          <a:p>
            <a:r>
              <a:rPr lang="en-GB" dirty="0">
                <a:hlinkClick r:id="rId2"/>
              </a:rPr>
              <a:t>https://hackage.haskell.org/package/base</a:t>
            </a:r>
            <a:endParaRPr lang="en-GB" dirty="0"/>
          </a:p>
          <a:p>
            <a:endParaRPr lang="en-GB" dirty="0"/>
          </a:p>
        </p:txBody>
      </p:sp>
      <p:pic>
        <p:nvPicPr>
          <p:cNvPr id="11" name="Content Placeholder 10">
            <a:extLst>
              <a:ext uri="{FF2B5EF4-FFF2-40B4-BE49-F238E27FC236}">
                <a16:creationId xmlns:a16="http://schemas.microsoft.com/office/drawing/2014/main" id="{73E8D372-60F4-4F63-810C-069A763CC72D}"/>
              </a:ext>
            </a:extLst>
          </p:cNvPr>
          <p:cNvPicPr>
            <a:picLocks noGrp="1" noChangeAspect="1"/>
          </p:cNvPicPr>
          <p:nvPr>
            <p:ph sz="half" idx="17"/>
          </p:nvPr>
        </p:nvPicPr>
        <p:blipFill>
          <a:blip r:embed="rId3"/>
          <a:stretch>
            <a:fillRect/>
          </a:stretch>
        </p:blipFill>
        <p:spPr>
          <a:xfrm>
            <a:off x="4571999" y="1287624"/>
            <a:ext cx="4162426" cy="3631620"/>
          </a:xfrm>
          <a:prstGeom prst="rect">
            <a:avLst/>
          </a:prstGeom>
        </p:spPr>
      </p:pic>
    </p:spTree>
    <p:extLst>
      <p:ext uri="{BB962C8B-B14F-4D97-AF65-F5344CB8AC3E}">
        <p14:creationId xmlns:p14="http://schemas.microsoft.com/office/powerpoint/2010/main" val="1802953255"/>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57F51D-ED0C-40F6-B297-357CFDB0FD33}"/>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1919CFEB-68EA-42FC-BF43-2155E91981BD}"/>
              </a:ext>
            </a:extLst>
          </p:cNvPr>
          <p:cNvSpPr>
            <a:spLocks noGrp="1"/>
          </p:cNvSpPr>
          <p:nvPr>
            <p:ph type="pic" sz="quarter" idx="11"/>
          </p:nvPr>
        </p:nvSpPr>
        <p:spPr/>
      </p:sp>
      <p:sp>
        <p:nvSpPr>
          <p:cNvPr id="3" name="Title 2">
            <a:extLst>
              <a:ext uri="{FF2B5EF4-FFF2-40B4-BE49-F238E27FC236}">
                <a16:creationId xmlns:a16="http://schemas.microsoft.com/office/drawing/2014/main" id="{ACB06A6A-DAD5-4481-98EB-8E785A9892E7}"/>
              </a:ext>
            </a:extLst>
          </p:cNvPr>
          <p:cNvSpPr>
            <a:spLocks noGrp="1"/>
          </p:cNvSpPr>
          <p:nvPr>
            <p:ph type="title"/>
          </p:nvPr>
        </p:nvSpPr>
        <p:spPr>
          <a:xfrm>
            <a:off x="467547" y="410829"/>
            <a:ext cx="5472605" cy="246221"/>
          </a:xfrm>
        </p:spPr>
        <p:txBody>
          <a:bodyPr/>
          <a:lstStyle/>
          <a:p>
            <a:r>
              <a:rPr lang="en-GB" dirty="0"/>
              <a:t>REPL Commands  - loading/Saving</a:t>
            </a:r>
          </a:p>
        </p:txBody>
      </p:sp>
      <p:sp>
        <p:nvSpPr>
          <p:cNvPr id="6" name="Content Placeholder 5">
            <a:extLst>
              <a:ext uri="{FF2B5EF4-FFF2-40B4-BE49-F238E27FC236}">
                <a16:creationId xmlns:a16="http://schemas.microsoft.com/office/drawing/2014/main" id="{3AA8FA93-5F49-4D44-BFD0-FD04A85DF7D9}"/>
              </a:ext>
            </a:extLst>
          </p:cNvPr>
          <p:cNvSpPr>
            <a:spLocks noGrp="1"/>
          </p:cNvSpPr>
          <p:nvPr>
            <p:ph sz="half" idx="16"/>
          </p:nvPr>
        </p:nvSpPr>
        <p:spPr/>
        <p:txBody>
          <a:bodyPr/>
          <a:lstStyle/>
          <a:p>
            <a:r>
              <a:rPr lang="en-GB" dirty="0"/>
              <a:t>REPL commands are prefixed with a colon</a:t>
            </a:r>
          </a:p>
          <a:p>
            <a:r>
              <a:rPr lang="en-GB" dirty="0"/>
              <a:t>Ctrl-S clears the REPL screen</a:t>
            </a:r>
          </a:p>
        </p:txBody>
      </p:sp>
      <p:graphicFrame>
        <p:nvGraphicFramePr>
          <p:cNvPr id="8" name="Table 8">
            <a:extLst>
              <a:ext uri="{FF2B5EF4-FFF2-40B4-BE49-F238E27FC236}">
                <a16:creationId xmlns:a16="http://schemas.microsoft.com/office/drawing/2014/main" id="{8366A583-28E9-44F4-809D-9D52651CADF5}"/>
              </a:ext>
            </a:extLst>
          </p:cNvPr>
          <p:cNvGraphicFramePr>
            <a:graphicFrameLocks noGrp="1"/>
          </p:cNvGraphicFramePr>
          <p:nvPr>
            <p:ph sz="half" idx="17"/>
            <p:extLst>
              <p:ext uri="{D42A27DB-BD31-4B8C-83A1-F6EECF244321}">
                <p14:modId xmlns:p14="http://schemas.microsoft.com/office/powerpoint/2010/main" val="2326967084"/>
              </p:ext>
            </p:extLst>
          </p:nvPr>
        </p:nvGraphicFramePr>
        <p:xfrm>
          <a:off x="4873084" y="1216360"/>
          <a:ext cx="3683584" cy="3238659"/>
        </p:xfrm>
        <a:graphic>
          <a:graphicData uri="http://schemas.openxmlformats.org/drawingml/2006/table">
            <a:tbl>
              <a:tblPr firstRow="1" bandRow="1">
                <a:tableStyleId>{F5AB1C69-6EDB-4FF4-983F-18BD219EF322}</a:tableStyleId>
              </a:tblPr>
              <a:tblGrid>
                <a:gridCol w="1394131">
                  <a:extLst>
                    <a:ext uri="{9D8B030D-6E8A-4147-A177-3AD203B41FA5}">
                      <a16:colId xmlns:a16="http://schemas.microsoft.com/office/drawing/2014/main" val="1965401122"/>
                    </a:ext>
                  </a:extLst>
                </a:gridCol>
                <a:gridCol w="2289453">
                  <a:extLst>
                    <a:ext uri="{9D8B030D-6E8A-4147-A177-3AD203B41FA5}">
                      <a16:colId xmlns:a16="http://schemas.microsoft.com/office/drawing/2014/main" val="2675077455"/>
                    </a:ext>
                  </a:extLst>
                </a:gridCol>
              </a:tblGrid>
              <a:tr h="243644">
                <a:tc>
                  <a:txBody>
                    <a:bodyPr/>
                    <a:lstStyle/>
                    <a:p>
                      <a:r>
                        <a:rPr lang="en-GB" sz="1200" dirty="0"/>
                        <a:t>Command</a:t>
                      </a:r>
                    </a:p>
                  </a:txBody>
                  <a:tcPr/>
                </a:tc>
                <a:tc>
                  <a:txBody>
                    <a:bodyPr/>
                    <a:lstStyle/>
                    <a:p>
                      <a:r>
                        <a:rPr lang="en-GB" sz="1200" dirty="0"/>
                        <a:t>Description</a:t>
                      </a:r>
                    </a:p>
                  </a:txBody>
                  <a:tcPr/>
                </a:tc>
                <a:extLst>
                  <a:ext uri="{0D108BD9-81ED-4DB2-BD59-A6C34878D82A}">
                    <a16:rowId xmlns:a16="http://schemas.microsoft.com/office/drawing/2014/main" val="3217841538"/>
                  </a:ext>
                </a:extLst>
              </a:tr>
              <a:tr h="329371">
                <a:tc>
                  <a:txBody>
                    <a:bodyPr/>
                    <a:lstStyle/>
                    <a:p>
                      <a:r>
                        <a:rPr lang="en-GB" sz="1200" dirty="0"/>
                        <a:t>:help</a:t>
                      </a:r>
                    </a:p>
                  </a:txBody>
                  <a:tcPr/>
                </a:tc>
                <a:tc>
                  <a:txBody>
                    <a:bodyPr/>
                    <a:lstStyle/>
                    <a:p>
                      <a:r>
                        <a:rPr lang="en-GB" sz="1200" dirty="0"/>
                        <a:t>Show help page</a:t>
                      </a:r>
                    </a:p>
                  </a:txBody>
                  <a:tcPr/>
                </a:tc>
                <a:extLst>
                  <a:ext uri="{0D108BD9-81ED-4DB2-BD59-A6C34878D82A}">
                    <a16:rowId xmlns:a16="http://schemas.microsoft.com/office/drawing/2014/main" val="3305396509"/>
                  </a:ext>
                </a:extLst>
              </a:tr>
              <a:tr h="329371">
                <a:tc>
                  <a:txBody>
                    <a:bodyPr/>
                    <a:lstStyle/>
                    <a:p>
                      <a:r>
                        <a:rPr lang="en-GB" sz="1200" dirty="0"/>
                        <a:t>:! </a:t>
                      </a:r>
                      <a:r>
                        <a:rPr lang="en-GB" sz="1200" i="1" dirty="0"/>
                        <a:t>command</a:t>
                      </a:r>
                    </a:p>
                  </a:txBody>
                  <a:tcPr/>
                </a:tc>
                <a:tc>
                  <a:txBody>
                    <a:bodyPr/>
                    <a:lstStyle/>
                    <a:p>
                      <a:r>
                        <a:rPr lang="en-GB" sz="1200" dirty="0"/>
                        <a:t>Run shell command</a:t>
                      </a:r>
                    </a:p>
                  </a:txBody>
                  <a:tcPr/>
                </a:tc>
                <a:extLst>
                  <a:ext uri="{0D108BD9-81ED-4DB2-BD59-A6C34878D82A}">
                    <a16:rowId xmlns:a16="http://schemas.microsoft.com/office/drawing/2014/main" val="3494606865"/>
                  </a:ext>
                </a:extLst>
              </a:tr>
              <a:tr h="329371">
                <a:tc>
                  <a:txBody>
                    <a:bodyPr/>
                    <a:lstStyle/>
                    <a:p>
                      <a:r>
                        <a:rPr lang="en-GB" sz="1200" dirty="0"/>
                        <a:t>:cd </a:t>
                      </a:r>
                      <a:r>
                        <a:rPr lang="en-GB" sz="1200" i="1" dirty="0"/>
                        <a:t>directory</a:t>
                      </a:r>
                    </a:p>
                  </a:txBody>
                  <a:tcPr/>
                </a:tc>
                <a:tc>
                  <a:txBody>
                    <a:bodyPr/>
                    <a:lstStyle/>
                    <a:p>
                      <a:r>
                        <a:rPr lang="en-GB" sz="1200" dirty="0"/>
                        <a:t>Change </a:t>
                      </a:r>
                      <a:r>
                        <a:rPr lang="en-GB" sz="1200" dirty="0" err="1"/>
                        <a:t>wd</a:t>
                      </a:r>
                      <a:r>
                        <a:rPr lang="en-GB" sz="1200" dirty="0"/>
                        <a:t> to directory</a:t>
                      </a:r>
                    </a:p>
                  </a:txBody>
                  <a:tcPr/>
                </a:tc>
                <a:extLst>
                  <a:ext uri="{0D108BD9-81ED-4DB2-BD59-A6C34878D82A}">
                    <a16:rowId xmlns:a16="http://schemas.microsoft.com/office/drawing/2014/main" val="3746670920"/>
                  </a:ext>
                </a:extLst>
              </a:tr>
              <a:tr h="329371">
                <a:tc>
                  <a:txBody>
                    <a:bodyPr/>
                    <a:lstStyle/>
                    <a:p>
                      <a:r>
                        <a:rPr lang="en-GB" sz="1200" dirty="0"/>
                        <a:t>:load </a:t>
                      </a:r>
                      <a:r>
                        <a:rPr lang="en-GB" sz="1200" i="1" dirty="0"/>
                        <a:t>script</a:t>
                      </a:r>
                    </a:p>
                  </a:txBody>
                  <a:tcPr/>
                </a:tc>
                <a:tc>
                  <a:txBody>
                    <a:bodyPr/>
                    <a:lstStyle/>
                    <a:p>
                      <a:r>
                        <a:rPr lang="en-GB" sz="1200" dirty="0"/>
                        <a:t>Load script file</a:t>
                      </a:r>
                    </a:p>
                  </a:txBody>
                  <a:tcPr/>
                </a:tc>
                <a:extLst>
                  <a:ext uri="{0D108BD9-81ED-4DB2-BD59-A6C34878D82A}">
                    <a16:rowId xmlns:a16="http://schemas.microsoft.com/office/drawing/2014/main" val="1904593486"/>
                  </a:ext>
                </a:extLst>
              </a:tr>
              <a:tr h="329371">
                <a:tc>
                  <a:txBody>
                    <a:bodyPr/>
                    <a:lstStyle/>
                    <a:p>
                      <a:r>
                        <a:rPr lang="en-GB" sz="1200" i="0" dirty="0"/>
                        <a:t>:list </a:t>
                      </a:r>
                      <a:r>
                        <a:rPr lang="en-GB" sz="1200" i="1" dirty="0"/>
                        <a:t>function</a:t>
                      </a:r>
                    </a:p>
                  </a:txBody>
                  <a:tcPr/>
                </a:tc>
                <a:tc>
                  <a:txBody>
                    <a:bodyPr/>
                    <a:lstStyle/>
                    <a:p>
                      <a:r>
                        <a:rPr lang="en-GB" sz="1200" dirty="0"/>
                        <a:t>Show code of function</a:t>
                      </a:r>
                    </a:p>
                  </a:txBody>
                  <a:tcPr/>
                </a:tc>
                <a:extLst>
                  <a:ext uri="{0D108BD9-81ED-4DB2-BD59-A6C34878D82A}">
                    <a16:rowId xmlns:a16="http://schemas.microsoft.com/office/drawing/2014/main" val="3829082016"/>
                  </a:ext>
                </a:extLst>
              </a:tr>
              <a:tr h="329371">
                <a:tc>
                  <a:txBody>
                    <a:bodyPr/>
                    <a:lstStyle/>
                    <a:p>
                      <a:r>
                        <a:rPr lang="en-GB" sz="1200" i="0" dirty="0"/>
                        <a:t>:edit </a:t>
                      </a:r>
                    </a:p>
                  </a:txBody>
                  <a:tcPr/>
                </a:tc>
                <a:tc>
                  <a:txBody>
                    <a:bodyPr/>
                    <a:lstStyle/>
                    <a:p>
                      <a:r>
                        <a:rPr lang="en-GB" sz="1200" dirty="0"/>
                        <a:t>Edit current script file</a:t>
                      </a:r>
                    </a:p>
                  </a:txBody>
                  <a:tcPr/>
                </a:tc>
                <a:extLst>
                  <a:ext uri="{0D108BD9-81ED-4DB2-BD59-A6C34878D82A}">
                    <a16:rowId xmlns:a16="http://schemas.microsoft.com/office/drawing/2014/main" val="2653394416"/>
                  </a:ext>
                </a:extLst>
              </a:tr>
              <a:tr h="329371">
                <a:tc>
                  <a:txBody>
                    <a:bodyPr/>
                    <a:lstStyle/>
                    <a:p>
                      <a:r>
                        <a:rPr lang="en-GB" sz="1200" i="0" dirty="0"/>
                        <a:t>:edit </a:t>
                      </a:r>
                      <a:r>
                        <a:rPr lang="en-GB" sz="1200" i="1" dirty="0"/>
                        <a:t>file</a:t>
                      </a:r>
                    </a:p>
                  </a:txBody>
                  <a:tcPr/>
                </a:tc>
                <a:tc>
                  <a:txBody>
                    <a:bodyPr/>
                    <a:lstStyle/>
                    <a:p>
                      <a:r>
                        <a:rPr lang="en-GB" sz="1200" dirty="0"/>
                        <a:t>Edit specified script file</a:t>
                      </a:r>
                    </a:p>
                  </a:txBody>
                  <a:tcPr/>
                </a:tc>
                <a:extLst>
                  <a:ext uri="{0D108BD9-81ED-4DB2-BD59-A6C34878D82A}">
                    <a16:rowId xmlns:a16="http://schemas.microsoft.com/office/drawing/2014/main" val="1707656281"/>
                  </a:ext>
                </a:extLst>
              </a:tr>
              <a:tr h="329371">
                <a:tc>
                  <a:txBody>
                    <a:bodyPr/>
                    <a:lstStyle/>
                    <a:p>
                      <a:r>
                        <a:rPr lang="en-GB" sz="1200" i="0" dirty="0"/>
                        <a:t>:r</a:t>
                      </a:r>
                    </a:p>
                  </a:txBody>
                  <a:tcPr/>
                </a:tc>
                <a:tc>
                  <a:txBody>
                    <a:bodyPr/>
                    <a:lstStyle/>
                    <a:p>
                      <a:r>
                        <a:rPr lang="en-GB" sz="1200" dirty="0"/>
                        <a:t>Reload last script file</a:t>
                      </a:r>
                    </a:p>
                  </a:txBody>
                  <a:tcPr/>
                </a:tc>
                <a:extLst>
                  <a:ext uri="{0D108BD9-81ED-4DB2-BD59-A6C34878D82A}">
                    <a16:rowId xmlns:a16="http://schemas.microsoft.com/office/drawing/2014/main" val="597450282"/>
                  </a:ext>
                </a:extLst>
              </a:tr>
              <a:tr h="329371">
                <a:tc>
                  <a:txBody>
                    <a:bodyPr/>
                    <a:lstStyle/>
                    <a:p>
                      <a:r>
                        <a:rPr lang="en-GB" sz="1200" i="0" dirty="0"/>
                        <a:t>:set prompt </a:t>
                      </a:r>
                      <a:r>
                        <a:rPr lang="en-GB" sz="1200" i="1" dirty="0"/>
                        <a:t>text</a:t>
                      </a:r>
                    </a:p>
                  </a:txBody>
                  <a:tcPr/>
                </a:tc>
                <a:tc>
                  <a:txBody>
                    <a:bodyPr/>
                    <a:lstStyle/>
                    <a:p>
                      <a:r>
                        <a:rPr lang="en-GB" sz="1200" dirty="0"/>
                        <a:t>Set prompt to be </a:t>
                      </a:r>
                      <a:r>
                        <a:rPr lang="en-GB" sz="1200" i="1" dirty="0"/>
                        <a:t>text</a:t>
                      </a:r>
                    </a:p>
                  </a:txBody>
                  <a:tcPr/>
                </a:tc>
                <a:extLst>
                  <a:ext uri="{0D108BD9-81ED-4DB2-BD59-A6C34878D82A}">
                    <a16:rowId xmlns:a16="http://schemas.microsoft.com/office/drawing/2014/main" val="1147435992"/>
                  </a:ext>
                </a:extLst>
              </a:tr>
            </a:tbl>
          </a:graphicData>
        </a:graphic>
      </p:graphicFrame>
    </p:spTree>
    <p:extLst>
      <p:ext uri="{BB962C8B-B14F-4D97-AF65-F5344CB8AC3E}">
        <p14:creationId xmlns:p14="http://schemas.microsoft.com/office/powerpoint/2010/main" val="2300731444"/>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57F51D-ED0C-40F6-B297-357CFDB0FD33}"/>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1919CFEB-68EA-42FC-BF43-2155E91981BD}"/>
              </a:ext>
            </a:extLst>
          </p:cNvPr>
          <p:cNvSpPr>
            <a:spLocks noGrp="1"/>
          </p:cNvSpPr>
          <p:nvPr>
            <p:ph type="pic" sz="quarter" idx="11"/>
          </p:nvPr>
        </p:nvSpPr>
        <p:spPr/>
      </p:sp>
      <p:sp>
        <p:nvSpPr>
          <p:cNvPr id="3" name="Title 2">
            <a:extLst>
              <a:ext uri="{FF2B5EF4-FFF2-40B4-BE49-F238E27FC236}">
                <a16:creationId xmlns:a16="http://schemas.microsoft.com/office/drawing/2014/main" id="{ACB06A6A-DAD5-4481-98EB-8E785A9892E7}"/>
              </a:ext>
            </a:extLst>
          </p:cNvPr>
          <p:cNvSpPr>
            <a:spLocks noGrp="1"/>
          </p:cNvSpPr>
          <p:nvPr>
            <p:ph type="title"/>
          </p:nvPr>
        </p:nvSpPr>
        <p:spPr>
          <a:xfrm>
            <a:off x="467547" y="410829"/>
            <a:ext cx="5472605" cy="246221"/>
          </a:xfrm>
        </p:spPr>
        <p:txBody>
          <a:bodyPr/>
          <a:lstStyle/>
          <a:p>
            <a:r>
              <a:rPr lang="en-GB" dirty="0"/>
              <a:t>REPL Commands - Coding</a:t>
            </a:r>
          </a:p>
        </p:txBody>
      </p:sp>
      <p:sp>
        <p:nvSpPr>
          <p:cNvPr id="6" name="Content Placeholder 5">
            <a:extLst>
              <a:ext uri="{FF2B5EF4-FFF2-40B4-BE49-F238E27FC236}">
                <a16:creationId xmlns:a16="http://schemas.microsoft.com/office/drawing/2014/main" id="{3AA8FA93-5F49-4D44-BFD0-FD04A85DF7D9}"/>
              </a:ext>
            </a:extLst>
          </p:cNvPr>
          <p:cNvSpPr>
            <a:spLocks noGrp="1"/>
          </p:cNvSpPr>
          <p:nvPr>
            <p:ph sz="half" idx="16"/>
          </p:nvPr>
        </p:nvSpPr>
        <p:spPr/>
        <p:txBody>
          <a:bodyPr/>
          <a:lstStyle/>
          <a:p>
            <a:r>
              <a:rPr lang="en-GB" dirty="0"/>
              <a:t>REPL commands are prefixed with a colon</a:t>
            </a:r>
          </a:p>
        </p:txBody>
      </p:sp>
      <p:graphicFrame>
        <p:nvGraphicFramePr>
          <p:cNvPr id="8" name="Table 8">
            <a:extLst>
              <a:ext uri="{FF2B5EF4-FFF2-40B4-BE49-F238E27FC236}">
                <a16:creationId xmlns:a16="http://schemas.microsoft.com/office/drawing/2014/main" id="{8366A583-28E9-44F4-809D-9D52651CADF5}"/>
              </a:ext>
            </a:extLst>
          </p:cNvPr>
          <p:cNvGraphicFramePr>
            <a:graphicFrameLocks noGrp="1"/>
          </p:cNvGraphicFramePr>
          <p:nvPr>
            <p:ph sz="half" idx="17"/>
            <p:extLst>
              <p:ext uri="{D42A27DB-BD31-4B8C-83A1-F6EECF244321}">
                <p14:modId xmlns:p14="http://schemas.microsoft.com/office/powerpoint/2010/main" val="944117251"/>
              </p:ext>
            </p:extLst>
          </p:nvPr>
        </p:nvGraphicFramePr>
        <p:xfrm>
          <a:off x="4873084" y="1216360"/>
          <a:ext cx="3683584" cy="3238659"/>
        </p:xfrm>
        <a:graphic>
          <a:graphicData uri="http://schemas.openxmlformats.org/drawingml/2006/table">
            <a:tbl>
              <a:tblPr firstRow="1" bandRow="1">
                <a:tableStyleId>{F5AB1C69-6EDB-4FF4-983F-18BD219EF322}</a:tableStyleId>
              </a:tblPr>
              <a:tblGrid>
                <a:gridCol w="1394131">
                  <a:extLst>
                    <a:ext uri="{9D8B030D-6E8A-4147-A177-3AD203B41FA5}">
                      <a16:colId xmlns:a16="http://schemas.microsoft.com/office/drawing/2014/main" val="1965401122"/>
                    </a:ext>
                  </a:extLst>
                </a:gridCol>
                <a:gridCol w="2289453">
                  <a:extLst>
                    <a:ext uri="{9D8B030D-6E8A-4147-A177-3AD203B41FA5}">
                      <a16:colId xmlns:a16="http://schemas.microsoft.com/office/drawing/2014/main" val="2675077455"/>
                    </a:ext>
                  </a:extLst>
                </a:gridCol>
              </a:tblGrid>
              <a:tr h="243644">
                <a:tc>
                  <a:txBody>
                    <a:bodyPr/>
                    <a:lstStyle/>
                    <a:p>
                      <a:r>
                        <a:rPr lang="en-GB" sz="1200" dirty="0"/>
                        <a:t>Command</a:t>
                      </a:r>
                    </a:p>
                  </a:txBody>
                  <a:tcPr/>
                </a:tc>
                <a:tc>
                  <a:txBody>
                    <a:bodyPr/>
                    <a:lstStyle/>
                    <a:p>
                      <a:r>
                        <a:rPr lang="en-GB" sz="1200" dirty="0"/>
                        <a:t>Description</a:t>
                      </a:r>
                    </a:p>
                  </a:txBody>
                  <a:tcPr/>
                </a:tc>
                <a:extLst>
                  <a:ext uri="{0D108BD9-81ED-4DB2-BD59-A6C34878D82A}">
                    <a16:rowId xmlns:a16="http://schemas.microsoft.com/office/drawing/2014/main" val="3217841538"/>
                  </a:ext>
                </a:extLst>
              </a:tr>
              <a:tr h="329371">
                <a:tc>
                  <a:txBody>
                    <a:bodyPr/>
                    <a:lstStyle/>
                    <a:p>
                      <a:r>
                        <a:rPr lang="en-GB" sz="1200" dirty="0"/>
                        <a:t>:help</a:t>
                      </a:r>
                    </a:p>
                  </a:txBody>
                  <a:tcPr/>
                </a:tc>
                <a:tc>
                  <a:txBody>
                    <a:bodyPr/>
                    <a:lstStyle/>
                    <a:p>
                      <a:r>
                        <a:rPr lang="en-GB" sz="1200" dirty="0"/>
                        <a:t>Show help page</a:t>
                      </a:r>
                    </a:p>
                  </a:txBody>
                  <a:tcPr/>
                </a:tc>
                <a:extLst>
                  <a:ext uri="{0D108BD9-81ED-4DB2-BD59-A6C34878D82A}">
                    <a16:rowId xmlns:a16="http://schemas.microsoft.com/office/drawing/2014/main" val="3305396509"/>
                  </a:ext>
                </a:extLst>
              </a:tr>
              <a:tr h="329371">
                <a:tc>
                  <a:txBody>
                    <a:bodyPr/>
                    <a:lstStyle/>
                    <a:p>
                      <a:r>
                        <a:rPr lang="en-GB" sz="1200" dirty="0"/>
                        <a:t>:t </a:t>
                      </a:r>
                      <a:r>
                        <a:rPr lang="en-GB" sz="1200" i="1" dirty="0"/>
                        <a:t>item</a:t>
                      </a:r>
                    </a:p>
                  </a:txBody>
                  <a:tcPr/>
                </a:tc>
                <a:tc>
                  <a:txBody>
                    <a:bodyPr/>
                    <a:lstStyle/>
                    <a:p>
                      <a:r>
                        <a:rPr lang="en-GB" sz="1200" dirty="0"/>
                        <a:t>Show type of </a:t>
                      </a:r>
                      <a:r>
                        <a:rPr lang="en-GB" sz="1200" i="1" dirty="0"/>
                        <a:t>item</a:t>
                      </a:r>
                    </a:p>
                  </a:txBody>
                  <a:tcPr/>
                </a:tc>
                <a:extLst>
                  <a:ext uri="{0D108BD9-81ED-4DB2-BD59-A6C34878D82A}">
                    <a16:rowId xmlns:a16="http://schemas.microsoft.com/office/drawing/2014/main" val="3320916022"/>
                  </a:ext>
                </a:extLst>
              </a:tr>
              <a:tr h="329371">
                <a:tc>
                  <a:txBody>
                    <a:bodyPr/>
                    <a:lstStyle/>
                    <a:p>
                      <a:r>
                        <a:rPr lang="en-GB" sz="1200" i="0" dirty="0"/>
                        <a:t>:k </a:t>
                      </a:r>
                      <a:r>
                        <a:rPr lang="en-GB" sz="1200" i="1" dirty="0"/>
                        <a:t>item</a:t>
                      </a:r>
                    </a:p>
                  </a:txBody>
                  <a:tcPr/>
                </a:tc>
                <a:tc>
                  <a:txBody>
                    <a:bodyPr/>
                    <a:lstStyle/>
                    <a:p>
                      <a:r>
                        <a:rPr lang="en-GB" sz="1200" i="0" dirty="0"/>
                        <a:t>Show kind of </a:t>
                      </a:r>
                      <a:r>
                        <a:rPr lang="en-GB" sz="1200" i="1" dirty="0"/>
                        <a:t>item</a:t>
                      </a:r>
                    </a:p>
                  </a:txBody>
                  <a:tcPr/>
                </a:tc>
                <a:extLst>
                  <a:ext uri="{0D108BD9-81ED-4DB2-BD59-A6C34878D82A}">
                    <a16:rowId xmlns:a16="http://schemas.microsoft.com/office/drawing/2014/main" val="2840655272"/>
                  </a:ext>
                </a:extLst>
              </a:tr>
              <a:tr h="329371">
                <a:tc>
                  <a:txBody>
                    <a:bodyPr/>
                    <a:lstStyle/>
                    <a:p>
                      <a:r>
                        <a:rPr lang="en-GB" sz="1200" dirty="0"/>
                        <a:t>:info</a:t>
                      </a:r>
                    </a:p>
                  </a:txBody>
                  <a:tcPr/>
                </a:tc>
                <a:tc>
                  <a:txBody>
                    <a:bodyPr/>
                    <a:lstStyle/>
                    <a:p>
                      <a:r>
                        <a:rPr lang="en-GB" sz="1200" dirty="0"/>
                        <a:t>Show info, including classes</a:t>
                      </a:r>
                    </a:p>
                  </a:txBody>
                  <a:tcPr/>
                </a:tc>
                <a:extLst>
                  <a:ext uri="{0D108BD9-81ED-4DB2-BD59-A6C34878D82A}">
                    <a16:rowId xmlns:a16="http://schemas.microsoft.com/office/drawing/2014/main" val="1428369724"/>
                  </a:ext>
                </a:extLst>
              </a:tr>
              <a:tr h="329371">
                <a:tc>
                  <a:txBody>
                    <a:bodyPr/>
                    <a:lstStyle/>
                    <a:p>
                      <a:r>
                        <a:rPr lang="en-GB" sz="1200" dirty="0"/>
                        <a:t>:{ :}</a:t>
                      </a:r>
                    </a:p>
                  </a:txBody>
                  <a:tcPr/>
                </a:tc>
                <a:tc>
                  <a:txBody>
                    <a:bodyPr/>
                    <a:lstStyle/>
                    <a:p>
                      <a:r>
                        <a:rPr lang="en-GB" sz="1200" dirty="0"/>
                        <a:t>Scope brackets</a:t>
                      </a:r>
                    </a:p>
                  </a:txBody>
                  <a:tcPr/>
                </a:tc>
                <a:extLst>
                  <a:ext uri="{0D108BD9-81ED-4DB2-BD59-A6C34878D82A}">
                    <a16:rowId xmlns:a16="http://schemas.microsoft.com/office/drawing/2014/main" val="2440601514"/>
                  </a:ext>
                </a:extLst>
              </a:tr>
              <a:tr h="329371">
                <a:tc>
                  <a:txBody>
                    <a:bodyPr/>
                    <a:lstStyle/>
                    <a:p>
                      <a:r>
                        <a:rPr lang="en-GB" sz="1200" dirty="0"/>
                        <a:t>:set +m</a:t>
                      </a:r>
                    </a:p>
                  </a:txBody>
                  <a:tcPr/>
                </a:tc>
                <a:tc>
                  <a:txBody>
                    <a:bodyPr/>
                    <a:lstStyle/>
                    <a:p>
                      <a:r>
                        <a:rPr lang="en-GB" sz="1200" dirty="0"/>
                        <a:t>Enable multiline editing</a:t>
                      </a:r>
                    </a:p>
                  </a:txBody>
                  <a:tcPr/>
                </a:tc>
                <a:extLst>
                  <a:ext uri="{0D108BD9-81ED-4DB2-BD59-A6C34878D82A}">
                    <a16:rowId xmlns:a16="http://schemas.microsoft.com/office/drawing/2014/main" val="3535391070"/>
                  </a:ext>
                </a:extLst>
              </a:tr>
              <a:tr h="329371">
                <a:tc>
                  <a:txBody>
                    <a:bodyPr/>
                    <a:lstStyle/>
                    <a:p>
                      <a:r>
                        <a:rPr lang="en-GB" sz="1200" dirty="0"/>
                        <a:t>:show bindings</a:t>
                      </a:r>
                    </a:p>
                  </a:txBody>
                  <a:tcPr/>
                </a:tc>
                <a:tc>
                  <a:txBody>
                    <a:bodyPr/>
                    <a:lstStyle/>
                    <a:p>
                      <a:r>
                        <a:rPr lang="en-GB" sz="1200" dirty="0"/>
                        <a:t>Show in-scope bindings</a:t>
                      </a:r>
                    </a:p>
                  </a:txBody>
                  <a:tcPr/>
                </a:tc>
                <a:extLst>
                  <a:ext uri="{0D108BD9-81ED-4DB2-BD59-A6C34878D82A}">
                    <a16:rowId xmlns:a16="http://schemas.microsoft.com/office/drawing/2014/main" val="521905281"/>
                  </a:ext>
                </a:extLst>
              </a:tr>
              <a:tr h="329371">
                <a:tc>
                  <a:txBody>
                    <a:bodyPr/>
                    <a:lstStyle/>
                    <a:p>
                      <a:r>
                        <a:rPr lang="en-GB" sz="1200" dirty="0"/>
                        <a:t>:m </a:t>
                      </a:r>
                      <a:r>
                        <a:rPr lang="en-GB" sz="1200" i="1" dirty="0"/>
                        <a:t>module</a:t>
                      </a:r>
                    </a:p>
                  </a:txBody>
                  <a:tcPr/>
                </a:tc>
                <a:tc>
                  <a:txBody>
                    <a:bodyPr/>
                    <a:lstStyle/>
                    <a:p>
                      <a:r>
                        <a:rPr lang="en-GB" sz="1200" dirty="0"/>
                        <a:t>Import module in </a:t>
                      </a:r>
                      <a:r>
                        <a:rPr lang="en-GB" sz="1200" dirty="0" err="1"/>
                        <a:t>ghci</a:t>
                      </a:r>
                      <a:endParaRPr lang="en-GB" sz="1200" dirty="0"/>
                    </a:p>
                  </a:txBody>
                  <a:tcPr/>
                </a:tc>
                <a:extLst>
                  <a:ext uri="{0D108BD9-81ED-4DB2-BD59-A6C34878D82A}">
                    <a16:rowId xmlns:a16="http://schemas.microsoft.com/office/drawing/2014/main" val="2477102799"/>
                  </a:ext>
                </a:extLst>
              </a:tr>
              <a:tr h="329371">
                <a:tc>
                  <a:txBody>
                    <a:bodyPr/>
                    <a:lstStyle/>
                    <a:p>
                      <a:r>
                        <a:rPr lang="en-GB" sz="1200" i="0" dirty="0"/>
                        <a:t>:sprint </a:t>
                      </a:r>
                      <a:r>
                        <a:rPr lang="en-GB" sz="1200" i="1" dirty="0"/>
                        <a:t>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Show current variable value</a:t>
                      </a:r>
                    </a:p>
                  </a:txBody>
                  <a:tcPr/>
                </a:tc>
                <a:extLst>
                  <a:ext uri="{0D108BD9-81ED-4DB2-BD59-A6C34878D82A}">
                    <a16:rowId xmlns:a16="http://schemas.microsoft.com/office/drawing/2014/main" val="3734602804"/>
                  </a:ext>
                </a:extLst>
              </a:tr>
            </a:tbl>
          </a:graphicData>
        </a:graphic>
      </p:graphicFrame>
    </p:spTree>
    <p:extLst>
      <p:ext uri="{BB962C8B-B14F-4D97-AF65-F5344CB8AC3E}">
        <p14:creationId xmlns:p14="http://schemas.microsoft.com/office/powerpoint/2010/main" val="2173711274"/>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A7D815D-6114-422C-B0B7-E9A81EF4FA1C}"/>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57D3CDC-B95C-49D9-BF73-E25E34A662DD}"/>
              </a:ext>
            </a:extLst>
          </p:cNvPr>
          <p:cNvSpPr>
            <a:spLocks noGrp="1"/>
          </p:cNvSpPr>
          <p:nvPr>
            <p:ph type="pic" sz="quarter" idx="11"/>
          </p:nvPr>
        </p:nvSpPr>
        <p:spPr/>
      </p:sp>
      <p:sp>
        <p:nvSpPr>
          <p:cNvPr id="4" name="Title 3">
            <a:extLst>
              <a:ext uri="{FF2B5EF4-FFF2-40B4-BE49-F238E27FC236}">
                <a16:creationId xmlns:a16="http://schemas.microsoft.com/office/drawing/2014/main" id="{87BCFC42-0978-4A5B-B504-959BCBC3D020}"/>
              </a:ext>
            </a:extLst>
          </p:cNvPr>
          <p:cNvSpPr>
            <a:spLocks noGrp="1"/>
          </p:cNvSpPr>
          <p:nvPr>
            <p:ph type="title"/>
          </p:nvPr>
        </p:nvSpPr>
        <p:spPr>
          <a:xfrm>
            <a:off x="467547" y="410829"/>
            <a:ext cx="5472605" cy="246221"/>
          </a:xfrm>
        </p:spPr>
        <p:txBody>
          <a:bodyPr/>
          <a:lstStyle/>
          <a:p>
            <a:r>
              <a:rPr lang="en-GB" dirty="0"/>
              <a:t>Start up File</a:t>
            </a:r>
          </a:p>
        </p:txBody>
      </p:sp>
      <p:sp>
        <p:nvSpPr>
          <p:cNvPr id="5" name="Content Placeholder 4">
            <a:extLst>
              <a:ext uri="{FF2B5EF4-FFF2-40B4-BE49-F238E27FC236}">
                <a16:creationId xmlns:a16="http://schemas.microsoft.com/office/drawing/2014/main" id="{E23211E9-69C4-48B4-9B32-95AE9C0E3F21}"/>
              </a:ext>
            </a:extLst>
          </p:cNvPr>
          <p:cNvSpPr>
            <a:spLocks noGrp="1"/>
          </p:cNvSpPr>
          <p:nvPr>
            <p:ph sz="half" idx="16"/>
          </p:nvPr>
        </p:nvSpPr>
        <p:spPr/>
        <p:txBody>
          <a:bodyPr/>
          <a:lstStyle/>
          <a:p>
            <a:r>
              <a:rPr lang="en-GB" dirty="0"/>
              <a:t>Haskell has a </a:t>
            </a:r>
            <a:r>
              <a:rPr lang="en-GB" dirty="0" err="1"/>
              <a:t>startup</a:t>
            </a:r>
            <a:r>
              <a:rPr lang="en-GB" dirty="0"/>
              <a:t> file called .</a:t>
            </a:r>
            <a:r>
              <a:rPr lang="en-GB" dirty="0" err="1"/>
              <a:t>ghci</a:t>
            </a:r>
            <a:r>
              <a:rPr lang="en-GB" dirty="0"/>
              <a:t> </a:t>
            </a:r>
          </a:p>
          <a:p>
            <a:r>
              <a:rPr lang="en-GB" dirty="0"/>
              <a:t>Commands entered into this file are run when Haskell REPL is started</a:t>
            </a:r>
          </a:p>
          <a:p>
            <a:r>
              <a:rPr lang="en-GB" dirty="0"/>
              <a:t>On my computer, it is in Documents</a:t>
            </a:r>
          </a:p>
          <a:p>
            <a:pPr lvl="1"/>
            <a:r>
              <a:rPr lang="en-GB" dirty="0"/>
              <a:t>Type :! cd to get </a:t>
            </a:r>
            <a:r>
              <a:rPr lang="en-GB" dirty="0" err="1"/>
              <a:t>pwd</a:t>
            </a:r>
            <a:endParaRPr lang="en-GB" dirty="0"/>
          </a:p>
          <a:p>
            <a:r>
              <a:rPr lang="en-GB" dirty="0"/>
              <a:t>To set the prompt to </a:t>
            </a:r>
            <a:r>
              <a:rPr lang="en-GB" dirty="0" err="1"/>
              <a:t>ghci</a:t>
            </a:r>
            <a:r>
              <a:rPr lang="en-GB" dirty="0"/>
              <a:t> &gt;, type in :set prompt </a:t>
            </a:r>
            <a:r>
              <a:rPr lang="en-GB" dirty="0" err="1"/>
              <a:t>ghci</a:t>
            </a:r>
            <a:r>
              <a:rPr lang="en-GB" dirty="0"/>
              <a:t>&gt;</a:t>
            </a:r>
          </a:p>
          <a:p>
            <a:pPr lvl="1"/>
            <a:r>
              <a:rPr lang="en-GB" dirty="0"/>
              <a:t>Note, the text doesn’t have double quotes</a:t>
            </a:r>
          </a:p>
          <a:p>
            <a:r>
              <a:rPr lang="en-GB" dirty="0"/>
              <a:t>To enable multiline editing, add :set +m</a:t>
            </a:r>
          </a:p>
        </p:txBody>
      </p:sp>
      <p:pic>
        <p:nvPicPr>
          <p:cNvPr id="7" name="Content Placeholder 6">
            <a:extLst>
              <a:ext uri="{FF2B5EF4-FFF2-40B4-BE49-F238E27FC236}">
                <a16:creationId xmlns:a16="http://schemas.microsoft.com/office/drawing/2014/main" id="{D74BE8D5-52F2-4C6D-B788-0393CD128F1F}"/>
              </a:ext>
            </a:extLst>
          </p:cNvPr>
          <p:cNvPicPr>
            <a:picLocks noGrp="1" noChangeAspect="1"/>
          </p:cNvPicPr>
          <p:nvPr>
            <p:ph sz="half" idx="17"/>
          </p:nvPr>
        </p:nvPicPr>
        <p:blipFill>
          <a:blip r:embed="rId2"/>
          <a:stretch>
            <a:fillRect/>
          </a:stretch>
        </p:blipFill>
        <p:spPr>
          <a:xfrm>
            <a:off x="4712494" y="1303338"/>
            <a:ext cx="3543300" cy="3609975"/>
          </a:xfrm>
          <a:prstGeom prst="rect">
            <a:avLst/>
          </a:prstGeom>
        </p:spPr>
      </p:pic>
    </p:spTree>
    <p:extLst>
      <p:ext uri="{BB962C8B-B14F-4D97-AF65-F5344CB8AC3E}">
        <p14:creationId xmlns:p14="http://schemas.microsoft.com/office/powerpoint/2010/main" val="3187453152"/>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7B2073-630A-468F-9A68-6163BEB9F03B}"/>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F5A0B914-2FFC-426F-83AB-92D278B04CED}"/>
              </a:ext>
            </a:extLst>
          </p:cNvPr>
          <p:cNvSpPr>
            <a:spLocks noGrp="1"/>
          </p:cNvSpPr>
          <p:nvPr>
            <p:ph type="pic" sz="quarter" idx="11"/>
          </p:nvPr>
        </p:nvSpPr>
        <p:spPr/>
      </p:sp>
      <p:sp>
        <p:nvSpPr>
          <p:cNvPr id="4" name="Title 3">
            <a:extLst>
              <a:ext uri="{FF2B5EF4-FFF2-40B4-BE49-F238E27FC236}">
                <a16:creationId xmlns:a16="http://schemas.microsoft.com/office/drawing/2014/main" id="{0C721FBC-B7F1-4A08-9DAC-254C2779C98F}"/>
              </a:ext>
            </a:extLst>
          </p:cNvPr>
          <p:cNvSpPr>
            <a:spLocks noGrp="1"/>
          </p:cNvSpPr>
          <p:nvPr>
            <p:ph type="title"/>
          </p:nvPr>
        </p:nvSpPr>
        <p:spPr>
          <a:xfrm>
            <a:off x="467547" y="410829"/>
            <a:ext cx="5472605" cy="246221"/>
          </a:xfrm>
        </p:spPr>
        <p:txBody>
          <a:bodyPr/>
          <a:lstStyle/>
          <a:p>
            <a:r>
              <a:rPr lang="en-GB" dirty="0"/>
              <a:t>Load Scripts #1</a:t>
            </a:r>
          </a:p>
        </p:txBody>
      </p:sp>
      <p:sp>
        <p:nvSpPr>
          <p:cNvPr id="5" name="Content Placeholder 4">
            <a:extLst>
              <a:ext uri="{FF2B5EF4-FFF2-40B4-BE49-F238E27FC236}">
                <a16:creationId xmlns:a16="http://schemas.microsoft.com/office/drawing/2014/main" id="{3C12736D-DBE5-4FF1-969A-7AE147D19976}"/>
              </a:ext>
            </a:extLst>
          </p:cNvPr>
          <p:cNvSpPr>
            <a:spLocks noGrp="1"/>
          </p:cNvSpPr>
          <p:nvPr>
            <p:ph sz="half" idx="16"/>
          </p:nvPr>
        </p:nvSpPr>
        <p:spPr/>
        <p:txBody>
          <a:bodyPr/>
          <a:lstStyle/>
          <a:p>
            <a:r>
              <a:rPr lang="en-GB" dirty="0"/>
              <a:t>Haskell scripts are stored in files with a .</a:t>
            </a:r>
            <a:r>
              <a:rPr lang="en-GB" dirty="0" err="1"/>
              <a:t>hs</a:t>
            </a:r>
            <a:r>
              <a:rPr lang="en-GB" dirty="0"/>
              <a:t> extension</a:t>
            </a:r>
          </a:p>
          <a:p>
            <a:r>
              <a:rPr lang="en-GB" dirty="0"/>
              <a:t>EITHER:</a:t>
            </a:r>
          </a:p>
          <a:p>
            <a:pPr lvl="1"/>
            <a:r>
              <a:rPr lang="en-GB" dirty="0"/>
              <a:t>Use :! cd to get </a:t>
            </a:r>
            <a:r>
              <a:rPr lang="en-GB" dirty="0" err="1"/>
              <a:t>pwd</a:t>
            </a:r>
            <a:r>
              <a:rPr lang="en-GB" dirty="0"/>
              <a:t> on Windows</a:t>
            </a:r>
          </a:p>
          <a:p>
            <a:pPr lvl="1"/>
            <a:r>
              <a:rPr lang="en-GB" dirty="0"/>
              <a:t>Use :cd to move to the folder containing the script</a:t>
            </a:r>
          </a:p>
          <a:p>
            <a:pPr lvl="1"/>
            <a:r>
              <a:rPr lang="en-GB" dirty="0"/>
              <a:t>Use :load to load the script file</a:t>
            </a:r>
          </a:p>
          <a:p>
            <a:r>
              <a:rPr lang="en-GB" dirty="0"/>
              <a:t>OR:</a:t>
            </a:r>
          </a:p>
          <a:p>
            <a:pPr lvl="1"/>
            <a:r>
              <a:rPr lang="en-GB" dirty="0"/>
              <a:t>Use File – Load (</a:t>
            </a:r>
            <a:r>
              <a:rPr lang="en-GB" dirty="0" err="1"/>
              <a:t>Ctrl+L</a:t>
            </a:r>
            <a:r>
              <a:rPr lang="en-GB" dirty="0"/>
              <a:t>)</a:t>
            </a:r>
          </a:p>
          <a:p>
            <a:r>
              <a:rPr lang="en-GB" dirty="0"/>
              <a:t>The prompt changes from Prelude to Main</a:t>
            </a:r>
          </a:p>
          <a:p>
            <a:endParaRPr lang="en-GB" dirty="0"/>
          </a:p>
        </p:txBody>
      </p:sp>
      <p:pic>
        <p:nvPicPr>
          <p:cNvPr id="7" name="Content Placeholder 6">
            <a:extLst>
              <a:ext uri="{FF2B5EF4-FFF2-40B4-BE49-F238E27FC236}">
                <a16:creationId xmlns:a16="http://schemas.microsoft.com/office/drawing/2014/main" id="{F9FF7ACC-A780-4D03-B56C-89B326840684}"/>
              </a:ext>
            </a:extLst>
          </p:cNvPr>
          <p:cNvPicPr>
            <a:picLocks noGrp="1" noChangeAspect="1"/>
          </p:cNvPicPr>
          <p:nvPr>
            <p:ph sz="half" idx="17"/>
          </p:nvPr>
        </p:nvPicPr>
        <p:blipFill>
          <a:blip r:embed="rId2"/>
          <a:stretch>
            <a:fillRect/>
          </a:stretch>
        </p:blipFill>
        <p:spPr>
          <a:xfrm>
            <a:off x="4572000" y="1343569"/>
            <a:ext cx="3824288" cy="1141761"/>
          </a:xfrm>
          <a:prstGeom prst="rect">
            <a:avLst/>
          </a:prstGeom>
        </p:spPr>
      </p:pic>
      <p:pic>
        <p:nvPicPr>
          <p:cNvPr id="8" name="Picture 7">
            <a:extLst>
              <a:ext uri="{FF2B5EF4-FFF2-40B4-BE49-F238E27FC236}">
                <a16:creationId xmlns:a16="http://schemas.microsoft.com/office/drawing/2014/main" id="{7A6BE8F3-0688-4327-BF8E-8651992999BD}"/>
              </a:ext>
            </a:extLst>
          </p:cNvPr>
          <p:cNvPicPr>
            <a:picLocks noChangeAspect="1"/>
          </p:cNvPicPr>
          <p:nvPr/>
        </p:nvPicPr>
        <p:blipFill>
          <a:blip r:embed="rId3"/>
          <a:stretch>
            <a:fillRect/>
          </a:stretch>
        </p:blipFill>
        <p:spPr>
          <a:xfrm>
            <a:off x="4572000" y="2857500"/>
            <a:ext cx="3371850" cy="1733550"/>
          </a:xfrm>
          <a:prstGeom prst="rect">
            <a:avLst/>
          </a:prstGeom>
        </p:spPr>
      </p:pic>
    </p:spTree>
    <p:extLst>
      <p:ext uri="{BB962C8B-B14F-4D97-AF65-F5344CB8AC3E}">
        <p14:creationId xmlns:p14="http://schemas.microsoft.com/office/powerpoint/2010/main" val="4225401119"/>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8D684E8-3A08-4A72-9D85-9C8387CF497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9434CD54-753A-46DB-A20C-0EDFCD3FEF91}"/>
              </a:ext>
            </a:extLst>
          </p:cNvPr>
          <p:cNvSpPr>
            <a:spLocks noGrp="1"/>
          </p:cNvSpPr>
          <p:nvPr>
            <p:ph type="pic" sz="quarter" idx="11"/>
          </p:nvPr>
        </p:nvSpPr>
        <p:spPr/>
      </p:sp>
      <p:sp>
        <p:nvSpPr>
          <p:cNvPr id="4" name="Title 3">
            <a:extLst>
              <a:ext uri="{FF2B5EF4-FFF2-40B4-BE49-F238E27FC236}">
                <a16:creationId xmlns:a16="http://schemas.microsoft.com/office/drawing/2014/main" id="{B52A8616-1223-427D-BE00-2A5B89BA3139}"/>
              </a:ext>
            </a:extLst>
          </p:cNvPr>
          <p:cNvSpPr>
            <a:spLocks noGrp="1"/>
          </p:cNvSpPr>
          <p:nvPr>
            <p:ph type="title"/>
          </p:nvPr>
        </p:nvSpPr>
        <p:spPr>
          <a:xfrm>
            <a:off x="467547" y="410829"/>
            <a:ext cx="5472605" cy="246221"/>
          </a:xfrm>
        </p:spPr>
        <p:txBody>
          <a:bodyPr/>
          <a:lstStyle/>
          <a:p>
            <a:r>
              <a:rPr lang="en-GB" dirty="0"/>
              <a:t>Load Scripts #2</a:t>
            </a:r>
          </a:p>
        </p:txBody>
      </p:sp>
      <p:sp>
        <p:nvSpPr>
          <p:cNvPr id="5" name="Content Placeholder 4">
            <a:extLst>
              <a:ext uri="{FF2B5EF4-FFF2-40B4-BE49-F238E27FC236}">
                <a16:creationId xmlns:a16="http://schemas.microsoft.com/office/drawing/2014/main" id="{19FA9074-859A-4840-BE2D-A180F8897BCC}"/>
              </a:ext>
            </a:extLst>
          </p:cNvPr>
          <p:cNvSpPr>
            <a:spLocks noGrp="1"/>
          </p:cNvSpPr>
          <p:nvPr>
            <p:ph sz="half" idx="16"/>
          </p:nvPr>
        </p:nvSpPr>
        <p:spPr/>
        <p:txBody>
          <a:bodyPr/>
          <a:lstStyle/>
          <a:p>
            <a:r>
              <a:rPr lang="en-GB" dirty="0"/>
              <a:t>It is necessary for the script file to have an ‘</a:t>
            </a:r>
            <a:r>
              <a:rPr lang="en-GB" dirty="0" err="1"/>
              <a:t>hs</a:t>
            </a:r>
            <a:r>
              <a:rPr lang="en-GB" dirty="0"/>
              <a:t>’ extension, but it is not necessary to specify it when loading it</a:t>
            </a:r>
          </a:p>
          <a:p>
            <a:r>
              <a:rPr lang="en-GB" dirty="0"/>
              <a:t>In this file, two functions are defined</a:t>
            </a:r>
          </a:p>
          <a:p>
            <a:r>
              <a:rPr lang="en-GB" dirty="0"/>
              <a:t>It doesn’t matter in what order they are defined</a:t>
            </a:r>
          </a:p>
          <a:p>
            <a:endParaRPr lang="en-GB" dirty="0"/>
          </a:p>
        </p:txBody>
      </p:sp>
      <p:pic>
        <p:nvPicPr>
          <p:cNvPr id="8" name="Picture 7">
            <a:extLst>
              <a:ext uri="{FF2B5EF4-FFF2-40B4-BE49-F238E27FC236}">
                <a16:creationId xmlns:a16="http://schemas.microsoft.com/office/drawing/2014/main" id="{59ECB000-1FE8-4419-B547-8FAE1A68E0A0}"/>
              </a:ext>
            </a:extLst>
          </p:cNvPr>
          <p:cNvPicPr>
            <a:picLocks noChangeAspect="1"/>
          </p:cNvPicPr>
          <p:nvPr/>
        </p:nvPicPr>
        <p:blipFill>
          <a:blip r:embed="rId2"/>
          <a:stretch>
            <a:fillRect/>
          </a:stretch>
        </p:blipFill>
        <p:spPr>
          <a:xfrm>
            <a:off x="4821317" y="2501569"/>
            <a:ext cx="3910826" cy="2157418"/>
          </a:xfrm>
          <a:prstGeom prst="rect">
            <a:avLst/>
          </a:prstGeom>
        </p:spPr>
      </p:pic>
      <p:pic>
        <p:nvPicPr>
          <p:cNvPr id="11" name="Content Placeholder 10">
            <a:extLst>
              <a:ext uri="{FF2B5EF4-FFF2-40B4-BE49-F238E27FC236}">
                <a16:creationId xmlns:a16="http://schemas.microsoft.com/office/drawing/2014/main" id="{1FFD45A6-D6EC-4941-A9F2-698D8AD621F5}"/>
              </a:ext>
            </a:extLst>
          </p:cNvPr>
          <p:cNvPicPr>
            <a:picLocks noGrp="1" noChangeAspect="1"/>
          </p:cNvPicPr>
          <p:nvPr>
            <p:ph sz="half" idx="17"/>
          </p:nvPr>
        </p:nvPicPr>
        <p:blipFill>
          <a:blip r:embed="rId3"/>
          <a:stretch>
            <a:fillRect/>
          </a:stretch>
        </p:blipFill>
        <p:spPr>
          <a:xfrm>
            <a:off x="4802732" y="1341764"/>
            <a:ext cx="3824288" cy="943892"/>
          </a:xfrm>
          <a:prstGeom prst="rect">
            <a:avLst/>
          </a:prstGeom>
        </p:spPr>
      </p:pic>
    </p:spTree>
    <p:extLst>
      <p:ext uri="{BB962C8B-B14F-4D97-AF65-F5344CB8AC3E}">
        <p14:creationId xmlns:p14="http://schemas.microsoft.com/office/powerpoint/2010/main" val="2482421"/>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5FE546B-5322-42E0-BCA8-B0CBE3B0A084}"/>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8A7B77B-FEE9-4B04-A3E7-37D27634FC76}"/>
              </a:ext>
            </a:extLst>
          </p:cNvPr>
          <p:cNvSpPr>
            <a:spLocks noGrp="1"/>
          </p:cNvSpPr>
          <p:nvPr>
            <p:ph type="pic" sz="quarter" idx="11"/>
          </p:nvPr>
        </p:nvSpPr>
        <p:spPr>
          <a:xfrm>
            <a:off x="0" y="1015740"/>
            <a:ext cx="9144000" cy="75539"/>
          </a:xfrm>
        </p:spPr>
      </p:sp>
      <p:sp>
        <p:nvSpPr>
          <p:cNvPr id="4" name="Title 3">
            <a:extLst>
              <a:ext uri="{FF2B5EF4-FFF2-40B4-BE49-F238E27FC236}">
                <a16:creationId xmlns:a16="http://schemas.microsoft.com/office/drawing/2014/main" id="{8EFAF43C-C416-4344-B325-2098598589F3}"/>
              </a:ext>
            </a:extLst>
          </p:cNvPr>
          <p:cNvSpPr>
            <a:spLocks noGrp="1"/>
          </p:cNvSpPr>
          <p:nvPr>
            <p:ph type="title"/>
          </p:nvPr>
        </p:nvSpPr>
        <p:spPr>
          <a:xfrm>
            <a:off x="467547" y="410829"/>
            <a:ext cx="2389953" cy="286431"/>
          </a:xfrm>
        </p:spPr>
        <p:txBody>
          <a:bodyPr/>
          <a:lstStyle/>
          <a:p>
            <a:r>
              <a:rPr lang="en-GB" dirty="0"/>
              <a:t>Literate Haskell</a:t>
            </a:r>
          </a:p>
        </p:txBody>
      </p:sp>
      <p:sp>
        <p:nvSpPr>
          <p:cNvPr id="5" name="Content Placeholder 4">
            <a:extLst>
              <a:ext uri="{FF2B5EF4-FFF2-40B4-BE49-F238E27FC236}">
                <a16:creationId xmlns:a16="http://schemas.microsoft.com/office/drawing/2014/main" id="{087AD875-D818-4675-A937-118ECEF7F3F6}"/>
              </a:ext>
            </a:extLst>
          </p:cNvPr>
          <p:cNvSpPr>
            <a:spLocks noGrp="1"/>
          </p:cNvSpPr>
          <p:nvPr>
            <p:ph sz="half" idx="16"/>
          </p:nvPr>
        </p:nvSpPr>
        <p:spPr/>
        <p:txBody>
          <a:bodyPr/>
          <a:lstStyle/>
          <a:p>
            <a:r>
              <a:rPr lang="en-GB" dirty="0"/>
              <a:t>Literate Haskell (*.</a:t>
            </a:r>
            <a:r>
              <a:rPr lang="en-GB" dirty="0" err="1"/>
              <a:t>lhs</a:t>
            </a:r>
            <a:r>
              <a:rPr lang="en-GB" dirty="0"/>
              <a:t>) has the opposite comments sense to standard Haskell</a:t>
            </a:r>
          </a:p>
          <a:p>
            <a:r>
              <a:rPr lang="en-GB" dirty="0"/>
              <a:t>In standard Haskell, everything is code unless it is marked as comments (starts with -- or between {- -}</a:t>
            </a:r>
          </a:p>
          <a:p>
            <a:r>
              <a:rPr lang="en-GB" dirty="0"/>
              <a:t>In Literate Haskell, everything is a comment unless marked as code</a:t>
            </a:r>
          </a:p>
          <a:p>
            <a:pPr lvl="1"/>
            <a:r>
              <a:rPr lang="en-GB" dirty="0"/>
              <a:t>Code starts with &gt; </a:t>
            </a:r>
          </a:p>
          <a:p>
            <a:pPr lvl="1"/>
            <a:r>
              <a:rPr lang="en-GB" dirty="0"/>
              <a:t>Code is within \begin{code} \end{code} sections for Latex formatting</a:t>
            </a:r>
          </a:p>
        </p:txBody>
      </p:sp>
      <p:pic>
        <p:nvPicPr>
          <p:cNvPr id="7" name="Content Placeholder 6">
            <a:extLst>
              <a:ext uri="{FF2B5EF4-FFF2-40B4-BE49-F238E27FC236}">
                <a16:creationId xmlns:a16="http://schemas.microsoft.com/office/drawing/2014/main" id="{539293D8-53C9-45B0-AE22-6011977E8B7F}"/>
              </a:ext>
            </a:extLst>
          </p:cNvPr>
          <p:cNvPicPr>
            <a:picLocks noGrp="1" noChangeAspect="1"/>
          </p:cNvPicPr>
          <p:nvPr>
            <p:ph sz="half" idx="17"/>
          </p:nvPr>
        </p:nvPicPr>
        <p:blipFill>
          <a:blip r:embed="rId2"/>
          <a:stretch>
            <a:fillRect/>
          </a:stretch>
        </p:blipFill>
        <p:spPr>
          <a:xfrm>
            <a:off x="4617244" y="2841397"/>
            <a:ext cx="3733800" cy="1714500"/>
          </a:xfrm>
          <a:prstGeom prst="rect">
            <a:avLst/>
          </a:prstGeom>
        </p:spPr>
      </p:pic>
      <p:pic>
        <p:nvPicPr>
          <p:cNvPr id="8" name="Picture 7">
            <a:extLst>
              <a:ext uri="{FF2B5EF4-FFF2-40B4-BE49-F238E27FC236}">
                <a16:creationId xmlns:a16="http://schemas.microsoft.com/office/drawing/2014/main" id="{6B9C7C72-0097-4413-BA38-588A83BC68CE}"/>
              </a:ext>
            </a:extLst>
          </p:cNvPr>
          <p:cNvPicPr>
            <a:picLocks noChangeAspect="1"/>
          </p:cNvPicPr>
          <p:nvPr/>
        </p:nvPicPr>
        <p:blipFill>
          <a:blip r:embed="rId3"/>
          <a:stretch>
            <a:fillRect/>
          </a:stretch>
        </p:blipFill>
        <p:spPr>
          <a:xfrm>
            <a:off x="4617244" y="1272479"/>
            <a:ext cx="3705225" cy="1333500"/>
          </a:xfrm>
          <a:prstGeom prst="rect">
            <a:avLst/>
          </a:prstGeom>
        </p:spPr>
      </p:pic>
      <p:sp>
        <p:nvSpPr>
          <p:cNvPr id="9" name="Rectangle 8">
            <a:extLst>
              <a:ext uri="{FF2B5EF4-FFF2-40B4-BE49-F238E27FC236}">
                <a16:creationId xmlns:a16="http://schemas.microsoft.com/office/drawing/2014/main" id="{7EB9FA05-D9B5-4D26-9FD0-7587B94D615D}"/>
              </a:ext>
            </a:extLst>
          </p:cNvPr>
          <p:cNvSpPr/>
          <p:nvPr/>
        </p:nvSpPr>
        <p:spPr>
          <a:xfrm>
            <a:off x="4572000" y="311651"/>
            <a:ext cx="4572000" cy="523220"/>
          </a:xfrm>
          <a:prstGeom prst="rect">
            <a:avLst/>
          </a:prstGeom>
        </p:spPr>
        <p:txBody>
          <a:bodyPr>
            <a:spAutoFit/>
          </a:bodyPr>
          <a:lstStyle/>
          <a:p>
            <a:r>
              <a:rPr lang="en-GB" sz="1400" dirty="0">
                <a:hlinkClick r:id="rId4"/>
              </a:rPr>
              <a:t>https://downloads.haskell.org/~ghc/latest/docs/html/users_guide/separate_compilation.html</a:t>
            </a:r>
            <a:endParaRPr lang="en-GB" dirty="0"/>
          </a:p>
        </p:txBody>
      </p:sp>
    </p:spTree>
    <p:extLst>
      <p:ext uri="{BB962C8B-B14F-4D97-AF65-F5344CB8AC3E}">
        <p14:creationId xmlns:p14="http://schemas.microsoft.com/office/powerpoint/2010/main" val="3582617737"/>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3608C5B-3AB0-4DB9-9BB1-C901FC48E30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C3C761D3-3A1D-48F6-918E-E29F523C5A0D}"/>
              </a:ext>
            </a:extLst>
          </p:cNvPr>
          <p:cNvSpPr>
            <a:spLocks noGrp="1"/>
          </p:cNvSpPr>
          <p:nvPr>
            <p:ph type="pic" sz="quarter" idx="11"/>
          </p:nvPr>
        </p:nvSpPr>
        <p:spPr/>
      </p:sp>
      <p:sp>
        <p:nvSpPr>
          <p:cNvPr id="4" name="Title 3">
            <a:extLst>
              <a:ext uri="{FF2B5EF4-FFF2-40B4-BE49-F238E27FC236}">
                <a16:creationId xmlns:a16="http://schemas.microsoft.com/office/drawing/2014/main" id="{DAB905F2-BE5C-480A-BD22-FB0E188D0175}"/>
              </a:ext>
            </a:extLst>
          </p:cNvPr>
          <p:cNvSpPr>
            <a:spLocks noGrp="1"/>
          </p:cNvSpPr>
          <p:nvPr>
            <p:ph type="title"/>
          </p:nvPr>
        </p:nvSpPr>
        <p:spPr>
          <a:xfrm>
            <a:off x="467547" y="410829"/>
            <a:ext cx="5472605" cy="246221"/>
          </a:xfrm>
        </p:spPr>
        <p:txBody>
          <a:bodyPr/>
          <a:lstStyle/>
          <a:p>
            <a:r>
              <a:rPr lang="en-GB" dirty="0"/>
              <a:t>Haskell Signature</a:t>
            </a:r>
          </a:p>
        </p:txBody>
      </p:sp>
      <p:sp>
        <p:nvSpPr>
          <p:cNvPr id="5" name="Content Placeholder 4">
            <a:extLst>
              <a:ext uri="{FF2B5EF4-FFF2-40B4-BE49-F238E27FC236}">
                <a16:creationId xmlns:a16="http://schemas.microsoft.com/office/drawing/2014/main" id="{C13776A9-1796-46FE-BC69-DD35E7F7ADF9}"/>
              </a:ext>
            </a:extLst>
          </p:cNvPr>
          <p:cNvSpPr>
            <a:spLocks noGrp="1"/>
          </p:cNvSpPr>
          <p:nvPr>
            <p:ph sz="half" idx="16"/>
          </p:nvPr>
        </p:nvSpPr>
        <p:spPr/>
        <p:txBody>
          <a:bodyPr/>
          <a:lstStyle/>
          <a:p>
            <a:r>
              <a:rPr lang="en-GB" dirty="0"/>
              <a:t>A signature file (*.</a:t>
            </a:r>
            <a:r>
              <a:rPr lang="en-GB" dirty="0" err="1"/>
              <a:t>hsig</a:t>
            </a:r>
            <a:r>
              <a:rPr lang="en-GB" dirty="0"/>
              <a:t>) in Haskell is similar to a header file in C++</a:t>
            </a:r>
          </a:p>
          <a:p>
            <a:r>
              <a:rPr lang="en-GB" dirty="0"/>
              <a:t>The types are declared, but there is no need to provide definitions</a:t>
            </a:r>
          </a:p>
        </p:txBody>
      </p:sp>
      <p:pic>
        <p:nvPicPr>
          <p:cNvPr id="7" name="Content Placeholder 6">
            <a:extLst>
              <a:ext uri="{FF2B5EF4-FFF2-40B4-BE49-F238E27FC236}">
                <a16:creationId xmlns:a16="http://schemas.microsoft.com/office/drawing/2014/main" id="{BCF30FBE-4CDF-42DF-A46D-9C13EA8E4576}"/>
              </a:ext>
            </a:extLst>
          </p:cNvPr>
          <p:cNvPicPr>
            <a:picLocks noGrp="1" noChangeAspect="1"/>
          </p:cNvPicPr>
          <p:nvPr>
            <p:ph sz="half" idx="17"/>
          </p:nvPr>
        </p:nvPicPr>
        <p:blipFill>
          <a:blip r:embed="rId2"/>
          <a:stretch>
            <a:fillRect/>
          </a:stretch>
        </p:blipFill>
        <p:spPr>
          <a:xfrm>
            <a:off x="4936680" y="1285590"/>
            <a:ext cx="2990850" cy="2457450"/>
          </a:xfrm>
          <a:prstGeom prst="rect">
            <a:avLst/>
          </a:prstGeom>
        </p:spPr>
      </p:pic>
      <p:pic>
        <p:nvPicPr>
          <p:cNvPr id="8" name="Picture 7">
            <a:extLst>
              <a:ext uri="{FF2B5EF4-FFF2-40B4-BE49-F238E27FC236}">
                <a16:creationId xmlns:a16="http://schemas.microsoft.com/office/drawing/2014/main" id="{66228498-782A-4518-B2D2-F333EB095DDA}"/>
              </a:ext>
            </a:extLst>
          </p:cNvPr>
          <p:cNvPicPr>
            <a:picLocks noChangeAspect="1"/>
          </p:cNvPicPr>
          <p:nvPr/>
        </p:nvPicPr>
        <p:blipFill rotWithShape="1">
          <a:blip r:embed="rId3"/>
          <a:srcRect r="1258"/>
          <a:stretch/>
        </p:blipFill>
        <p:spPr>
          <a:xfrm>
            <a:off x="4936680" y="3789033"/>
            <a:ext cx="2990850" cy="1000125"/>
          </a:xfrm>
          <a:prstGeom prst="rect">
            <a:avLst/>
          </a:prstGeom>
        </p:spPr>
      </p:pic>
      <p:sp>
        <p:nvSpPr>
          <p:cNvPr id="9" name="TextBox 8">
            <a:extLst>
              <a:ext uri="{FF2B5EF4-FFF2-40B4-BE49-F238E27FC236}">
                <a16:creationId xmlns:a16="http://schemas.microsoft.com/office/drawing/2014/main" id="{6648C6B5-E75A-4779-9750-A24661ED1B81}"/>
              </a:ext>
            </a:extLst>
          </p:cNvPr>
          <p:cNvSpPr txBox="1"/>
          <p:nvPr/>
        </p:nvSpPr>
        <p:spPr>
          <a:xfrm>
            <a:off x="7501054" y="1375317"/>
            <a:ext cx="331822" cy="246221"/>
          </a:xfrm>
          <a:prstGeom prst="rect">
            <a:avLst/>
          </a:prstGeom>
          <a:noFill/>
        </p:spPr>
        <p:txBody>
          <a:bodyPr wrap="none" lIns="0" tIns="0" rIns="0" bIns="0" rtlCol="0">
            <a:spAutoFit/>
          </a:bodyPr>
          <a:lstStyle/>
          <a:p>
            <a:r>
              <a:rPr lang="en-GB" sz="1600" dirty="0">
                <a:latin typeface="+mn-lt"/>
              </a:rPr>
              <a:t>*.</a:t>
            </a:r>
            <a:r>
              <a:rPr lang="en-GB" sz="1600" dirty="0" err="1">
                <a:latin typeface="+mn-lt"/>
              </a:rPr>
              <a:t>hs</a:t>
            </a:r>
            <a:endParaRPr lang="en-GB" sz="1600" dirty="0">
              <a:latin typeface="+mn-lt"/>
            </a:endParaRPr>
          </a:p>
        </p:txBody>
      </p:sp>
      <p:sp>
        <p:nvSpPr>
          <p:cNvPr id="10" name="TextBox 9">
            <a:extLst>
              <a:ext uri="{FF2B5EF4-FFF2-40B4-BE49-F238E27FC236}">
                <a16:creationId xmlns:a16="http://schemas.microsoft.com/office/drawing/2014/main" id="{CCDABA33-D104-40F5-8497-AAF82A8EA182}"/>
              </a:ext>
            </a:extLst>
          </p:cNvPr>
          <p:cNvSpPr txBox="1"/>
          <p:nvPr/>
        </p:nvSpPr>
        <p:spPr>
          <a:xfrm>
            <a:off x="7389542" y="3871518"/>
            <a:ext cx="501740" cy="246221"/>
          </a:xfrm>
          <a:prstGeom prst="rect">
            <a:avLst/>
          </a:prstGeom>
          <a:noFill/>
        </p:spPr>
        <p:txBody>
          <a:bodyPr wrap="none" lIns="0" tIns="0" rIns="0" bIns="0" rtlCol="0">
            <a:spAutoFit/>
          </a:bodyPr>
          <a:lstStyle/>
          <a:p>
            <a:r>
              <a:rPr lang="en-GB" sz="1600" dirty="0">
                <a:latin typeface="+mn-lt"/>
              </a:rPr>
              <a:t>*.</a:t>
            </a:r>
            <a:r>
              <a:rPr lang="en-GB" sz="1600" dirty="0" err="1">
                <a:latin typeface="+mn-lt"/>
              </a:rPr>
              <a:t>hsig</a:t>
            </a:r>
            <a:endParaRPr lang="en-GB" sz="1600" dirty="0">
              <a:latin typeface="+mn-lt"/>
            </a:endParaRPr>
          </a:p>
        </p:txBody>
      </p:sp>
    </p:spTree>
    <p:extLst>
      <p:ext uri="{BB962C8B-B14F-4D97-AF65-F5344CB8AC3E}">
        <p14:creationId xmlns:p14="http://schemas.microsoft.com/office/powerpoint/2010/main" val="715537064"/>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2AF5D36-F3EA-4F7B-9E09-E1657C132E5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BBF3D5A-3337-434A-B64D-A6CE108BACB9}"/>
              </a:ext>
            </a:extLst>
          </p:cNvPr>
          <p:cNvSpPr>
            <a:spLocks noGrp="1"/>
          </p:cNvSpPr>
          <p:nvPr>
            <p:ph type="pic" sz="quarter" idx="11"/>
          </p:nvPr>
        </p:nvSpPr>
        <p:spPr/>
      </p:sp>
      <p:sp>
        <p:nvSpPr>
          <p:cNvPr id="4" name="Title 3">
            <a:extLst>
              <a:ext uri="{FF2B5EF4-FFF2-40B4-BE49-F238E27FC236}">
                <a16:creationId xmlns:a16="http://schemas.microsoft.com/office/drawing/2014/main" id="{165C968F-931A-4FF1-A8A7-7AB69988A8BF}"/>
              </a:ext>
            </a:extLst>
          </p:cNvPr>
          <p:cNvSpPr>
            <a:spLocks noGrp="1"/>
          </p:cNvSpPr>
          <p:nvPr>
            <p:ph type="title"/>
          </p:nvPr>
        </p:nvSpPr>
        <p:spPr>
          <a:xfrm>
            <a:off x="467547" y="410829"/>
            <a:ext cx="5472605" cy="246221"/>
          </a:xfrm>
        </p:spPr>
        <p:txBody>
          <a:bodyPr/>
          <a:lstStyle/>
          <a:p>
            <a:r>
              <a:rPr lang="en-GB" dirty="0"/>
              <a:t>REPL Systems</a:t>
            </a:r>
          </a:p>
        </p:txBody>
      </p:sp>
      <p:sp>
        <p:nvSpPr>
          <p:cNvPr id="5" name="Content Placeholder 4">
            <a:extLst>
              <a:ext uri="{FF2B5EF4-FFF2-40B4-BE49-F238E27FC236}">
                <a16:creationId xmlns:a16="http://schemas.microsoft.com/office/drawing/2014/main" id="{3DE05BF0-14C5-499D-B24C-C42583BF8CAF}"/>
              </a:ext>
            </a:extLst>
          </p:cNvPr>
          <p:cNvSpPr>
            <a:spLocks noGrp="1"/>
          </p:cNvSpPr>
          <p:nvPr>
            <p:ph sz="half" idx="16"/>
          </p:nvPr>
        </p:nvSpPr>
        <p:spPr/>
        <p:txBody>
          <a:bodyPr/>
          <a:lstStyle/>
          <a:p>
            <a:r>
              <a:rPr lang="en-GB" dirty="0"/>
              <a:t>There are two Haskell versions;</a:t>
            </a:r>
          </a:p>
          <a:p>
            <a:pPr lvl="1"/>
            <a:r>
              <a:rPr lang="en-GB" dirty="0"/>
              <a:t>GHCi, the ‘MSDOS’ or ‘PowerShell’ version</a:t>
            </a:r>
          </a:p>
          <a:p>
            <a:pPr lvl="1"/>
            <a:r>
              <a:rPr lang="en-GB" dirty="0" err="1"/>
              <a:t>WinGHCi</a:t>
            </a:r>
            <a:r>
              <a:rPr lang="en-GB" dirty="0"/>
              <a:t>, the ‘Windows’ version (now obsolete)</a:t>
            </a:r>
          </a:p>
          <a:p>
            <a:pPr lvl="1"/>
            <a:endParaRPr lang="en-GB" dirty="0"/>
          </a:p>
          <a:p>
            <a:r>
              <a:rPr lang="en-GB" dirty="0"/>
              <a:t>The letters stand for</a:t>
            </a:r>
          </a:p>
          <a:p>
            <a:pPr lvl="1"/>
            <a:r>
              <a:rPr lang="en-GB" dirty="0"/>
              <a:t>G = Glasgow</a:t>
            </a:r>
          </a:p>
          <a:p>
            <a:pPr lvl="1"/>
            <a:r>
              <a:rPr lang="en-GB" dirty="0"/>
              <a:t>H = Haskell</a:t>
            </a:r>
          </a:p>
          <a:p>
            <a:pPr lvl="1"/>
            <a:r>
              <a:rPr lang="en-GB" dirty="0"/>
              <a:t>C = Compiler</a:t>
            </a:r>
          </a:p>
          <a:p>
            <a:pPr lvl="1"/>
            <a:r>
              <a:rPr lang="en-GB" dirty="0" err="1"/>
              <a:t>i</a:t>
            </a:r>
            <a:r>
              <a:rPr lang="en-GB" dirty="0"/>
              <a:t> = Interactive</a:t>
            </a:r>
          </a:p>
        </p:txBody>
      </p:sp>
      <p:pic>
        <p:nvPicPr>
          <p:cNvPr id="7" name="Content Placeholder 6">
            <a:extLst>
              <a:ext uri="{FF2B5EF4-FFF2-40B4-BE49-F238E27FC236}">
                <a16:creationId xmlns:a16="http://schemas.microsoft.com/office/drawing/2014/main" id="{8183DE01-0D9E-4DA1-B657-B93D7F221CD7}"/>
              </a:ext>
            </a:extLst>
          </p:cNvPr>
          <p:cNvPicPr>
            <a:picLocks noGrp="1" noChangeAspect="1"/>
          </p:cNvPicPr>
          <p:nvPr>
            <p:ph sz="half" idx="17"/>
          </p:nvPr>
        </p:nvPicPr>
        <p:blipFill>
          <a:blip r:embed="rId2"/>
          <a:stretch>
            <a:fillRect/>
          </a:stretch>
        </p:blipFill>
        <p:spPr>
          <a:xfrm>
            <a:off x="4572000" y="1190404"/>
            <a:ext cx="3766942" cy="3724275"/>
          </a:xfrm>
          <a:prstGeom prst="rect">
            <a:avLst/>
          </a:prstGeom>
        </p:spPr>
      </p:pic>
    </p:spTree>
    <p:extLst>
      <p:ext uri="{BB962C8B-B14F-4D97-AF65-F5344CB8AC3E}">
        <p14:creationId xmlns:p14="http://schemas.microsoft.com/office/powerpoint/2010/main" val="517361721"/>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C30AC10-A3C7-4B5D-8603-0BC3E4A3CEA1}"/>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BA49CA6A-9C4B-4CD1-A74B-A286EDF45567}"/>
              </a:ext>
            </a:extLst>
          </p:cNvPr>
          <p:cNvSpPr>
            <a:spLocks noGrp="1"/>
          </p:cNvSpPr>
          <p:nvPr>
            <p:ph type="pic" sz="quarter" idx="11"/>
          </p:nvPr>
        </p:nvSpPr>
        <p:spPr/>
      </p:sp>
      <p:graphicFrame>
        <p:nvGraphicFramePr>
          <p:cNvPr id="10" name="Table 10">
            <a:extLst>
              <a:ext uri="{FF2B5EF4-FFF2-40B4-BE49-F238E27FC236}">
                <a16:creationId xmlns:a16="http://schemas.microsoft.com/office/drawing/2014/main" id="{3642F072-B919-4E16-972B-FACEF8667192}"/>
              </a:ext>
            </a:extLst>
          </p:cNvPr>
          <p:cNvGraphicFramePr>
            <a:graphicFrameLocks noGrp="1"/>
          </p:cNvGraphicFramePr>
          <p:nvPr>
            <p:ph idx="1"/>
            <p:extLst>
              <p:ext uri="{D42A27DB-BD31-4B8C-83A1-F6EECF244321}">
                <p14:modId xmlns:p14="http://schemas.microsoft.com/office/powerpoint/2010/main" val="3273091308"/>
              </p:ext>
            </p:extLst>
          </p:nvPr>
        </p:nvGraphicFramePr>
        <p:xfrm>
          <a:off x="468313" y="1295400"/>
          <a:ext cx="8207374" cy="3114040"/>
        </p:xfrm>
        <a:graphic>
          <a:graphicData uri="http://schemas.openxmlformats.org/drawingml/2006/table">
            <a:tbl>
              <a:tblPr firstRow="1" bandRow="1">
                <a:tableStyleId>{F5AB1C69-6EDB-4FF4-983F-18BD219EF322}</a:tableStyleId>
              </a:tblPr>
              <a:tblGrid>
                <a:gridCol w="4103687">
                  <a:extLst>
                    <a:ext uri="{9D8B030D-6E8A-4147-A177-3AD203B41FA5}">
                      <a16:colId xmlns:a16="http://schemas.microsoft.com/office/drawing/2014/main" val="142828638"/>
                    </a:ext>
                  </a:extLst>
                </a:gridCol>
                <a:gridCol w="4103687">
                  <a:extLst>
                    <a:ext uri="{9D8B030D-6E8A-4147-A177-3AD203B41FA5}">
                      <a16:colId xmlns:a16="http://schemas.microsoft.com/office/drawing/2014/main" val="893037645"/>
                    </a:ext>
                  </a:extLst>
                </a:gridCol>
              </a:tblGrid>
              <a:tr h="370840">
                <a:tc>
                  <a:txBody>
                    <a:bodyPr/>
                    <a:lstStyle/>
                    <a:p>
                      <a:r>
                        <a:rPr lang="en-GB" sz="1400" dirty="0"/>
                        <a:t>Error message</a:t>
                      </a:r>
                    </a:p>
                  </a:txBody>
                  <a:tcPr/>
                </a:tc>
                <a:tc>
                  <a:txBody>
                    <a:bodyPr/>
                    <a:lstStyle/>
                    <a:p>
                      <a:r>
                        <a:rPr lang="en-GB" sz="1400" dirty="0"/>
                        <a:t>Meaning</a:t>
                      </a:r>
                    </a:p>
                  </a:txBody>
                  <a:tcPr/>
                </a:tc>
                <a:extLst>
                  <a:ext uri="{0D108BD9-81ED-4DB2-BD59-A6C34878D82A}">
                    <a16:rowId xmlns:a16="http://schemas.microsoft.com/office/drawing/2014/main" val="3849711758"/>
                  </a:ext>
                </a:extLst>
              </a:tr>
              <a:tr h="370840">
                <a:tc>
                  <a:txBody>
                    <a:bodyPr/>
                    <a:lstStyle/>
                    <a:p>
                      <a:r>
                        <a:rPr lang="en-GB" sz="1400" dirty="0"/>
                        <a:t>No instance for (</a:t>
                      </a:r>
                      <a:r>
                        <a:rPr lang="en-GB" sz="1400" dirty="0" err="1"/>
                        <a:t>Num</a:t>
                      </a:r>
                      <a:r>
                        <a:rPr lang="en-GB" sz="1400" dirty="0"/>
                        <a:t> Char) arising from the literal `7'</a:t>
                      </a:r>
                    </a:p>
                  </a:txBody>
                  <a:tcPr/>
                </a:tc>
                <a:tc>
                  <a:txBody>
                    <a:bodyPr/>
                    <a:lstStyle/>
                    <a:p>
                      <a:r>
                        <a:rPr lang="en-GB" sz="1400" dirty="0"/>
                        <a:t>PutStrLn expected a string, and wasn’t given one</a:t>
                      </a:r>
                    </a:p>
                  </a:txBody>
                  <a:tcPr/>
                </a:tc>
                <a:extLst>
                  <a:ext uri="{0D108BD9-81ED-4DB2-BD59-A6C34878D82A}">
                    <a16:rowId xmlns:a16="http://schemas.microsoft.com/office/drawing/2014/main" val="215858996"/>
                  </a:ext>
                </a:extLst>
              </a:tr>
              <a:tr h="370840">
                <a:tc>
                  <a:txBody>
                    <a:bodyPr/>
                    <a:lstStyle/>
                    <a:p>
                      <a:endParaRPr lang="en-GB" sz="1400" dirty="0"/>
                    </a:p>
                  </a:txBody>
                  <a:tcPr/>
                </a:tc>
                <a:tc>
                  <a:txBody>
                    <a:bodyPr/>
                    <a:lstStyle/>
                    <a:p>
                      <a:endParaRPr lang="en-GB" sz="1400"/>
                    </a:p>
                  </a:txBody>
                  <a:tcPr/>
                </a:tc>
                <a:extLst>
                  <a:ext uri="{0D108BD9-81ED-4DB2-BD59-A6C34878D82A}">
                    <a16:rowId xmlns:a16="http://schemas.microsoft.com/office/drawing/2014/main" val="2671358919"/>
                  </a:ext>
                </a:extLst>
              </a:tr>
              <a:tr h="370840">
                <a:tc>
                  <a:txBody>
                    <a:bodyPr/>
                    <a:lstStyle/>
                    <a:p>
                      <a:endParaRPr lang="en-GB" sz="1400"/>
                    </a:p>
                  </a:txBody>
                  <a:tcPr/>
                </a:tc>
                <a:tc>
                  <a:txBody>
                    <a:bodyPr/>
                    <a:lstStyle/>
                    <a:p>
                      <a:endParaRPr lang="en-GB" sz="1400"/>
                    </a:p>
                  </a:txBody>
                  <a:tcPr/>
                </a:tc>
                <a:extLst>
                  <a:ext uri="{0D108BD9-81ED-4DB2-BD59-A6C34878D82A}">
                    <a16:rowId xmlns:a16="http://schemas.microsoft.com/office/drawing/2014/main" val="1565189023"/>
                  </a:ext>
                </a:extLst>
              </a:tr>
              <a:tr h="370840">
                <a:tc>
                  <a:txBody>
                    <a:bodyPr/>
                    <a:lstStyle/>
                    <a:p>
                      <a:endParaRPr lang="en-GB" sz="1400"/>
                    </a:p>
                  </a:txBody>
                  <a:tcPr/>
                </a:tc>
                <a:tc>
                  <a:txBody>
                    <a:bodyPr/>
                    <a:lstStyle/>
                    <a:p>
                      <a:endParaRPr lang="en-GB" sz="1400"/>
                    </a:p>
                  </a:txBody>
                  <a:tcPr/>
                </a:tc>
                <a:extLst>
                  <a:ext uri="{0D108BD9-81ED-4DB2-BD59-A6C34878D82A}">
                    <a16:rowId xmlns:a16="http://schemas.microsoft.com/office/drawing/2014/main" val="1524774882"/>
                  </a:ext>
                </a:extLst>
              </a:tr>
              <a:tr h="370840">
                <a:tc>
                  <a:txBody>
                    <a:bodyPr/>
                    <a:lstStyle/>
                    <a:p>
                      <a:endParaRPr lang="en-GB" sz="1400"/>
                    </a:p>
                  </a:txBody>
                  <a:tcPr/>
                </a:tc>
                <a:tc>
                  <a:txBody>
                    <a:bodyPr/>
                    <a:lstStyle/>
                    <a:p>
                      <a:endParaRPr lang="en-GB" sz="1400"/>
                    </a:p>
                  </a:txBody>
                  <a:tcPr/>
                </a:tc>
                <a:extLst>
                  <a:ext uri="{0D108BD9-81ED-4DB2-BD59-A6C34878D82A}">
                    <a16:rowId xmlns:a16="http://schemas.microsoft.com/office/drawing/2014/main" val="190499624"/>
                  </a:ext>
                </a:extLst>
              </a:tr>
              <a:tr h="370840">
                <a:tc>
                  <a:txBody>
                    <a:bodyPr/>
                    <a:lstStyle/>
                    <a:p>
                      <a:endParaRPr lang="en-GB" sz="1400"/>
                    </a:p>
                  </a:txBody>
                  <a:tcPr/>
                </a:tc>
                <a:tc>
                  <a:txBody>
                    <a:bodyPr/>
                    <a:lstStyle/>
                    <a:p>
                      <a:endParaRPr lang="en-GB" sz="1400"/>
                    </a:p>
                  </a:txBody>
                  <a:tcPr/>
                </a:tc>
                <a:extLst>
                  <a:ext uri="{0D108BD9-81ED-4DB2-BD59-A6C34878D82A}">
                    <a16:rowId xmlns:a16="http://schemas.microsoft.com/office/drawing/2014/main" val="2860436935"/>
                  </a:ext>
                </a:extLst>
              </a:tr>
              <a:tr h="370840">
                <a:tc>
                  <a:txBody>
                    <a:bodyPr/>
                    <a:lstStyle/>
                    <a:p>
                      <a:endParaRPr lang="en-GB" sz="1400"/>
                    </a:p>
                  </a:txBody>
                  <a:tcPr/>
                </a:tc>
                <a:tc>
                  <a:txBody>
                    <a:bodyPr/>
                    <a:lstStyle/>
                    <a:p>
                      <a:endParaRPr lang="en-GB" sz="1400" dirty="0"/>
                    </a:p>
                  </a:txBody>
                  <a:tcPr/>
                </a:tc>
                <a:extLst>
                  <a:ext uri="{0D108BD9-81ED-4DB2-BD59-A6C34878D82A}">
                    <a16:rowId xmlns:a16="http://schemas.microsoft.com/office/drawing/2014/main" val="2655667095"/>
                  </a:ext>
                </a:extLst>
              </a:tr>
            </a:tbl>
          </a:graphicData>
        </a:graphic>
      </p:graphicFrame>
      <p:sp>
        <p:nvSpPr>
          <p:cNvPr id="4" name="Title 3">
            <a:extLst>
              <a:ext uri="{FF2B5EF4-FFF2-40B4-BE49-F238E27FC236}">
                <a16:creationId xmlns:a16="http://schemas.microsoft.com/office/drawing/2014/main" id="{3690ED7A-B923-40B8-AEFE-BD740DD22924}"/>
              </a:ext>
            </a:extLst>
          </p:cNvPr>
          <p:cNvSpPr>
            <a:spLocks noGrp="1"/>
          </p:cNvSpPr>
          <p:nvPr>
            <p:ph type="title"/>
          </p:nvPr>
        </p:nvSpPr>
        <p:spPr/>
        <p:txBody>
          <a:bodyPr/>
          <a:lstStyle/>
          <a:p>
            <a:r>
              <a:rPr lang="en-GB" dirty="0"/>
              <a:t>Error Messages</a:t>
            </a:r>
          </a:p>
        </p:txBody>
      </p:sp>
    </p:spTree>
    <p:extLst>
      <p:ext uri="{BB962C8B-B14F-4D97-AF65-F5344CB8AC3E}">
        <p14:creationId xmlns:p14="http://schemas.microsoft.com/office/powerpoint/2010/main" val="3385254547"/>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4F41673-7B06-49AC-A0CF-13EA95BF75E0}"/>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50840D67-1B0D-4828-A6A6-3941AE282459}"/>
              </a:ext>
            </a:extLst>
          </p:cNvPr>
          <p:cNvSpPr>
            <a:spLocks noGrp="1"/>
          </p:cNvSpPr>
          <p:nvPr>
            <p:ph type="pic" sz="quarter" idx="11"/>
          </p:nvPr>
        </p:nvSpPr>
        <p:spPr/>
      </p:sp>
      <p:sp>
        <p:nvSpPr>
          <p:cNvPr id="4" name="Title 3">
            <a:extLst>
              <a:ext uri="{FF2B5EF4-FFF2-40B4-BE49-F238E27FC236}">
                <a16:creationId xmlns:a16="http://schemas.microsoft.com/office/drawing/2014/main" id="{BBDE383A-174E-43F0-89E3-623633AFCAD2}"/>
              </a:ext>
            </a:extLst>
          </p:cNvPr>
          <p:cNvSpPr>
            <a:spLocks noGrp="1"/>
          </p:cNvSpPr>
          <p:nvPr>
            <p:ph type="title"/>
          </p:nvPr>
        </p:nvSpPr>
        <p:spPr>
          <a:xfrm>
            <a:off x="467547" y="410829"/>
            <a:ext cx="5472605" cy="246221"/>
          </a:xfrm>
        </p:spPr>
        <p:txBody>
          <a:bodyPr/>
          <a:lstStyle/>
          <a:p>
            <a:r>
              <a:rPr lang="en-GB" dirty="0"/>
              <a:t>Multi-line editing</a:t>
            </a:r>
          </a:p>
        </p:txBody>
      </p:sp>
      <p:sp>
        <p:nvSpPr>
          <p:cNvPr id="5" name="Content Placeholder 4">
            <a:extLst>
              <a:ext uri="{FF2B5EF4-FFF2-40B4-BE49-F238E27FC236}">
                <a16:creationId xmlns:a16="http://schemas.microsoft.com/office/drawing/2014/main" id="{50712AF6-FED7-469F-B9C8-9292FE3D0B92}"/>
              </a:ext>
            </a:extLst>
          </p:cNvPr>
          <p:cNvSpPr>
            <a:spLocks noGrp="1"/>
          </p:cNvSpPr>
          <p:nvPr>
            <p:ph sz="half" idx="16"/>
          </p:nvPr>
        </p:nvSpPr>
        <p:spPr/>
        <p:txBody>
          <a:bodyPr/>
          <a:lstStyle/>
          <a:p>
            <a:r>
              <a:rPr lang="en-GB" dirty="0"/>
              <a:t>To get multi-line editing, for example a multi-line function definition, three things are necessary:</a:t>
            </a:r>
          </a:p>
          <a:p>
            <a:pPr marL="594900" lvl="1" indent="-342900">
              <a:buFont typeface="+mj-lt"/>
              <a:buAutoNum type="arabicPeriod"/>
            </a:pPr>
            <a:r>
              <a:rPr lang="en-GB" dirty="0"/>
              <a:t>The definition must be within a code block :{ :} or :set +m</a:t>
            </a:r>
          </a:p>
          <a:p>
            <a:pPr marL="594900" lvl="1" indent="-342900">
              <a:buFont typeface="+mj-lt"/>
              <a:buAutoNum type="arabicPeriod"/>
            </a:pPr>
            <a:r>
              <a:rPr lang="en-GB" dirty="0"/>
              <a:t>The definition must start with keyword let. This tells the REPL that a definition is coming up</a:t>
            </a:r>
          </a:p>
          <a:p>
            <a:pPr marL="594900" lvl="1" indent="-342900">
              <a:buFont typeface="+mj-lt"/>
              <a:buAutoNum type="arabicPeriod"/>
            </a:pPr>
            <a:r>
              <a:rPr lang="en-GB" dirty="0"/>
              <a:t>Haskell is sensitive to white space, and so, because ‘let ‘ has length four characters, subsequent lines need to start with four spaces</a:t>
            </a:r>
          </a:p>
        </p:txBody>
      </p:sp>
      <p:pic>
        <p:nvPicPr>
          <p:cNvPr id="7" name="Content Placeholder 6">
            <a:extLst>
              <a:ext uri="{FF2B5EF4-FFF2-40B4-BE49-F238E27FC236}">
                <a16:creationId xmlns:a16="http://schemas.microsoft.com/office/drawing/2014/main" id="{96159C90-55C0-4E14-B6B3-A0B03736D8BD}"/>
              </a:ext>
            </a:extLst>
          </p:cNvPr>
          <p:cNvPicPr>
            <a:picLocks noGrp="1" noChangeAspect="1"/>
          </p:cNvPicPr>
          <p:nvPr>
            <p:ph sz="half" idx="17"/>
          </p:nvPr>
        </p:nvPicPr>
        <p:blipFill rotWithShape="1">
          <a:blip r:embed="rId2"/>
          <a:srcRect l="972"/>
          <a:stretch/>
        </p:blipFill>
        <p:spPr>
          <a:xfrm>
            <a:off x="4609170" y="1373315"/>
            <a:ext cx="3787117" cy="1320165"/>
          </a:xfrm>
          <a:prstGeom prst="rect">
            <a:avLst/>
          </a:prstGeom>
        </p:spPr>
      </p:pic>
    </p:spTree>
    <p:extLst>
      <p:ext uri="{BB962C8B-B14F-4D97-AF65-F5344CB8AC3E}">
        <p14:creationId xmlns:p14="http://schemas.microsoft.com/office/powerpoint/2010/main" val="2214053167"/>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A2A163F-FC5E-4F36-923D-37C853FEBFB3}"/>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C156B3BA-4F78-4E51-9717-163D50123898}"/>
              </a:ext>
            </a:extLst>
          </p:cNvPr>
          <p:cNvSpPr>
            <a:spLocks noGrp="1"/>
          </p:cNvSpPr>
          <p:nvPr>
            <p:ph type="pic" sz="quarter" idx="11"/>
          </p:nvPr>
        </p:nvSpPr>
        <p:spPr/>
      </p:sp>
      <p:sp>
        <p:nvSpPr>
          <p:cNvPr id="4" name="Title 3">
            <a:extLst>
              <a:ext uri="{FF2B5EF4-FFF2-40B4-BE49-F238E27FC236}">
                <a16:creationId xmlns:a16="http://schemas.microsoft.com/office/drawing/2014/main" id="{1E5F7253-7DBB-4B39-87C6-D4C297E3E679}"/>
              </a:ext>
            </a:extLst>
          </p:cNvPr>
          <p:cNvSpPr>
            <a:spLocks noGrp="1"/>
          </p:cNvSpPr>
          <p:nvPr>
            <p:ph type="title"/>
          </p:nvPr>
        </p:nvSpPr>
        <p:spPr>
          <a:xfrm>
            <a:off x="467547" y="410829"/>
            <a:ext cx="5472605" cy="246221"/>
          </a:xfrm>
        </p:spPr>
        <p:txBody>
          <a:bodyPr/>
          <a:lstStyle/>
          <a:p>
            <a:r>
              <a:rPr lang="en-GB" dirty="0"/>
              <a:t>Indentation</a:t>
            </a:r>
          </a:p>
        </p:txBody>
      </p:sp>
      <p:sp>
        <p:nvSpPr>
          <p:cNvPr id="5" name="Content Placeholder 4">
            <a:extLst>
              <a:ext uri="{FF2B5EF4-FFF2-40B4-BE49-F238E27FC236}">
                <a16:creationId xmlns:a16="http://schemas.microsoft.com/office/drawing/2014/main" id="{0BA95A90-D322-4018-9E59-9F7323C7CD65}"/>
              </a:ext>
            </a:extLst>
          </p:cNvPr>
          <p:cNvSpPr>
            <a:spLocks noGrp="1"/>
          </p:cNvSpPr>
          <p:nvPr>
            <p:ph sz="half" idx="16"/>
          </p:nvPr>
        </p:nvSpPr>
        <p:spPr/>
        <p:txBody>
          <a:bodyPr/>
          <a:lstStyle/>
          <a:p>
            <a:r>
              <a:rPr lang="en-GB" dirty="0"/>
              <a:t>Haskell uses indentation in a similar way to Python</a:t>
            </a:r>
          </a:p>
          <a:p>
            <a:r>
              <a:rPr lang="en-GB" dirty="0"/>
              <a:t>Indentation by at least one space indicates that the line is within the context of the line above</a:t>
            </a:r>
          </a:p>
          <a:p>
            <a:r>
              <a:rPr lang="en-GB" dirty="0"/>
              <a:t>If there are two lines with the same indentation this means that they in the same context</a:t>
            </a:r>
          </a:p>
          <a:p>
            <a:r>
              <a:rPr lang="en-GB" dirty="0"/>
              <a:t>This system comes from the predecessor language to Haskell</a:t>
            </a:r>
          </a:p>
        </p:txBody>
      </p:sp>
      <p:pic>
        <p:nvPicPr>
          <p:cNvPr id="7" name="Content Placeholder 6">
            <a:extLst>
              <a:ext uri="{FF2B5EF4-FFF2-40B4-BE49-F238E27FC236}">
                <a16:creationId xmlns:a16="http://schemas.microsoft.com/office/drawing/2014/main" id="{FE9A9783-BBB5-45A6-BF52-735A9808136D}"/>
              </a:ext>
            </a:extLst>
          </p:cNvPr>
          <p:cNvPicPr>
            <a:picLocks noGrp="1" noChangeAspect="1"/>
          </p:cNvPicPr>
          <p:nvPr>
            <p:ph sz="half" idx="17"/>
          </p:nvPr>
        </p:nvPicPr>
        <p:blipFill>
          <a:blip r:embed="rId2"/>
          <a:stretch>
            <a:fillRect/>
          </a:stretch>
        </p:blipFill>
        <p:spPr>
          <a:xfrm>
            <a:off x="4572000" y="1335045"/>
            <a:ext cx="3824288" cy="2838930"/>
          </a:xfrm>
          <a:prstGeom prst="rect">
            <a:avLst/>
          </a:prstGeom>
        </p:spPr>
      </p:pic>
    </p:spTree>
    <p:extLst>
      <p:ext uri="{BB962C8B-B14F-4D97-AF65-F5344CB8AC3E}">
        <p14:creationId xmlns:p14="http://schemas.microsoft.com/office/powerpoint/2010/main" val="209024858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1781DE7-3D38-47F9-970A-57A41EF0A48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68D756F-F865-4F0E-B3AF-D63295DB695D}"/>
              </a:ext>
            </a:extLst>
          </p:cNvPr>
          <p:cNvSpPr>
            <a:spLocks noGrp="1"/>
          </p:cNvSpPr>
          <p:nvPr>
            <p:ph type="pic" sz="quarter" idx="11"/>
          </p:nvPr>
        </p:nvSpPr>
        <p:spPr/>
      </p:sp>
      <p:sp>
        <p:nvSpPr>
          <p:cNvPr id="4" name="Title 3">
            <a:extLst>
              <a:ext uri="{FF2B5EF4-FFF2-40B4-BE49-F238E27FC236}">
                <a16:creationId xmlns:a16="http://schemas.microsoft.com/office/drawing/2014/main" id="{CD2B1ED1-F9C2-4B49-94D4-8A05F9D6BB2B}"/>
              </a:ext>
            </a:extLst>
          </p:cNvPr>
          <p:cNvSpPr>
            <a:spLocks noGrp="1"/>
          </p:cNvSpPr>
          <p:nvPr>
            <p:ph type="title"/>
          </p:nvPr>
        </p:nvSpPr>
        <p:spPr>
          <a:xfrm>
            <a:off x="467547" y="410829"/>
            <a:ext cx="5472605" cy="246221"/>
          </a:xfrm>
        </p:spPr>
        <p:txBody>
          <a:bodyPr/>
          <a:lstStyle/>
          <a:p>
            <a:r>
              <a:rPr lang="en-GB" dirty="0"/>
              <a:t>Lower and Upper Case Names</a:t>
            </a:r>
          </a:p>
        </p:txBody>
      </p:sp>
      <p:sp>
        <p:nvSpPr>
          <p:cNvPr id="5" name="Content Placeholder 4">
            <a:extLst>
              <a:ext uri="{FF2B5EF4-FFF2-40B4-BE49-F238E27FC236}">
                <a16:creationId xmlns:a16="http://schemas.microsoft.com/office/drawing/2014/main" id="{652BEA68-1864-4A21-875B-A9D7031F7373}"/>
              </a:ext>
            </a:extLst>
          </p:cNvPr>
          <p:cNvSpPr>
            <a:spLocks noGrp="1"/>
          </p:cNvSpPr>
          <p:nvPr>
            <p:ph sz="half" idx="16"/>
          </p:nvPr>
        </p:nvSpPr>
        <p:spPr/>
        <p:txBody>
          <a:bodyPr/>
          <a:lstStyle/>
          <a:p>
            <a:r>
              <a:rPr lang="en-GB" dirty="0"/>
              <a:t>In Haskell, case has a major significance</a:t>
            </a:r>
          </a:p>
          <a:p>
            <a:r>
              <a:rPr lang="en-GB" dirty="0"/>
              <a:t>Names which start in a lower case letter are function names and variables</a:t>
            </a:r>
          </a:p>
          <a:p>
            <a:r>
              <a:rPr lang="en-GB" dirty="0"/>
              <a:t>Names which start in an upper case letter are Types</a:t>
            </a:r>
          </a:p>
          <a:p>
            <a:r>
              <a:rPr lang="en-GB" dirty="0"/>
              <a:t>The apostrophe, ‘, is a valid character in a variable name</a:t>
            </a:r>
          </a:p>
        </p:txBody>
      </p:sp>
      <p:pic>
        <p:nvPicPr>
          <p:cNvPr id="7" name="Content Placeholder 6">
            <a:extLst>
              <a:ext uri="{FF2B5EF4-FFF2-40B4-BE49-F238E27FC236}">
                <a16:creationId xmlns:a16="http://schemas.microsoft.com/office/drawing/2014/main" id="{04FE42A8-9746-4903-B189-39F8A8D5B8CA}"/>
              </a:ext>
            </a:extLst>
          </p:cNvPr>
          <p:cNvPicPr>
            <a:picLocks noGrp="1" noChangeAspect="1"/>
          </p:cNvPicPr>
          <p:nvPr>
            <p:ph sz="half" idx="17"/>
          </p:nvPr>
        </p:nvPicPr>
        <p:blipFill rotWithShape="1">
          <a:blip r:embed="rId2"/>
          <a:srcRect b="2306"/>
          <a:stretch/>
        </p:blipFill>
        <p:spPr>
          <a:xfrm>
            <a:off x="5478676" y="1285590"/>
            <a:ext cx="1981200" cy="1740108"/>
          </a:xfrm>
          <a:prstGeom prst="rect">
            <a:avLst/>
          </a:prstGeom>
        </p:spPr>
      </p:pic>
    </p:spTree>
    <p:extLst>
      <p:ext uri="{BB962C8B-B14F-4D97-AF65-F5344CB8AC3E}">
        <p14:creationId xmlns:p14="http://schemas.microsoft.com/office/powerpoint/2010/main" val="1899105883"/>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11AD98C-75DA-4951-A977-D3FE7FB22F90}"/>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85FA634A-2525-4079-9613-8493ED656956}"/>
              </a:ext>
            </a:extLst>
          </p:cNvPr>
          <p:cNvSpPr>
            <a:spLocks noGrp="1"/>
          </p:cNvSpPr>
          <p:nvPr>
            <p:ph type="pic" sz="quarter" idx="11"/>
          </p:nvPr>
        </p:nvSpPr>
        <p:spPr/>
      </p:sp>
      <p:sp>
        <p:nvSpPr>
          <p:cNvPr id="4" name="Title 3">
            <a:extLst>
              <a:ext uri="{FF2B5EF4-FFF2-40B4-BE49-F238E27FC236}">
                <a16:creationId xmlns:a16="http://schemas.microsoft.com/office/drawing/2014/main" id="{BCB70CB5-C9FE-4573-8E45-4DCB39A27F29}"/>
              </a:ext>
            </a:extLst>
          </p:cNvPr>
          <p:cNvSpPr>
            <a:spLocks noGrp="1"/>
          </p:cNvSpPr>
          <p:nvPr>
            <p:ph type="title"/>
          </p:nvPr>
        </p:nvSpPr>
        <p:spPr>
          <a:xfrm>
            <a:off x="467547" y="410829"/>
            <a:ext cx="3703009" cy="246221"/>
          </a:xfrm>
        </p:spPr>
        <p:txBody>
          <a:bodyPr/>
          <a:lstStyle/>
          <a:p>
            <a:r>
              <a:rPr lang="en-GB" dirty="0"/>
              <a:t>Modules #1</a:t>
            </a:r>
          </a:p>
        </p:txBody>
      </p:sp>
      <p:sp>
        <p:nvSpPr>
          <p:cNvPr id="5" name="Content Placeholder 4">
            <a:extLst>
              <a:ext uri="{FF2B5EF4-FFF2-40B4-BE49-F238E27FC236}">
                <a16:creationId xmlns:a16="http://schemas.microsoft.com/office/drawing/2014/main" id="{5FF75DB1-DBFE-428F-BB70-4F6E1D1C8623}"/>
              </a:ext>
            </a:extLst>
          </p:cNvPr>
          <p:cNvSpPr>
            <a:spLocks noGrp="1"/>
          </p:cNvSpPr>
          <p:nvPr>
            <p:ph sz="half" idx="16"/>
          </p:nvPr>
        </p:nvSpPr>
        <p:spPr/>
        <p:txBody>
          <a:bodyPr/>
          <a:lstStyle/>
          <a:p>
            <a:r>
              <a:rPr lang="en-GB" dirty="0"/>
              <a:t>Each code file must contain at least one module</a:t>
            </a:r>
          </a:p>
          <a:p>
            <a:r>
              <a:rPr lang="en-GB" dirty="0"/>
              <a:t>A module is defined using ‘module </a:t>
            </a:r>
            <a:r>
              <a:rPr lang="en-GB" i="1" dirty="0"/>
              <a:t>Name</a:t>
            </a:r>
            <a:r>
              <a:rPr lang="en-GB" dirty="0"/>
              <a:t> (</a:t>
            </a:r>
            <a:r>
              <a:rPr lang="en-GB" i="1" dirty="0"/>
              <a:t>exported list</a:t>
            </a:r>
            <a:r>
              <a:rPr lang="en-GB" dirty="0"/>
              <a:t>) where’</a:t>
            </a:r>
          </a:p>
          <a:p>
            <a:r>
              <a:rPr lang="en-GB" dirty="0"/>
              <a:t>The module name must start with a capital letter but can contain a period</a:t>
            </a:r>
          </a:p>
          <a:p>
            <a:r>
              <a:rPr lang="en-GB" dirty="0"/>
              <a:t>Subsequent code must be indented to put it within the module</a:t>
            </a:r>
          </a:p>
          <a:p>
            <a:r>
              <a:rPr lang="en-GB" dirty="0"/>
              <a:t>If no module definition is provided then the default module is ‘module Main (main) where’</a:t>
            </a:r>
          </a:p>
        </p:txBody>
      </p:sp>
      <p:pic>
        <p:nvPicPr>
          <p:cNvPr id="10" name="Content Placeholder 9">
            <a:extLst>
              <a:ext uri="{FF2B5EF4-FFF2-40B4-BE49-F238E27FC236}">
                <a16:creationId xmlns:a16="http://schemas.microsoft.com/office/drawing/2014/main" id="{E23A058D-59C1-4AE3-AE59-49F69CDC7FA3}"/>
              </a:ext>
            </a:extLst>
          </p:cNvPr>
          <p:cNvPicPr>
            <a:picLocks noGrp="1" noChangeAspect="1"/>
          </p:cNvPicPr>
          <p:nvPr>
            <p:ph sz="half" idx="17"/>
          </p:nvPr>
        </p:nvPicPr>
        <p:blipFill rotWithShape="1">
          <a:blip r:embed="rId2"/>
          <a:srcRect l="1749" r="9802"/>
          <a:stretch/>
        </p:blipFill>
        <p:spPr>
          <a:xfrm>
            <a:off x="4616605" y="1285590"/>
            <a:ext cx="4235418" cy="2096947"/>
          </a:xfrm>
        </p:spPr>
      </p:pic>
      <p:sp>
        <p:nvSpPr>
          <p:cNvPr id="8" name="TextBox 7">
            <a:extLst>
              <a:ext uri="{FF2B5EF4-FFF2-40B4-BE49-F238E27FC236}">
                <a16:creationId xmlns:a16="http://schemas.microsoft.com/office/drawing/2014/main" id="{F123608C-1B3B-4292-9C4D-8224C0144554}"/>
              </a:ext>
            </a:extLst>
          </p:cNvPr>
          <p:cNvSpPr txBox="1"/>
          <p:nvPr/>
        </p:nvSpPr>
        <p:spPr>
          <a:xfrm>
            <a:off x="4571552" y="282896"/>
            <a:ext cx="3122790" cy="800219"/>
          </a:xfrm>
          <a:prstGeom prst="rect">
            <a:avLst/>
          </a:prstGeom>
          <a:noFill/>
        </p:spPr>
        <p:txBody>
          <a:bodyPr wrap="square">
            <a:spAutoFit/>
          </a:bodyPr>
          <a:lstStyle/>
          <a:p>
            <a:r>
              <a:rPr lang="en-GB" sz="1400" dirty="0">
                <a:hlinkClick r:id="rId3"/>
              </a:rPr>
              <a:t>https://www.haskell.org/onlinereport/haskell2010/haskellch5.html</a:t>
            </a:r>
            <a:endParaRPr lang="en-GB" sz="1400" dirty="0"/>
          </a:p>
          <a:p>
            <a:endParaRPr lang="en-GB" dirty="0"/>
          </a:p>
        </p:txBody>
      </p:sp>
    </p:spTree>
    <p:extLst>
      <p:ext uri="{BB962C8B-B14F-4D97-AF65-F5344CB8AC3E}">
        <p14:creationId xmlns:p14="http://schemas.microsoft.com/office/powerpoint/2010/main" val="2039771639"/>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11AD98C-75DA-4951-A977-D3FE7FB22F90}"/>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85FA634A-2525-4079-9613-8493ED656956}"/>
              </a:ext>
            </a:extLst>
          </p:cNvPr>
          <p:cNvSpPr>
            <a:spLocks noGrp="1"/>
          </p:cNvSpPr>
          <p:nvPr>
            <p:ph type="pic" sz="quarter" idx="11"/>
          </p:nvPr>
        </p:nvSpPr>
        <p:spPr/>
      </p:sp>
      <p:sp>
        <p:nvSpPr>
          <p:cNvPr id="4" name="Title 3">
            <a:extLst>
              <a:ext uri="{FF2B5EF4-FFF2-40B4-BE49-F238E27FC236}">
                <a16:creationId xmlns:a16="http://schemas.microsoft.com/office/drawing/2014/main" id="{BCB70CB5-C9FE-4573-8E45-4DCB39A27F29}"/>
              </a:ext>
            </a:extLst>
          </p:cNvPr>
          <p:cNvSpPr>
            <a:spLocks noGrp="1"/>
          </p:cNvSpPr>
          <p:nvPr>
            <p:ph type="title"/>
          </p:nvPr>
        </p:nvSpPr>
        <p:spPr>
          <a:xfrm>
            <a:off x="467547" y="410829"/>
            <a:ext cx="3703009" cy="246221"/>
          </a:xfrm>
        </p:spPr>
        <p:txBody>
          <a:bodyPr/>
          <a:lstStyle/>
          <a:p>
            <a:r>
              <a:rPr lang="en-GB" dirty="0"/>
              <a:t>Modules #2</a:t>
            </a:r>
          </a:p>
        </p:txBody>
      </p:sp>
      <p:sp>
        <p:nvSpPr>
          <p:cNvPr id="5" name="Content Placeholder 4">
            <a:extLst>
              <a:ext uri="{FF2B5EF4-FFF2-40B4-BE49-F238E27FC236}">
                <a16:creationId xmlns:a16="http://schemas.microsoft.com/office/drawing/2014/main" id="{5FF75DB1-DBFE-428F-BB70-4F6E1D1C8623}"/>
              </a:ext>
            </a:extLst>
          </p:cNvPr>
          <p:cNvSpPr>
            <a:spLocks noGrp="1"/>
          </p:cNvSpPr>
          <p:nvPr>
            <p:ph sz="half" idx="16"/>
          </p:nvPr>
        </p:nvSpPr>
        <p:spPr/>
        <p:txBody>
          <a:bodyPr/>
          <a:lstStyle/>
          <a:p>
            <a:r>
              <a:rPr lang="en-GB" dirty="0"/>
              <a:t>Where there is more than one module, the other module functions can be written as </a:t>
            </a:r>
            <a:r>
              <a:rPr lang="en-GB" i="1" dirty="0" err="1"/>
              <a:t>Module</a:t>
            </a:r>
            <a:r>
              <a:rPr lang="en-GB" dirty="0" err="1"/>
              <a:t>.</a:t>
            </a:r>
            <a:r>
              <a:rPr lang="en-GB" i="1" dirty="0" err="1"/>
              <a:t>function</a:t>
            </a:r>
            <a:endParaRPr lang="en-GB" i="1" dirty="0"/>
          </a:p>
        </p:txBody>
      </p:sp>
      <p:pic>
        <p:nvPicPr>
          <p:cNvPr id="9" name="Content Placeholder 8">
            <a:extLst>
              <a:ext uri="{FF2B5EF4-FFF2-40B4-BE49-F238E27FC236}">
                <a16:creationId xmlns:a16="http://schemas.microsoft.com/office/drawing/2014/main" id="{3B0B9318-7EE3-475B-B3B0-E9ED618362E9}"/>
              </a:ext>
            </a:extLst>
          </p:cNvPr>
          <p:cNvPicPr>
            <a:picLocks noGrp="1" noChangeAspect="1"/>
          </p:cNvPicPr>
          <p:nvPr>
            <p:ph sz="half" idx="17"/>
          </p:nvPr>
        </p:nvPicPr>
        <p:blipFill>
          <a:blip r:embed="rId2"/>
          <a:stretch>
            <a:fillRect/>
          </a:stretch>
        </p:blipFill>
        <p:spPr>
          <a:xfrm>
            <a:off x="4572000" y="1339639"/>
            <a:ext cx="3824288" cy="3112234"/>
          </a:xfrm>
        </p:spPr>
      </p:pic>
      <p:sp>
        <p:nvSpPr>
          <p:cNvPr id="8" name="TextBox 7">
            <a:extLst>
              <a:ext uri="{FF2B5EF4-FFF2-40B4-BE49-F238E27FC236}">
                <a16:creationId xmlns:a16="http://schemas.microsoft.com/office/drawing/2014/main" id="{F123608C-1B3B-4292-9C4D-8224C0144554}"/>
              </a:ext>
            </a:extLst>
          </p:cNvPr>
          <p:cNvSpPr txBox="1"/>
          <p:nvPr/>
        </p:nvSpPr>
        <p:spPr>
          <a:xfrm>
            <a:off x="4571552" y="282896"/>
            <a:ext cx="3122790" cy="800219"/>
          </a:xfrm>
          <a:prstGeom prst="rect">
            <a:avLst/>
          </a:prstGeom>
          <a:noFill/>
        </p:spPr>
        <p:txBody>
          <a:bodyPr wrap="square">
            <a:spAutoFit/>
          </a:bodyPr>
          <a:lstStyle/>
          <a:p>
            <a:r>
              <a:rPr lang="en-GB" sz="1400" dirty="0">
                <a:hlinkClick r:id="rId3"/>
              </a:rPr>
              <a:t>https://www.haskell.org/onlinereport/haskell2010/haskellch5.html</a:t>
            </a:r>
            <a:endParaRPr lang="en-GB" sz="1400" dirty="0"/>
          </a:p>
          <a:p>
            <a:endParaRPr lang="en-GB" dirty="0"/>
          </a:p>
        </p:txBody>
      </p:sp>
    </p:spTree>
    <p:extLst>
      <p:ext uri="{BB962C8B-B14F-4D97-AF65-F5344CB8AC3E}">
        <p14:creationId xmlns:p14="http://schemas.microsoft.com/office/powerpoint/2010/main" val="1668912721"/>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DE2600E-5963-44A2-913B-0C2466E731FA}"/>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9D615246-CAA3-4A73-B8D5-38AE015D1B7C}"/>
              </a:ext>
            </a:extLst>
          </p:cNvPr>
          <p:cNvSpPr>
            <a:spLocks noGrp="1"/>
          </p:cNvSpPr>
          <p:nvPr>
            <p:ph type="pic" sz="quarter" idx="11"/>
          </p:nvPr>
        </p:nvSpPr>
        <p:spPr/>
      </p:sp>
      <p:sp>
        <p:nvSpPr>
          <p:cNvPr id="8" name="Text Placeholder 7">
            <a:extLst>
              <a:ext uri="{FF2B5EF4-FFF2-40B4-BE49-F238E27FC236}">
                <a16:creationId xmlns:a16="http://schemas.microsoft.com/office/drawing/2014/main" id="{B24A6A55-6979-4BE6-8420-5CF9DBB0FBAB}"/>
              </a:ext>
            </a:extLst>
          </p:cNvPr>
          <p:cNvSpPr>
            <a:spLocks noGrp="1"/>
          </p:cNvSpPr>
          <p:nvPr>
            <p:ph type="body" sz="quarter" idx="3"/>
          </p:nvPr>
        </p:nvSpPr>
        <p:spPr/>
        <p:txBody>
          <a:bodyPr/>
          <a:lstStyle/>
          <a:p>
            <a:r>
              <a:rPr lang="en-GB" dirty="0"/>
              <a:t>Scripts</a:t>
            </a:r>
          </a:p>
        </p:txBody>
      </p:sp>
      <p:sp>
        <p:nvSpPr>
          <p:cNvPr id="7" name="Text Placeholder 6">
            <a:extLst>
              <a:ext uri="{FF2B5EF4-FFF2-40B4-BE49-F238E27FC236}">
                <a16:creationId xmlns:a16="http://schemas.microsoft.com/office/drawing/2014/main" id="{D86701C0-777E-4A83-92DC-CB6EC9F95D41}"/>
              </a:ext>
            </a:extLst>
          </p:cNvPr>
          <p:cNvSpPr>
            <a:spLocks noGrp="1"/>
          </p:cNvSpPr>
          <p:nvPr>
            <p:ph type="body" idx="1"/>
          </p:nvPr>
        </p:nvSpPr>
        <p:spPr/>
        <p:txBody>
          <a:bodyPr/>
          <a:lstStyle/>
          <a:p>
            <a:r>
              <a:rPr lang="en-GB" dirty="0" err="1"/>
              <a:t>ghci</a:t>
            </a:r>
            <a:r>
              <a:rPr lang="en-GB" dirty="0"/>
              <a:t> REPL</a:t>
            </a:r>
          </a:p>
        </p:txBody>
      </p:sp>
      <p:sp>
        <p:nvSpPr>
          <p:cNvPr id="11" name="Content Placeholder 10">
            <a:extLst>
              <a:ext uri="{FF2B5EF4-FFF2-40B4-BE49-F238E27FC236}">
                <a16:creationId xmlns:a16="http://schemas.microsoft.com/office/drawing/2014/main" id="{928AD6A4-BA81-4FFE-A715-F286460DE4FC}"/>
              </a:ext>
            </a:extLst>
          </p:cNvPr>
          <p:cNvSpPr>
            <a:spLocks noGrp="1"/>
          </p:cNvSpPr>
          <p:nvPr>
            <p:ph sz="half" idx="15"/>
          </p:nvPr>
        </p:nvSpPr>
        <p:spPr/>
        <p:txBody>
          <a:bodyPr/>
          <a:lstStyle/>
          <a:p>
            <a:r>
              <a:rPr lang="en-GB" dirty="0"/>
              <a:t>In </a:t>
            </a:r>
            <a:r>
              <a:rPr lang="en-GB" dirty="0" err="1"/>
              <a:t>ghci</a:t>
            </a:r>
            <a:r>
              <a:rPr lang="en-GB" dirty="0"/>
              <a:t> the command to load a module is :m </a:t>
            </a:r>
            <a:r>
              <a:rPr lang="en-GB" i="1" dirty="0"/>
              <a:t>module</a:t>
            </a:r>
          </a:p>
          <a:p>
            <a:r>
              <a:rPr lang="en-GB" dirty="0"/>
              <a:t>To add a new module use :m + </a:t>
            </a:r>
            <a:r>
              <a:rPr lang="en-GB" i="1" dirty="0"/>
              <a:t>module</a:t>
            </a:r>
          </a:p>
          <a:p>
            <a:r>
              <a:rPr lang="en-GB" dirty="0"/>
              <a:t>To unload a module use :m - </a:t>
            </a:r>
            <a:r>
              <a:rPr lang="en-GB" i="1" dirty="0"/>
              <a:t>module</a:t>
            </a:r>
          </a:p>
        </p:txBody>
      </p:sp>
      <p:sp>
        <p:nvSpPr>
          <p:cNvPr id="4" name="Title 3">
            <a:extLst>
              <a:ext uri="{FF2B5EF4-FFF2-40B4-BE49-F238E27FC236}">
                <a16:creationId xmlns:a16="http://schemas.microsoft.com/office/drawing/2014/main" id="{B38F1ACD-8DF6-4129-94B2-9D38766FAB2D}"/>
              </a:ext>
            </a:extLst>
          </p:cNvPr>
          <p:cNvSpPr>
            <a:spLocks noGrp="1"/>
          </p:cNvSpPr>
          <p:nvPr>
            <p:ph type="title"/>
          </p:nvPr>
        </p:nvSpPr>
        <p:spPr/>
        <p:txBody>
          <a:bodyPr/>
          <a:lstStyle/>
          <a:p>
            <a:r>
              <a:rPr lang="en-GB" dirty="0"/>
              <a:t>importing modules</a:t>
            </a:r>
          </a:p>
        </p:txBody>
      </p:sp>
      <p:sp>
        <p:nvSpPr>
          <p:cNvPr id="12" name="Content Placeholder 11">
            <a:extLst>
              <a:ext uri="{FF2B5EF4-FFF2-40B4-BE49-F238E27FC236}">
                <a16:creationId xmlns:a16="http://schemas.microsoft.com/office/drawing/2014/main" id="{679F16B6-79ED-4FA1-9582-22E1B01407FC}"/>
              </a:ext>
            </a:extLst>
          </p:cNvPr>
          <p:cNvSpPr>
            <a:spLocks noGrp="1"/>
          </p:cNvSpPr>
          <p:nvPr>
            <p:ph sz="half" idx="16"/>
          </p:nvPr>
        </p:nvSpPr>
        <p:spPr/>
        <p:txBody>
          <a:bodyPr/>
          <a:lstStyle/>
          <a:p>
            <a:r>
              <a:rPr lang="en-GB" dirty="0"/>
              <a:t>In scripts the command to load a module is ‘import </a:t>
            </a:r>
            <a:r>
              <a:rPr lang="en-GB" i="1" dirty="0"/>
              <a:t>module’</a:t>
            </a:r>
          </a:p>
        </p:txBody>
      </p:sp>
      <p:pic>
        <p:nvPicPr>
          <p:cNvPr id="13" name="Picture 12">
            <a:extLst>
              <a:ext uri="{FF2B5EF4-FFF2-40B4-BE49-F238E27FC236}">
                <a16:creationId xmlns:a16="http://schemas.microsoft.com/office/drawing/2014/main" id="{BC142334-797D-4277-9FB9-CD4A34B525F0}"/>
              </a:ext>
            </a:extLst>
          </p:cNvPr>
          <p:cNvPicPr>
            <a:picLocks noChangeAspect="1"/>
          </p:cNvPicPr>
          <p:nvPr/>
        </p:nvPicPr>
        <p:blipFill rotWithShape="1">
          <a:blip r:embed="rId2"/>
          <a:srcRect l="903" t="11400" r="-1"/>
          <a:stretch/>
        </p:blipFill>
        <p:spPr>
          <a:xfrm>
            <a:off x="1241503" y="3396902"/>
            <a:ext cx="2274793" cy="194100"/>
          </a:xfrm>
          <a:prstGeom prst="rect">
            <a:avLst/>
          </a:prstGeom>
        </p:spPr>
      </p:pic>
      <p:sp>
        <p:nvSpPr>
          <p:cNvPr id="14" name="TextBox 13">
            <a:extLst>
              <a:ext uri="{FF2B5EF4-FFF2-40B4-BE49-F238E27FC236}">
                <a16:creationId xmlns:a16="http://schemas.microsoft.com/office/drawing/2014/main" id="{08511A62-0570-46D2-AD24-CE2CA5C50298}"/>
              </a:ext>
            </a:extLst>
          </p:cNvPr>
          <p:cNvSpPr txBox="1"/>
          <p:nvPr/>
        </p:nvSpPr>
        <p:spPr>
          <a:xfrm>
            <a:off x="5464099" y="3300260"/>
            <a:ext cx="1437381" cy="246221"/>
          </a:xfrm>
          <a:prstGeom prst="rect">
            <a:avLst/>
          </a:prstGeom>
          <a:noFill/>
        </p:spPr>
        <p:txBody>
          <a:bodyPr wrap="none" lIns="0" tIns="0" rIns="0" bIns="0" rtlCol="0">
            <a:spAutoFit/>
          </a:bodyPr>
          <a:lstStyle/>
          <a:p>
            <a:r>
              <a:rPr lang="en-GB" sz="1600" dirty="0">
                <a:latin typeface="+mn-lt"/>
              </a:rPr>
              <a:t>import </a:t>
            </a:r>
            <a:r>
              <a:rPr lang="en-GB" sz="1600" dirty="0" err="1">
                <a:latin typeface="+mn-lt"/>
              </a:rPr>
              <a:t>Data.List</a:t>
            </a:r>
            <a:endParaRPr lang="en-GB" sz="1600" dirty="0">
              <a:latin typeface="+mn-lt"/>
            </a:endParaRPr>
          </a:p>
        </p:txBody>
      </p:sp>
    </p:spTree>
    <p:extLst>
      <p:ext uri="{BB962C8B-B14F-4D97-AF65-F5344CB8AC3E}">
        <p14:creationId xmlns:p14="http://schemas.microsoft.com/office/powerpoint/2010/main" val="48962925"/>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32C584A-9AE2-4AF7-B666-95A33F361F64}"/>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EC2B1972-DED6-4083-9E87-F6CE899B053C}"/>
              </a:ext>
            </a:extLst>
          </p:cNvPr>
          <p:cNvSpPr>
            <a:spLocks noGrp="1"/>
          </p:cNvSpPr>
          <p:nvPr>
            <p:ph type="pic" sz="quarter" idx="11"/>
          </p:nvPr>
        </p:nvSpPr>
        <p:spPr/>
      </p:sp>
      <p:sp>
        <p:nvSpPr>
          <p:cNvPr id="7" name="Title 6">
            <a:extLst>
              <a:ext uri="{FF2B5EF4-FFF2-40B4-BE49-F238E27FC236}">
                <a16:creationId xmlns:a16="http://schemas.microsoft.com/office/drawing/2014/main" id="{F0E5A3D1-8C18-4018-A05B-6EBA93B10DA9}"/>
              </a:ext>
            </a:extLst>
          </p:cNvPr>
          <p:cNvSpPr>
            <a:spLocks noGrp="1"/>
          </p:cNvSpPr>
          <p:nvPr>
            <p:ph type="title"/>
          </p:nvPr>
        </p:nvSpPr>
        <p:spPr>
          <a:xfrm>
            <a:off x="467548" y="410829"/>
            <a:ext cx="2532828" cy="738664"/>
          </a:xfrm>
        </p:spPr>
        <p:txBody>
          <a:bodyPr/>
          <a:lstStyle/>
          <a:p>
            <a:r>
              <a:rPr lang="en-GB" dirty="0"/>
              <a:t>Import Qualified</a:t>
            </a:r>
          </a:p>
        </p:txBody>
      </p:sp>
      <p:sp>
        <p:nvSpPr>
          <p:cNvPr id="11" name="Content Placeholder 10">
            <a:extLst>
              <a:ext uri="{FF2B5EF4-FFF2-40B4-BE49-F238E27FC236}">
                <a16:creationId xmlns:a16="http://schemas.microsoft.com/office/drawing/2014/main" id="{428155DE-C564-4895-9033-8AF2D3D4C230}"/>
              </a:ext>
            </a:extLst>
          </p:cNvPr>
          <p:cNvSpPr>
            <a:spLocks noGrp="1"/>
          </p:cNvSpPr>
          <p:nvPr>
            <p:ph sz="half" idx="16"/>
          </p:nvPr>
        </p:nvSpPr>
        <p:spPr/>
        <p:txBody>
          <a:bodyPr/>
          <a:lstStyle/>
          <a:p>
            <a:r>
              <a:rPr lang="en-GB" dirty="0"/>
              <a:t>The ‘import </a:t>
            </a:r>
            <a:r>
              <a:rPr lang="en-GB" i="1" dirty="0"/>
              <a:t>module</a:t>
            </a:r>
            <a:r>
              <a:rPr lang="en-GB" dirty="0"/>
              <a:t>’ statement can be qualified, syntax ‘import qualified </a:t>
            </a:r>
            <a:r>
              <a:rPr lang="en-GB" i="1" dirty="0"/>
              <a:t>module</a:t>
            </a:r>
            <a:r>
              <a:rPr lang="en-GB" dirty="0"/>
              <a:t> [as </a:t>
            </a:r>
            <a:r>
              <a:rPr lang="en-GB" i="1" dirty="0"/>
              <a:t>alias</a:t>
            </a:r>
            <a:r>
              <a:rPr lang="en-GB" dirty="0"/>
              <a:t>]’</a:t>
            </a:r>
          </a:p>
          <a:p>
            <a:r>
              <a:rPr lang="en-GB" dirty="0"/>
              <a:t>Using import dumps the new functions in the current namespace</a:t>
            </a:r>
          </a:p>
          <a:p>
            <a:r>
              <a:rPr lang="en-GB" dirty="0"/>
              <a:t>Qualifying the imports avoids name clashes, but also requires the full length of the function to be needed, e.g. </a:t>
            </a:r>
            <a:r>
              <a:rPr lang="en-GB" dirty="0" err="1"/>
              <a:t>Data.List.sort</a:t>
            </a:r>
            <a:endParaRPr lang="en-GB" dirty="0"/>
          </a:p>
          <a:p>
            <a:r>
              <a:rPr lang="en-GB" dirty="0"/>
              <a:t>Adding ‘as </a:t>
            </a:r>
            <a:r>
              <a:rPr lang="en-GB" i="1" dirty="0"/>
              <a:t>alias</a:t>
            </a:r>
            <a:r>
              <a:rPr lang="en-GB" dirty="0"/>
              <a:t>’ renames the module as ‘</a:t>
            </a:r>
            <a:r>
              <a:rPr lang="en-GB" i="1" dirty="0"/>
              <a:t>alias</a:t>
            </a:r>
            <a:r>
              <a:rPr lang="en-GB" dirty="0"/>
              <a:t>’, e.g. </a:t>
            </a:r>
            <a:r>
              <a:rPr lang="en-GB" dirty="0" err="1"/>
              <a:t>DL.sort</a:t>
            </a:r>
            <a:endParaRPr lang="en-GB" dirty="0"/>
          </a:p>
        </p:txBody>
      </p:sp>
      <p:pic>
        <p:nvPicPr>
          <p:cNvPr id="2" name="Content Placeholder 1">
            <a:extLst>
              <a:ext uri="{FF2B5EF4-FFF2-40B4-BE49-F238E27FC236}">
                <a16:creationId xmlns:a16="http://schemas.microsoft.com/office/drawing/2014/main" id="{FBE73516-4760-41C7-86D1-E1D776E07FCE}"/>
              </a:ext>
            </a:extLst>
          </p:cNvPr>
          <p:cNvPicPr>
            <a:picLocks noGrp="1" noChangeAspect="1"/>
          </p:cNvPicPr>
          <p:nvPr>
            <p:ph sz="half" idx="17"/>
          </p:nvPr>
        </p:nvPicPr>
        <p:blipFill>
          <a:blip r:embed="rId2"/>
          <a:stretch>
            <a:fillRect/>
          </a:stretch>
        </p:blipFill>
        <p:spPr>
          <a:xfrm>
            <a:off x="4707731" y="1376172"/>
            <a:ext cx="3552825" cy="2533650"/>
          </a:xfrm>
          <a:prstGeom prst="rect">
            <a:avLst/>
          </a:prstGeom>
        </p:spPr>
      </p:pic>
      <p:sp>
        <p:nvSpPr>
          <p:cNvPr id="13" name="Rectangle 12">
            <a:extLst>
              <a:ext uri="{FF2B5EF4-FFF2-40B4-BE49-F238E27FC236}">
                <a16:creationId xmlns:a16="http://schemas.microsoft.com/office/drawing/2014/main" id="{D7ED2537-2D39-4B3D-87B5-2D3E5D81916B}"/>
              </a:ext>
            </a:extLst>
          </p:cNvPr>
          <p:cNvSpPr/>
          <p:nvPr/>
        </p:nvSpPr>
        <p:spPr>
          <a:xfrm>
            <a:off x="4748996" y="348734"/>
            <a:ext cx="3329758" cy="584775"/>
          </a:xfrm>
          <a:prstGeom prst="rect">
            <a:avLst/>
          </a:prstGeom>
        </p:spPr>
        <p:txBody>
          <a:bodyPr wrap="none">
            <a:spAutoFit/>
          </a:bodyPr>
          <a:lstStyle/>
          <a:p>
            <a:r>
              <a:rPr lang="en-GB" sz="1400" dirty="0">
                <a:hlinkClick r:id="rId3"/>
              </a:rPr>
              <a:t>https://wiki.haskell.org/Qualified_names</a:t>
            </a:r>
            <a:endParaRPr lang="en-GB" sz="1400" dirty="0"/>
          </a:p>
          <a:p>
            <a:endParaRPr lang="en-GB" dirty="0"/>
          </a:p>
        </p:txBody>
      </p:sp>
    </p:spTree>
    <p:extLst>
      <p:ext uri="{BB962C8B-B14F-4D97-AF65-F5344CB8AC3E}">
        <p14:creationId xmlns:p14="http://schemas.microsoft.com/office/powerpoint/2010/main" val="3183810782"/>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A737701-99D7-47DE-A4DA-E393A4D67E03}"/>
              </a:ext>
            </a:extLst>
          </p:cNvPr>
          <p:cNvSpPr>
            <a:spLocks noGrp="1"/>
          </p:cNvSpPr>
          <p:nvPr>
            <p:ph type="pic" sz="quarter" idx="10"/>
          </p:nvPr>
        </p:nvSpPr>
        <p:spPr/>
      </p:sp>
      <p:sp>
        <p:nvSpPr>
          <p:cNvPr id="11" name="Picture Placeholder 10">
            <a:extLst>
              <a:ext uri="{FF2B5EF4-FFF2-40B4-BE49-F238E27FC236}">
                <a16:creationId xmlns:a16="http://schemas.microsoft.com/office/drawing/2014/main" id="{DC2EE98D-8DCE-435A-AAD2-DB04BA705B0C}"/>
              </a:ext>
            </a:extLst>
          </p:cNvPr>
          <p:cNvSpPr>
            <a:spLocks noGrp="1"/>
          </p:cNvSpPr>
          <p:nvPr>
            <p:ph type="pic" sz="quarter" idx="11"/>
          </p:nvPr>
        </p:nvSpPr>
        <p:spPr/>
      </p:sp>
      <p:graphicFrame>
        <p:nvGraphicFramePr>
          <p:cNvPr id="12" name="Table 12">
            <a:extLst>
              <a:ext uri="{FF2B5EF4-FFF2-40B4-BE49-F238E27FC236}">
                <a16:creationId xmlns:a16="http://schemas.microsoft.com/office/drawing/2014/main" id="{43F44AD4-4BD8-4AD4-B647-1FB5DE4D78AA}"/>
              </a:ext>
            </a:extLst>
          </p:cNvPr>
          <p:cNvGraphicFramePr>
            <a:graphicFrameLocks noGrp="1"/>
          </p:cNvGraphicFramePr>
          <p:nvPr>
            <p:ph idx="1"/>
            <p:extLst>
              <p:ext uri="{D42A27DB-BD31-4B8C-83A1-F6EECF244321}">
                <p14:modId xmlns:p14="http://schemas.microsoft.com/office/powerpoint/2010/main" val="2544823878"/>
              </p:ext>
            </p:extLst>
          </p:nvPr>
        </p:nvGraphicFramePr>
        <p:xfrm>
          <a:off x="468313" y="1295400"/>
          <a:ext cx="8207374" cy="2595880"/>
        </p:xfrm>
        <a:graphic>
          <a:graphicData uri="http://schemas.openxmlformats.org/drawingml/2006/table">
            <a:tbl>
              <a:tblPr firstRow="1" bandRow="1">
                <a:tableStyleId>{F5AB1C69-6EDB-4FF4-983F-18BD219EF322}</a:tableStyleId>
              </a:tblPr>
              <a:tblGrid>
                <a:gridCol w="4103687">
                  <a:extLst>
                    <a:ext uri="{9D8B030D-6E8A-4147-A177-3AD203B41FA5}">
                      <a16:colId xmlns:a16="http://schemas.microsoft.com/office/drawing/2014/main" val="2672354884"/>
                    </a:ext>
                  </a:extLst>
                </a:gridCol>
                <a:gridCol w="4103687">
                  <a:extLst>
                    <a:ext uri="{9D8B030D-6E8A-4147-A177-3AD203B41FA5}">
                      <a16:colId xmlns:a16="http://schemas.microsoft.com/office/drawing/2014/main" val="2175053109"/>
                    </a:ext>
                  </a:extLst>
                </a:gridCol>
              </a:tblGrid>
              <a:tr h="370840">
                <a:tc>
                  <a:txBody>
                    <a:bodyPr/>
                    <a:lstStyle/>
                    <a:p>
                      <a:r>
                        <a:rPr lang="en-GB" sz="1400" dirty="0"/>
                        <a:t>Module</a:t>
                      </a:r>
                    </a:p>
                  </a:txBody>
                  <a:tcPr/>
                </a:tc>
                <a:tc>
                  <a:txBody>
                    <a:bodyPr/>
                    <a:lstStyle/>
                    <a:p>
                      <a:r>
                        <a:rPr lang="en-GB" sz="1400" dirty="0"/>
                        <a:t>Contains</a:t>
                      </a:r>
                    </a:p>
                  </a:txBody>
                  <a:tcPr/>
                </a:tc>
                <a:extLst>
                  <a:ext uri="{0D108BD9-81ED-4DB2-BD59-A6C34878D82A}">
                    <a16:rowId xmlns:a16="http://schemas.microsoft.com/office/drawing/2014/main" val="2741675206"/>
                  </a:ext>
                </a:extLst>
              </a:tr>
              <a:tr h="370840">
                <a:tc>
                  <a:txBody>
                    <a:bodyPr/>
                    <a:lstStyle/>
                    <a:p>
                      <a:r>
                        <a:rPr lang="en-GB" sz="1400" dirty="0" err="1"/>
                        <a:t>Control.Monad</a:t>
                      </a:r>
                      <a:endParaRPr lang="en-GB" sz="1400" dirty="0"/>
                    </a:p>
                  </a:txBody>
                  <a:tcPr/>
                </a:tc>
                <a:tc>
                  <a:txBody>
                    <a:bodyPr/>
                    <a:lstStyle/>
                    <a:p>
                      <a:r>
                        <a:rPr lang="en-GB" sz="1400" dirty="0" err="1"/>
                        <a:t>liftM</a:t>
                      </a:r>
                      <a:r>
                        <a:rPr lang="en-GB" sz="1400" dirty="0"/>
                        <a:t>, liftM2</a:t>
                      </a:r>
                    </a:p>
                  </a:txBody>
                  <a:tcPr/>
                </a:tc>
                <a:extLst>
                  <a:ext uri="{0D108BD9-81ED-4DB2-BD59-A6C34878D82A}">
                    <a16:rowId xmlns:a16="http://schemas.microsoft.com/office/drawing/2014/main" val="466764581"/>
                  </a:ext>
                </a:extLst>
              </a:tr>
              <a:tr h="370840">
                <a:tc>
                  <a:txBody>
                    <a:bodyPr/>
                    <a:lstStyle/>
                    <a:p>
                      <a:r>
                        <a:rPr lang="en-GB" sz="1400" dirty="0" err="1"/>
                        <a:t>Data.List</a:t>
                      </a:r>
                      <a:endParaRPr lang="en-GB" sz="1400" dirty="0"/>
                    </a:p>
                  </a:txBody>
                  <a:tcPr/>
                </a:tc>
                <a:tc>
                  <a:txBody>
                    <a:bodyPr/>
                    <a:lstStyle/>
                    <a:p>
                      <a:r>
                        <a:rPr lang="en-GB" sz="1400"/>
                        <a:t>sort, nub</a:t>
                      </a:r>
                    </a:p>
                  </a:txBody>
                  <a:tcPr/>
                </a:tc>
                <a:extLst>
                  <a:ext uri="{0D108BD9-81ED-4DB2-BD59-A6C34878D82A}">
                    <a16:rowId xmlns:a16="http://schemas.microsoft.com/office/drawing/2014/main" val="3971323761"/>
                  </a:ext>
                </a:extLst>
              </a:tr>
              <a:tr h="370840">
                <a:tc>
                  <a:txBody>
                    <a:bodyPr/>
                    <a:lstStyle/>
                    <a:p>
                      <a:r>
                        <a:rPr lang="en-GB" sz="1400" dirty="0" err="1"/>
                        <a:t>Data.Functor</a:t>
                      </a:r>
                      <a:endParaRPr lang="en-GB" sz="1400" dirty="0"/>
                    </a:p>
                  </a:txBody>
                  <a:tcPr/>
                </a:tc>
                <a:tc>
                  <a:txBody>
                    <a:bodyPr/>
                    <a:lstStyle/>
                    <a:p>
                      <a:r>
                        <a:rPr lang="en-GB" sz="1400" dirty="0"/>
                        <a:t>$&gt;  &lt;$</a:t>
                      </a:r>
                    </a:p>
                  </a:txBody>
                  <a:tcPr/>
                </a:tc>
                <a:extLst>
                  <a:ext uri="{0D108BD9-81ED-4DB2-BD59-A6C34878D82A}">
                    <a16:rowId xmlns:a16="http://schemas.microsoft.com/office/drawing/2014/main" val="2811929132"/>
                  </a:ext>
                </a:extLst>
              </a:tr>
              <a:tr h="370840">
                <a:tc>
                  <a:txBody>
                    <a:bodyPr/>
                    <a:lstStyle/>
                    <a:p>
                      <a:r>
                        <a:rPr lang="en-GB" sz="1400" dirty="0" err="1"/>
                        <a:t>Control.Applicative</a:t>
                      </a:r>
                      <a:endParaRPr lang="en-GB" sz="1400" dirty="0"/>
                    </a:p>
                  </a:txBody>
                  <a:tcPr/>
                </a:tc>
                <a:tc>
                  <a:txBody>
                    <a:bodyPr/>
                    <a:lstStyle/>
                    <a:p>
                      <a:r>
                        <a:rPr lang="en-GB" sz="1400" dirty="0"/>
                        <a:t>&lt;*&gt;</a:t>
                      </a:r>
                    </a:p>
                  </a:txBody>
                  <a:tcPr/>
                </a:tc>
                <a:extLst>
                  <a:ext uri="{0D108BD9-81ED-4DB2-BD59-A6C34878D82A}">
                    <a16:rowId xmlns:a16="http://schemas.microsoft.com/office/drawing/2014/main" val="4023999896"/>
                  </a:ext>
                </a:extLst>
              </a:tr>
              <a:tr h="370840">
                <a:tc>
                  <a:txBody>
                    <a:bodyPr/>
                    <a:lstStyle/>
                    <a:p>
                      <a:r>
                        <a:rPr lang="en-GB" sz="1400" dirty="0" err="1"/>
                        <a:t>Data.Array</a:t>
                      </a:r>
                      <a:endParaRPr lang="en-GB" sz="1400" dirty="0"/>
                    </a:p>
                  </a:txBody>
                  <a:tcPr/>
                </a:tc>
                <a:tc>
                  <a:txBody>
                    <a:bodyPr/>
                    <a:lstStyle/>
                    <a:p>
                      <a:r>
                        <a:rPr lang="en-GB" sz="1400" dirty="0"/>
                        <a:t>Array functions</a:t>
                      </a:r>
                    </a:p>
                  </a:txBody>
                  <a:tcPr/>
                </a:tc>
                <a:extLst>
                  <a:ext uri="{0D108BD9-81ED-4DB2-BD59-A6C34878D82A}">
                    <a16:rowId xmlns:a16="http://schemas.microsoft.com/office/drawing/2014/main" val="3508248801"/>
                  </a:ext>
                </a:extLst>
              </a:tr>
              <a:tr h="370840">
                <a:tc>
                  <a:txBody>
                    <a:bodyPr/>
                    <a:lstStyle/>
                    <a:p>
                      <a:endParaRPr lang="en-GB" sz="1400"/>
                    </a:p>
                  </a:txBody>
                  <a:tcPr/>
                </a:tc>
                <a:tc>
                  <a:txBody>
                    <a:bodyPr/>
                    <a:lstStyle/>
                    <a:p>
                      <a:endParaRPr lang="en-GB" sz="1400" dirty="0"/>
                    </a:p>
                  </a:txBody>
                  <a:tcPr/>
                </a:tc>
                <a:extLst>
                  <a:ext uri="{0D108BD9-81ED-4DB2-BD59-A6C34878D82A}">
                    <a16:rowId xmlns:a16="http://schemas.microsoft.com/office/drawing/2014/main" val="2110109081"/>
                  </a:ext>
                </a:extLst>
              </a:tr>
            </a:tbl>
          </a:graphicData>
        </a:graphic>
      </p:graphicFrame>
      <p:sp>
        <p:nvSpPr>
          <p:cNvPr id="7" name="Title 6">
            <a:extLst>
              <a:ext uri="{FF2B5EF4-FFF2-40B4-BE49-F238E27FC236}">
                <a16:creationId xmlns:a16="http://schemas.microsoft.com/office/drawing/2014/main" id="{9BDFEE76-8FF5-4DD2-AE28-D7EBDCE895C3}"/>
              </a:ext>
            </a:extLst>
          </p:cNvPr>
          <p:cNvSpPr>
            <a:spLocks noGrp="1"/>
          </p:cNvSpPr>
          <p:nvPr>
            <p:ph type="title"/>
          </p:nvPr>
        </p:nvSpPr>
        <p:spPr/>
        <p:txBody>
          <a:bodyPr/>
          <a:lstStyle/>
          <a:p>
            <a:r>
              <a:rPr lang="en-GB" dirty="0"/>
              <a:t>Useful Modules</a:t>
            </a:r>
          </a:p>
        </p:txBody>
      </p:sp>
    </p:spTree>
    <p:extLst>
      <p:ext uri="{BB962C8B-B14F-4D97-AF65-F5344CB8AC3E}">
        <p14:creationId xmlns:p14="http://schemas.microsoft.com/office/powerpoint/2010/main" val="2997355166"/>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10A9B14-D424-4E09-9365-0F2F8BB1F1BA}"/>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71949FA7-F0C9-456D-B97B-BA0EFB9AC762}"/>
              </a:ext>
            </a:extLst>
          </p:cNvPr>
          <p:cNvSpPr>
            <a:spLocks noGrp="1"/>
          </p:cNvSpPr>
          <p:nvPr>
            <p:ph type="pic" sz="quarter" idx="11"/>
          </p:nvPr>
        </p:nvSpPr>
        <p:spPr/>
      </p:sp>
      <p:sp>
        <p:nvSpPr>
          <p:cNvPr id="4" name="Title 3">
            <a:extLst>
              <a:ext uri="{FF2B5EF4-FFF2-40B4-BE49-F238E27FC236}">
                <a16:creationId xmlns:a16="http://schemas.microsoft.com/office/drawing/2014/main" id="{4758F73E-D3CA-482B-851A-7CC85809F26E}"/>
              </a:ext>
            </a:extLst>
          </p:cNvPr>
          <p:cNvSpPr>
            <a:spLocks noGrp="1"/>
          </p:cNvSpPr>
          <p:nvPr>
            <p:ph type="title"/>
          </p:nvPr>
        </p:nvSpPr>
        <p:spPr>
          <a:xfrm>
            <a:off x="467547" y="410829"/>
            <a:ext cx="5472605" cy="246221"/>
          </a:xfrm>
        </p:spPr>
        <p:txBody>
          <a:bodyPr/>
          <a:lstStyle/>
          <a:p>
            <a:r>
              <a:rPr lang="en-GB" dirty="0"/>
              <a:t>Comments</a:t>
            </a:r>
          </a:p>
        </p:txBody>
      </p:sp>
      <p:sp>
        <p:nvSpPr>
          <p:cNvPr id="5" name="Content Placeholder 4">
            <a:extLst>
              <a:ext uri="{FF2B5EF4-FFF2-40B4-BE49-F238E27FC236}">
                <a16:creationId xmlns:a16="http://schemas.microsoft.com/office/drawing/2014/main" id="{0EDD8351-C87D-4596-8C0E-C0E6EC0E04A4}"/>
              </a:ext>
            </a:extLst>
          </p:cNvPr>
          <p:cNvSpPr>
            <a:spLocks noGrp="1"/>
          </p:cNvSpPr>
          <p:nvPr>
            <p:ph sz="half" idx="16"/>
          </p:nvPr>
        </p:nvSpPr>
        <p:spPr/>
        <p:txBody>
          <a:bodyPr/>
          <a:lstStyle/>
          <a:p>
            <a:r>
              <a:rPr lang="en-GB" dirty="0"/>
              <a:t>Comments in Haskell are preceded with --</a:t>
            </a:r>
          </a:p>
          <a:p>
            <a:r>
              <a:rPr lang="en-GB" dirty="0"/>
              <a:t>Comment blocks span multiple lines, start with {- and end with -}</a:t>
            </a:r>
          </a:p>
          <a:p>
            <a:r>
              <a:rPr lang="en-GB" dirty="0"/>
              <a:t>Some comments start with -- | or {- |, these are intended  for the Haddock documentation software</a:t>
            </a:r>
          </a:p>
        </p:txBody>
      </p:sp>
      <p:pic>
        <p:nvPicPr>
          <p:cNvPr id="7" name="Content Placeholder 6">
            <a:extLst>
              <a:ext uri="{FF2B5EF4-FFF2-40B4-BE49-F238E27FC236}">
                <a16:creationId xmlns:a16="http://schemas.microsoft.com/office/drawing/2014/main" id="{1313FF54-57ED-48C7-86D9-2475FF126532}"/>
              </a:ext>
            </a:extLst>
          </p:cNvPr>
          <p:cNvPicPr>
            <a:picLocks noGrp="1" noChangeAspect="1"/>
          </p:cNvPicPr>
          <p:nvPr>
            <p:ph sz="half" idx="17"/>
          </p:nvPr>
        </p:nvPicPr>
        <p:blipFill rotWithShape="1">
          <a:blip r:embed="rId2"/>
          <a:srcRect l="1129"/>
          <a:stretch/>
        </p:blipFill>
        <p:spPr>
          <a:xfrm>
            <a:off x="4631473" y="1351430"/>
            <a:ext cx="3748146" cy="1438275"/>
          </a:xfrm>
          <a:prstGeom prst="rect">
            <a:avLst/>
          </a:prstGeom>
        </p:spPr>
      </p:pic>
    </p:spTree>
    <p:extLst>
      <p:ext uri="{BB962C8B-B14F-4D97-AF65-F5344CB8AC3E}">
        <p14:creationId xmlns:p14="http://schemas.microsoft.com/office/powerpoint/2010/main" val="1497583262"/>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4D0A526-45DF-4334-AE68-EFD5C3D0AAA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AE31195-C54B-4F6E-8EA6-79CAC22B981C}"/>
              </a:ext>
            </a:extLst>
          </p:cNvPr>
          <p:cNvSpPr>
            <a:spLocks noGrp="1"/>
          </p:cNvSpPr>
          <p:nvPr>
            <p:ph type="pic" sz="quarter" idx="11"/>
          </p:nvPr>
        </p:nvSpPr>
        <p:spPr/>
      </p:sp>
      <p:sp>
        <p:nvSpPr>
          <p:cNvPr id="4" name="Title 3">
            <a:extLst>
              <a:ext uri="{FF2B5EF4-FFF2-40B4-BE49-F238E27FC236}">
                <a16:creationId xmlns:a16="http://schemas.microsoft.com/office/drawing/2014/main" id="{35CC8780-106D-4908-9D9A-9FCE51DBF91A}"/>
              </a:ext>
            </a:extLst>
          </p:cNvPr>
          <p:cNvSpPr>
            <a:spLocks noGrp="1"/>
          </p:cNvSpPr>
          <p:nvPr>
            <p:ph type="title"/>
          </p:nvPr>
        </p:nvSpPr>
        <p:spPr>
          <a:xfrm>
            <a:off x="467547" y="410829"/>
            <a:ext cx="5472605" cy="246221"/>
          </a:xfrm>
        </p:spPr>
        <p:txBody>
          <a:bodyPr/>
          <a:lstStyle/>
          <a:p>
            <a:r>
              <a:rPr lang="en-GB" dirty="0"/>
              <a:t>Visual Studio Code and Haskelly #1</a:t>
            </a:r>
          </a:p>
        </p:txBody>
      </p:sp>
      <p:sp>
        <p:nvSpPr>
          <p:cNvPr id="5" name="Content Placeholder 4">
            <a:extLst>
              <a:ext uri="{FF2B5EF4-FFF2-40B4-BE49-F238E27FC236}">
                <a16:creationId xmlns:a16="http://schemas.microsoft.com/office/drawing/2014/main" id="{A295C6AB-C15B-41AA-AB84-ACCB5FF4D7F2}"/>
              </a:ext>
            </a:extLst>
          </p:cNvPr>
          <p:cNvSpPr>
            <a:spLocks noGrp="1"/>
          </p:cNvSpPr>
          <p:nvPr>
            <p:ph sz="half" idx="16"/>
          </p:nvPr>
        </p:nvSpPr>
        <p:spPr/>
        <p:txBody>
          <a:bodyPr/>
          <a:lstStyle/>
          <a:p>
            <a:r>
              <a:rPr lang="en-GB" dirty="0"/>
              <a:t>Open Visual Studio Code</a:t>
            </a:r>
          </a:p>
          <a:p>
            <a:r>
              <a:rPr lang="en-GB" dirty="0"/>
              <a:t>Use </a:t>
            </a:r>
            <a:r>
              <a:rPr lang="en-GB" dirty="0" err="1"/>
              <a:t>Ctrl+Shift+P</a:t>
            </a:r>
            <a:r>
              <a:rPr lang="en-GB" dirty="0"/>
              <a:t> to open quick command</a:t>
            </a:r>
          </a:p>
          <a:p>
            <a:r>
              <a:rPr lang="en-GB" dirty="0"/>
              <a:t>Use ‘</a:t>
            </a:r>
            <a:r>
              <a:rPr lang="en-GB" dirty="0" err="1"/>
              <a:t>ext</a:t>
            </a:r>
            <a:r>
              <a:rPr lang="en-GB" dirty="0"/>
              <a:t> install’ to go to the search for extensions</a:t>
            </a:r>
          </a:p>
          <a:p>
            <a:r>
              <a:rPr lang="en-GB" dirty="0"/>
              <a:t>Get Haskelly installed</a:t>
            </a:r>
          </a:p>
          <a:p>
            <a:r>
              <a:rPr lang="en-GB" dirty="0"/>
              <a:t>This provides a proper editor for Haskell</a:t>
            </a:r>
          </a:p>
        </p:txBody>
      </p:sp>
      <p:pic>
        <p:nvPicPr>
          <p:cNvPr id="7" name="Content Placeholder 6">
            <a:extLst>
              <a:ext uri="{FF2B5EF4-FFF2-40B4-BE49-F238E27FC236}">
                <a16:creationId xmlns:a16="http://schemas.microsoft.com/office/drawing/2014/main" id="{854A1F02-10F7-4B21-8013-6400786BA51E}"/>
              </a:ext>
            </a:extLst>
          </p:cNvPr>
          <p:cNvPicPr>
            <a:picLocks noGrp="1" noChangeAspect="1"/>
          </p:cNvPicPr>
          <p:nvPr>
            <p:ph sz="half" idx="17"/>
          </p:nvPr>
        </p:nvPicPr>
        <p:blipFill>
          <a:blip r:embed="rId2"/>
          <a:stretch>
            <a:fillRect/>
          </a:stretch>
        </p:blipFill>
        <p:spPr>
          <a:xfrm>
            <a:off x="4557132" y="1285590"/>
            <a:ext cx="4098620" cy="3114305"/>
          </a:xfrm>
          <a:prstGeom prst="rect">
            <a:avLst/>
          </a:prstGeom>
        </p:spPr>
      </p:pic>
    </p:spTree>
    <p:extLst>
      <p:ext uri="{BB962C8B-B14F-4D97-AF65-F5344CB8AC3E}">
        <p14:creationId xmlns:p14="http://schemas.microsoft.com/office/powerpoint/2010/main" val="328701476"/>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4EFBCA7-CEC8-46A5-AB06-E0F49A0D4C1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4055E99D-72E3-4F11-9181-BBC8719EF730}"/>
              </a:ext>
            </a:extLst>
          </p:cNvPr>
          <p:cNvSpPr>
            <a:spLocks noGrp="1"/>
          </p:cNvSpPr>
          <p:nvPr>
            <p:ph type="pic" sz="quarter" idx="11"/>
          </p:nvPr>
        </p:nvSpPr>
        <p:spPr/>
      </p:sp>
      <p:sp>
        <p:nvSpPr>
          <p:cNvPr id="4" name="Title 3">
            <a:extLst>
              <a:ext uri="{FF2B5EF4-FFF2-40B4-BE49-F238E27FC236}">
                <a16:creationId xmlns:a16="http://schemas.microsoft.com/office/drawing/2014/main" id="{6A5B3621-3779-49B8-9486-81575EC55598}"/>
              </a:ext>
            </a:extLst>
          </p:cNvPr>
          <p:cNvSpPr>
            <a:spLocks noGrp="1"/>
          </p:cNvSpPr>
          <p:nvPr>
            <p:ph type="title"/>
          </p:nvPr>
        </p:nvSpPr>
        <p:spPr>
          <a:xfrm>
            <a:off x="467547" y="410829"/>
            <a:ext cx="5472605" cy="246221"/>
          </a:xfrm>
        </p:spPr>
        <p:txBody>
          <a:bodyPr/>
          <a:lstStyle/>
          <a:p>
            <a:r>
              <a:rPr lang="en-GB" dirty="0"/>
              <a:t>Line Continuation</a:t>
            </a:r>
          </a:p>
        </p:txBody>
      </p:sp>
      <p:sp>
        <p:nvSpPr>
          <p:cNvPr id="5" name="Content Placeholder 4">
            <a:extLst>
              <a:ext uri="{FF2B5EF4-FFF2-40B4-BE49-F238E27FC236}">
                <a16:creationId xmlns:a16="http://schemas.microsoft.com/office/drawing/2014/main" id="{64BD9BD1-57A4-4C31-B7A0-2973D5F37B08}"/>
              </a:ext>
            </a:extLst>
          </p:cNvPr>
          <p:cNvSpPr>
            <a:spLocks noGrp="1"/>
          </p:cNvSpPr>
          <p:nvPr>
            <p:ph sz="half" idx="16"/>
          </p:nvPr>
        </p:nvSpPr>
        <p:spPr/>
        <p:txBody>
          <a:bodyPr/>
          <a:lstStyle/>
          <a:p>
            <a:r>
              <a:rPr lang="en-GB" dirty="0"/>
              <a:t>Lines in Haskell can be split onto multiple lines</a:t>
            </a:r>
          </a:p>
          <a:p>
            <a:r>
              <a:rPr lang="en-GB" dirty="0"/>
              <a:t>There is no line continuation character, however:</a:t>
            </a:r>
          </a:p>
          <a:p>
            <a:pPr lvl="1"/>
            <a:r>
              <a:rPr lang="en-GB" dirty="0"/>
              <a:t>Best practice is to split a line after the equals sign</a:t>
            </a:r>
          </a:p>
          <a:p>
            <a:pPr lvl="1"/>
            <a:r>
              <a:rPr lang="en-GB" dirty="0"/>
              <a:t>The second line of code should be indented at least as much as the first line, to show that it belongs to the first line</a:t>
            </a:r>
          </a:p>
        </p:txBody>
      </p:sp>
      <p:pic>
        <p:nvPicPr>
          <p:cNvPr id="7" name="Content Placeholder 6">
            <a:extLst>
              <a:ext uri="{FF2B5EF4-FFF2-40B4-BE49-F238E27FC236}">
                <a16:creationId xmlns:a16="http://schemas.microsoft.com/office/drawing/2014/main" id="{C0B583A7-1E5F-41D4-9DD2-90066B09F51E}"/>
              </a:ext>
            </a:extLst>
          </p:cNvPr>
          <p:cNvPicPr>
            <a:picLocks noGrp="1" noChangeAspect="1"/>
          </p:cNvPicPr>
          <p:nvPr>
            <p:ph sz="half" idx="17"/>
          </p:nvPr>
        </p:nvPicPr>
        <p:blipFill>
          <a:blip r:embed="rId2"/>
          <a:stretch>
            <a:fillRect/>
          </a:stretch>
        </p:blipFill>
        <p:spPr>
          <a:xfrm>
            <a:off x="4572000" y="1363475"/>
            <a:ext cx="3824288" cy="1220899"/>
          </a:xfrm>
          <a:prstGeom prst="rect">
            <a:avLst/>
          </a:prstGeom>
        </p:spPr>
      </p:pic>
    </p:spTree>
    <p:extLst>
      <p:ext uri="{BB962C8B-B14F-4D97-AF65-F5344CB8AC3E}">
        <p14:creationId xmlns:p14="http://schemas.microsoft.com/office/powerpoint/2010/main" val="1511919254"/>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1AE84D3-C154-4C6F-88D0-555509E47C4B}"/>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7A664B8-16D6-464A-80EF-A7226ED63B5B}"/>
              </a:ext>
            </a:extLst>
          </p:cNvPr>
          <p:cNvSpPr>
            <a:spLocks noGrp="1"/>
          </p:cNvSpPr>
          <p:nvPr>
            <p:ph type="pic" sz="quarter" idx="11"/>
          </p:nvPr>
        </p:nvSpPr>
        <p:spPr/>
      </p:sp>
      <p:sp>
        <p:nvSpPr>
          <p:cNvPr id="4" name="Title 3">
            <a:extLst>
              <a:ext uri="{FF2B5EF4-FFF2-40B4-BE49-F238E27FC236}">
                <a16:creationId xmlns:a16="http://schemas.microsoft.com/office/drawing/2014/main" id="{CD45AB7E-6434-48AD-9375-E180A855186F}"/>
              </a:ext>
            </a:extLst>
          </p:cNvPr>
          <p:cNvSpPr>
            <a:spLocks noGrp="1"/>
          </p:cNvSpPr>
          <p:nvPr>
            <p:ph type="title"/>
          </p:nvPr>
        </p:nvSpPr>
        <p:spPr>
          <a:xfrm>
            <a:off x="467547" y="410829"/>
            <a:ext cx="5472605" cy="246221"/>
          </a:xfrm>
        </p:spPr>
        <p:txBody>
          <a:bodyPr/>
          <a:lstStyle/>
          <a:p>
            <a:r>
              <a:rPr lang="en-GB" dirty="0"/>
              <a:t>IF </a:t>
            </a:r>
          </a:p>
        </p:txBody>
      </p:sp>
      <p:sp>
        <p:nvSpPr>
          <p:cNvPr id="5" name="Content Placeholder 4">
            <a:extLst>
              <a:ext uri="{FF2B5EF4-FFF2-40B4-BE49-F238E27FC236}">
                <a16:creationId xmlns:a16="http://schemas.microsoft.com/office/drawing/2014/main" id="{5046CF2B-6EAA-43DA-83C6-8754C0FD6AC7}"/>
              </a:ext>
            </a:extLst>
          </p:cNvPr>
          <p:cNvSpPr>
            <a:spLocks noGrp="1"/>
          </p:cNvSpPr>
          <p:nvPr>
            <p:ph sz="half" idx="16"/>
          </p:nvPr>
        </p:nvSpPr>
        <p:spPr/>
        <p:txBody>
          <a:bodyPr/>
          <a:lstStyle/>
          <a:p>
            <a:r>
              <a:rPr lang="en-GB" dirty="0"/>
              <a:t>‘If’ is a different thing than in most languages</a:t>
            </a:r>
          </a:p>
          <a:p>
            <a:r>
              <a:rPr lang="en-GB" dirty="0"/>
              <a:t>In most languages, we can say ‘If </a:t>
            </a:r>
            <a:r>
              <a:rPr lang="en-GB" i="1" dirty="0"/>
              <a:t>this</a:t>
            </a:r>
            <a:r>
              <a:rPr lang="en-GB" dirty="0"/>
              <a:t> then </a:t>
            </a:r>
            <a:r>
              <a:rPr lang="en-GB" i="1" dirty="0"/>
              <a:t>do that</a:t>
            </a:r>
            <a:r>
              <a:rPr lang="en-GB" dirty="0"/>
              <a:t>.’ </a:t>
            </a:r>
          </a:p>
          <a:p>
            <a:r>
              <a:rPr lang="en-GB" dirty="0"/>
              <a:t>However, because Haskell is a functional language, all paths </a:t>
            </a:r>
            <a:r>
              <a:rPr lang="en-GB" u="sng" dirty="0"/>
              <a:t>must</a:t>
            </a:r>
            <a:r>
              <a:rPr lang="en-GB" dirty="0"/>
              <a:t> return a value</a:t>
            </a:r>
          </a:p>
          <a:p>
            <a:r>
              <a:rPr lang="en-GB" dirty="0"/>
              <a:t>Hence the ‘else’ clause is </a:t>
            </a:r>
            <a:r>
              <a:rPr lang="en-GB" u="sng" dirty="0"/>
              <a:t>required</a:t>
            </a:r>
            <a:r>
              <a:rPr lang="en-GB" dirty="0"/>
              <a:t> in Haskell</a:t>
            </a:r>
          </a:p>
          <a:p>
            <a:r>
              <a:rPr lang="en-GB" dirty="0"/>
              <a:t>Haskell programs more often use guards instead</a:t>
            </a:r>
          </a:p>
        </p:txBody>
      </p:sp>
      <p:pic>
        <p:nvPicPr>
          <p:cNvPr id="10" name="Content Placeholder 9">
            <a:extLst>
              <a:ext uri="{FF2B5EF4-FFF2-40B4-BE49-F238E27FC236}">
                <a16:creationId xmlns:a16="http://schemas.microsoft.com/office/drawing/2014/main" id="{88F51566-54B4-40D2-85E3-8E41C1A9C2D8}"/>
              </a:ext>
            </a:extLst>
          </p:cNvPr>
          <p:cNvPicPr>
            <a:picLocks noGrp="1" noChangeAspect="1"/>
          </p:cNvPicPr>
          <p:nvPr>
            <p:ph sz="half" idx="17"/>
          </p:nvPr>
        </p:nvPicPr>
        <p:blipFill rotWithShape="1">
          <a:blip r:embed="rId2"/>
          <a:srcRect l="876" t="43723"/>
          <a:stretch/>
        </p:blipFill>
        <p:spPr>
          <a:xfrm>
            <a:off x="4958576" y="1285590"/>
            <a:ext cx="3408381" cy="1034547"/>
          </a:xfrm>
          <a:prstGeom prst="rect">
            <a:avLst/>
          </a:prstGeom>
        </p:spPr>
      </p:pic>
    </p:spTree>
    <p:extLst>
      <p:ext uri="{BB962C8B-B14F-4D97-AF65-F5344CB8AC3E}">
        <p14:creationId xmlns:p14="http://schemas.microsoft.com/office/powerpoint/2010/main" val="1687951946"/>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48D7169-FF4F-4CD7-846F-B24622833915}"/>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4903F017-8395-48B5-94FB-6DD7A8F085DB}"/>
              </a:ext>
            </a:extLst>
          </p:cNvPr>
          <p:cNvSpPr>
            <a:spLocks noGrp="1"/>
          </p:cNvSpPr>
          <p:nvPr>
            <p:ph type="pic" sz="quarter" idx="11"/>
          </p:nvPr>
        </p:nvSpPr>
        <p:spPr/>
      </p:sp>
      <p:sp>
        <p:nvSpPr>
          <p:cNvPr id="4" name="Title 3">
            <a:extLst>
              <a:ext uri="{FF2B5EF4-FFF2-40B4-BE49-F238E27FC236}">
                <a16:creationId xmlns:a16="http://schemas.microsoft.com/office/drawing/2014/main" id="{6DD1220E-0467-4FEF-A13E-57175DE95483}"/>
              </a:ext>
            </a:extLst>
          </p:cNvPr>
          <p:cNvSpPr>
            <a:spLocks noGrp="1"/>
          </p:cNvSpPr>
          <p:nvPr>
            <p:ph type="title"/>
          </p:nvPr>
        </p:nvSpPr>
        <p:spPr>
          <a:xfrm>
            <a:off x="467547" y="410829"/>
            <a:ext cx="5472605" cy="246221"/>
          </a:xfrm>
        </p:spPr>
        <p:txBody>
          <a:bodyPr/>
          <a:lstStyle/>
          <a:p>
            <a:r>
              <a:rPr lang="en-GB" dirty="0"/>
              <a:t>List Operations #1</a:t>
            </a:r>
          </a:p>
        </p:txBody>
      </p:sp>
      <p:sp>
        <p:nvSpPr>
          <p:cNvPr id="5" name="Content Placeholder 4">
            <a:extLst>
              <a:ext uri="{FF2B5EF4-FFF2-40B4-BE49-F238E27FC236}">
                <a16:creationId xmlns:a16="http://schemas.microsoft.com/office/drawing/2014/main" id="{6CD21ED5-AA3E-49D7-88C0-6917A02FDC9D}"/>
              </a:ext>
            </a:extLst>
          </p:cNvPr>
          <p:cNvSpPr>
            <a:spLocks noGrp="1"/>
          </p:cNvSpPr>
          <p:nvPr>
            <p:ph sz="half" idx="16"/>
          </p:nvPr>
        </p:nvSpPr>
        <p:spPr/>
        <p:txBody>
          <a:bodyPr/>
          <a:lstStyle/>
          <a:p>
            <a:r>
              <a:rPr lang="en-GB" dirty="0"/>
              <a:t>The head of a list is the first element</a:t>
            </a:r>
          </a:p>
          <a:p>
            <a:r>
              <a:rPr lang="en-GB" dirty="0"/>
              <a:t>The tail of a list is all of the other elements</a:t>
            </a:r>
          </a:p>
          <a:p>
            <a:r>
              <a:rPr lang="en-GB" dirty="0"/>
              <a:t>The nth item is selected with !!</a:t>
            </a:r>
          </a:p>
          <a:p>
            <a:r>
              <a:rPr lang="en-GB" dirty="0"/>
              <a:t>The first n items are selected with take</a:t>
            </a:r>
          </a:p>
          <a:p>
            <a:r>
              <a:rPr lang="en-GB" dirty="0"/>
              <a:t>The first n items are deleted with drop</a:t>
            </a:r>
          </a:p>
          <a:p>
            <a:r>
              <a:rPr lang="en-GB" dirty="0"/>
              <a:t>The length of the list with length</a:t>
            </a:r>
          </a:p>
          <a:p>
            <a:r>
              <a:rPr lang="en-GB" dirty="0"/>
              <a:t>Function sum gives the sum of the list</a:t>
            </a:r>
          </a:p>
          <a:p>
            <a:r>
              <a:rPr lang="en-GB" dirty="0"/>
              <a:t>Function product gives the product of the list</a:t>
            </a:r>
          </a:p>
        </p:txBody>
      </p:sp>
      <p:pic>
        <p:nvPicPr>
          <p:cNvPr id="7" name="Content Placeholder 6">
            <a:extLst>
              <a:ext uri="{FF2B5EF4-FFF2-40B4-BE49-F238E27FC236}">
                <a16:creationId xmlns:a16="http://schemas.microsoft.com/office/drawing/2014/main" id="{12339D07-FA7B-4564-9C6E-D67CE73836C1}"/>
              </a:ext>
            </a:extLst>
          </p:cNvPr>
          <p:cNvPicPr>
            <a:picLocks noGrp="1" noChangeAspect="1"/>
          </p:cNvPicPr>
          <p:nvPr>
            <p:ph sz="half" idx="17"/>
          </p:nvPr>
        </p:nvPicPr>
        <p:blipFill rotWithShape="1">
          <a:blip r:embed="rId2"/>
          <a:srcRect r="21974" b="29965"/>
          <a:stretch/>
        </p:blipFill>
        <p:spPr>
          <a:xfrm>
            <a:off x="4662933" y="1204606"/>
            <a:ext cx="3434224" cy="3151734"/>
          </a:xfrm>
          <a:prstGeom prst="rect">
            <a:avLst/>
          </a:prstGeom>
        </p:spPr>
      </p:pic>
    </p:spTree>
    <p:extLst>
      <p:ext uri="{BB962C8B-B14F-4D97-AF65-F5344CB8AC3E}">
        <p14:creationId xmlns:p14="http://schemas.microsoft.com/office/powerpoint/2010/main" val="3526479628"/>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400049E-0996-40BA-AFCC-C1C25CB2F504}"/>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5F658AEB-F2FF-4800-A815-D4F7153D0DCC}"/>
              </a:ext>
            </a:extLst>
          </p:cNvPr>
          <p:cNvSpPr>
            <a:spLocks noGrp="1"/>
          </p:cNvSpPr>
          <p:nvPr>
            <p:ph type="pic" sz="quarter" idx="11"/>
          </p:nvPr>
        </p:nvSpPr>
        <p:spPr/>
      </p:sp>
      <p:sp>
        <p:nvSpPr>
          <p:cNvPr id="4" name="Title 3">
            <a:extLst>
              <a:ext uri="{FF2B5EF4-FFF2-40B4-BE49-F238E27FC236}">
                <a16:creationId xmlns:a16="http://schemas.microsoft.com/office/drawing/2014/main" id="{231C5FE1-EE0E-404C-9EC5-BF700C8810DC}"/>
              </a:ext>
            </a:extLst>
          </p:cNvPr>
          <p:cNvSpPr>
            <a:spLocks noGrp="1"/>
          </p:cNvSpPr>
          <p:nvPr>
            <p:ph type="title"/>
          </p:nvPr>
        </p:nvSpPr>
        <p:spPr>
          <a:xfrm>
            <a:off x="467547" y="410829"/>
            <a:ext cx="5472605" cy="246221"/>
          </a:xfrm>
        </p:spPr>
        <p:txBody>
          <a:bodyPr/>
          <a:lstStyle/>
          <a:p>
            <a:r>
              <a:rPr lang="en-GB" dirty="0"/>
              <a:t>List Operations #2</a:t>
            </a:r>
          </a:p>
        </p:txBody>
      </p:sp>
      <p:sp>
        <p:nvSpPr>
          <p:cNvPr id="5" name="Content Placeholder 4">
            <a:extLst>
              <a:ext uri="{FF2B5EF4-FFF2-40B4-BE49-F238E27FC236}">
                <a16:creationId xmlns:a16="http://schemas.microsoft.com/office/drawing/2014/main" id="{4892FE3F-8C55-4776-90A5-3E1F57C93C65}"/>
              </a:ext>
            </a:extLst>
          </p:cNvPr>
          <p:cNvSpPr>
            <a:spLocks noGrp="1"/>
          </p:cNvSpPr>
          <p:nvPr>
            <p:ph sz="half" idx="16"/>
          </p:nvPr>
        </p:nvSpPr>
        <p:spPr/>
        <p:txBody>
          <a:bodyPr/>
          <a:lstStyle/>
          <a:p>
            <a:r>
              <a:rPr lang="en-GB" dirty="0"/>
              <a:t>++ appends two lists, adding the second list to the end</a:t>
            </a:r>
          </a:p>
          <a:p>
            <a:r>
              <a:rPr lang="en-GB" dirty="0"/>
              <a:t>: (cons operator) appends a value to a list, adding the value to the start</a:t>
            </a:r>
          </a:p>
          <a:p>
            <a:pPr lvl="1"/>
            <a:r>
              <a:rPr lang="en-GB" dirty="0"/>
              <a:t>[1,2,3] is shorthand for 1:2:3:[]</a:t>
            </a:r>
          </a:p>
          <a:p>
            <a:r>
              <a:rPr lang="en-GB" dirty="0"/>
              <a:t>Because strings are just a list of characters, ++ also works on strings</a:t>
            </a:r>
          </a:p>
          <a:p>
            <a:r>
              <a:rPr lang="en-GB" dirty="0"/>
              <a:t>The function reverse reverses a list</a:t>
            </a:r>
          </a:p>
          <a:p>
            <a:endParaRPr lang="en-GB" dirty="0"/>
          </a:p>
          <a:p>
            <a:pPr marL="0" indent="0">
              <a:buNone/>
            </a:pPr>
            <a:endParaRPr lang="en-GB" dirty="0"/>
          </a:p>
        </p:txBody>
      </p:sp>
      <p:pic>
        <p:nvPicPr>
          <p:cNvPr id="7" name="Content Placeholder 6">
            <a:extLst>
              <a:ext uri="{FF2B5EF4-FFF2-40B4-BE49-F238E27FC236}">
                <a16:creationId xmlns:a16="http://schemas.microsoft.com/office/drawing/2014/main" id="{6E04EEE8-5343-4419-AC1F-459CF9B5CA6D}"/>
              </a:ext>
            </a:extLst>
          </p:cNvPr>
          <p:cNvPicPr>
            <a:picLocks noGrp="1" noChangeAspect="1"/>
          </p:cNvPicPr>
          <p:nvPr>
            <p:ph sz="half" idx="17"/>
          </p:nvPr>
        </p:nvPicPr>
        <p:blipFill rotWithShape="1">
          <a:blip r:embed="rId2"/>
          <a:srcRect l="1025"/>
          <a:stretch/>
        </p:blipFill>
        <p:spPr>
          <a:xfrm>
            <a:off x="4858250" y="1285590"/>
            <a:ext cx="3158176" cy="1790700"/>
          </a:xfrm>
          <a:prstGeom prst="rect">
            <a:avLst/>
          </a:prstGeom>
        </p:spPr>
      </p:pic>
    </p:spTree>
    <p:extLst>
      <p:ext uri="{BB962C8B-B14F-4D97-AF65-F5344CB8AC3E}">
        <p14:creationId xmlns:p14="http://schemas.microsoft.com/office/powerpoint/2010/main" val="4117182707"/>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58C24A9-0B92-41C7-98AA-13C8F6B43102}"/>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E1D7C8A-1A95-4175-AD62-97EF4F2C62F1}"/>
              </a:ext>
            </a:extLst>
          </p:cNvPr>
          <p:cNvSpPr>
            <a:spLocks noGrp="1"/>
          </p:cNvSpPr>
          <p:nvPr>
            <p:ph type="pic" sz="quarter" idx="11"/>
          </p:nvPr>
        </p:nvSpPr>
        <p:spPr/>
      </p:sp>
      <p:sp>
        <p:nvSpPr>
          <p:cNvPr id="4" name="Title 3">
            <a:extLst>
              <a:ext uri="{FF2B5EF4-FFF2-40B4-BE49-F238E27FC236}">
                <a16:creationId xmlns:a16="http://schemas.microsoft.com/office/drawing/2014/main" id="{D7685BEB-84FB-49C7-AC66-429B2FFE7AFF}"/>
              </a:ext>
            </a:extLst>
          </p:cNvPr>
          <p:cNvSpPr>
            <a:spLocks noGrp="1"/>
          </p:cNvSpPr>
          <p:nvPr>
            <p:ph type="title"/>
          </p:nvPr>
        </p:nvSpPr>
        <p:spPr>
          <a:xfrm>
            <a:off x="467547" y="410829"/>
            <a:ext cx="5472605" cy="246221"/>
          </a:xfrm>
        </p:spPr>
        <p:txBody>
          <a:bodyPr/>
          <a:lstStyle/>
          <a:p>
            <a:r>
              <a:rPr lang="en-GB" dirty="0"/>
              <a:t>Elem and duplicate</a:t>
            </a:r>
          </a:p>
        </p:txBody>
      </p:sp>
      <p:sp>
        <p:nvSpPr>
          <p:cNvPr id="5" name="Content Placeholder 4">
            <a:extLst>
              <a:ext uri="{FF2B5EF4-FFF2-40B4-BE49-F238E27FC236}">
                <a16:creationId xmlns:a16="http://schemas.microsoft.com/office/drawing/2014/main" id="{BB135EE7-5B4A-4D93-BC36-9E89E38A5AEA}"/>
              </a:ext>
            </a:extLst>
          </p:cNvPr>
          <p:cNvSpPr>
            <a:spLocks noGrp="1"/>
          </p:cNvSpPr>
          <p:nvPr>
            <p:ph sz="half" idx="16"/>
          </p:nvPr>
        </p:nvSpPr>
        <p:spPr/>
        <p:txBody>
          <a:bodyPr/>
          <a:lstStyle/>
          <a:p>
            <a:r>
              <a:rPr lang="en-GB" dirty="0"/>
              <a:t>Removing duplicates can be done using </a:t>
            </a:r>
            <a:r>
              <a:rPr lang="en-GB" dirty="0" err="1"/>
              <a:t>elem</a:t>
            </a:r>
            <a:endParaRPr lang="en-GB" dirty="0"/>
          </a:p>
          <a:p>
            <a:r>
              <a:rPr lang="en-GB" dirty="0"/>
              <a:t>If the current item is in the remaining list, ignore it, otherwise add it to the result</a:t>
            </a:r>
          </a:p>
          <a:p>
            <a:r>
              <a:rPr lang="en-GB" dirty="0"/>
              <a:t>This retains the last value, “</a:t>
            </a:r>
            <a:r>
              <a:rPr lang="en-GB" dirty="0" err="1"/>
              <a:t>abcad</a:t>
            </a:r>
            <a:r>
              <a:rPr lang="en-GB" dirty="0"/>
              <a:t>” =&gt; “</a:t>
            </a:r>
            <a:r>
              <a:rPr lang="en-GB" dirty="0" err="1"/>
              <a:t>bcad</a:t>
            </a:r>
            <a:r>
              <a:rPr lang="en-GB" dirty="0"/>
              <a:t>”</a:t>
            </a:r>
          </a:p>
          <a:p>
            <a:r>
              <a:rPr lang="en-GB" dirty="0"/>
              <a:t>To keep the first value, the values seen are kept separate from the remaining values to be looked at, “</a:t>
            </a:r>
            <a:r>
              <a:rPr lang="en-GB" dirty="0" err="1"/>
              <a:t>abcad</a:t>
            </a:r>
            <a:r>
              <a:rPr lang="en-GB" dirty="0"/>
              <a:t> “ =&gt;“</a:t>
            </a:r>
            <a:r>
              <a:rPr lang="en-GB" dirty="0" err="1"/>
              <a:t>dcba</a:t>
            </a:r>
            <a:r>
              <a:rPr lang="en-GB" dirty="0"/>
              <a:t>” with the </a:t>
            </a:r>
            <a:r>
              <a:rPr lang="en-GB"/>
              <a:t>result reversed</a:t>
            </a:r>
            <a:endParaRPr lang="en-GB" dirty="0"/>
          </a:p>
        </p:txBody>
      </p:sp>
      <p:pic>
        <p:nvPicPr>
          <p:cNvPr id="8" name="Content Placeholder 7">
            <a:extLst>
              <a:ext uri="{FF2B5EF4-FFF2-40B4-BE49-F238E27FC236}">
                <a16:creationId xmlns:a16="http://schemas.microsoft.com/office/drawing/2014/main" id="{CA517F36-74C2-4A35-927D-B9B0D0B8A3DC}"/>
              </a:ext>
            </a:extLst>
          </p:cNvPr>
          <p:cNvPicPr>
            <a:picLocks noGrp="1" noChangeAspect="1"/>
          </p:cNvPicPr>
          <p:nvPr>
            <p:ph sz="half" idx="17"/>
          </p:nvPr>
        </p:nvPicPr>
        <p:blipFill>
          <a:blip r:embed="rId2"/>
          <a:stretch>
            <a:fillRect/>
          </a:stretch>
        </p:blipFill>
        <p:spPr>
          <a:xfrm>
            <a:off x="4572000" y="1285590"/>
            <a:ext cx="3824288" cy="3084103"/>
          </a:xfrm>
        </p:spPr>
      </p:pic>
    </p:spTree>
    <p:extLst>
      <p:ext uri="{BB962C8B-B14F-4D97-AF65-F5344CB8AC3E}">
        <p14:creationId xmlns:p14="http://schemas.microsoft.com/office/powerpoint/2010/main" val="2235955662"/>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872976-BA62-4AC0-89DB-672EDF5E9409}"/>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5DE3195E-1C60-4880-85DA-FC3FE679DA83}"/>
              </a:ext>
            </a:extLst>
          </p:cNvPr>
          <p:cNvSpPr>
            <a:spLocks noGrp="1"/>
          </p:cNvSpPr>
          <p:nvPr>
            <p:ph type="pic" sz="quarter" idx="11"/>
          </p:nvPr>
        </p:nvSpPr>
        <p:spPr/>
      </p:sp>
      <p:graphicFrame>
        <p:nvGraphicFramePr>
          <p:cNvPr id="12" name="Table 12">
            <a:extLst>
              <a:ext uri="{FF2B5EF4-FFF2-40B4-BE49-F238E27FC236}">
                <a16:creationId xmlns:a16="http://schemas.microsoft.com/office/drawing/2014/main" id="{C7F3B670-7A46-4CD7-ABD1-94708ED1054B}"/>
              </a:ext>
            </a:extLst>
          </p:cNvPr>
          <p:cNvGraphicFramePr>
            <a:graphicFrameLocks noGrp="1"/>
          </p:cNvGraphicFramePr>
          <p:nvPr>
            <p:ph idx="1"/>
            <p:extLst>
              <p:ext uri="{D42A27DB-BD31-4B8C-83A1-F6EECF244321}">
                <p14:modId xmlns:p14="http://schemas.microsoft.com/office/powerpoint/2010/main" val="1392135033"/>
              </p:ext>
            </p:extLst>
          </p:nvPr>
        </p:nvGraphicFramePr>
        <p:xfrm>
          <a:off x="467546" y="1140306"/>
          <a:ext cx="8207373" cy="3521950"/>
        </p:xfrm>
        <a:graphic>
          <a:graphicData uri="http://schemas.openxmlformats.org/drawingml/2006/table">
            <a:tbl>
              <a:tblPr firstRow="1" bandRow="1">
                <a:tableStyleId>{F5AB1C69-6EDB-4FF4-983F-18BD219EF322}</a:tableStyleId>
              </a:tblPr>
              <a:tblGrid>
                <a:gridCol w="2446638">
                  <a:extLst>
                    <a:ext uri="{9D8B030D-6E8A-4147-A177-3AD203B41FA5}">
                      <a16:colId xmlns:a16="http://schemas.microsoft.com/office/drawing/2014/main" val="89311698"/>
                    </a:ext>
                  </a:extLst>
                </a:gridCol>
                <a:gridCol w="3024944">
                  <a:extLst>
                    <a:ext uri="{9D8B030D-6E8A-4147-A177-3AD203B41FA5}">
                      <a16:colId xmlns:a16="http://schemas.microsoft.com/office/drawing/2014/main" val="807555082"/>
                    </a:ext>
                  </a:extLst>
                </a:gridCol>
                <a:gridCol w="2735791">
                  <a:extLst>
                    <a:ext uri="{9D8B030D-6E8A-4147-A177-3AD203B41FA5}">
                      <a16:colId xmlns:a16="http://schemas.microsoft.com/office/drawing/2014/main" val="3421828396"/>
                    </a:ext>
                  </a:extLst>
                </a:gridCol>
              </a:tblGrid>
              <a:tr h="298010">
                <a:tc>
                  <a:txBody>
                    <a:bodyPr/>
                    <a:lstStyle/>
                    <a:p>
                      <a:r>
                        <a:rPr lang="en-GB" sz="1000" dirty="0"/>
                        <a:t>Command (on list x)</a:t>
                      </a:r>
                    </a:p>
                  </a:txBody>
                  <a:tcPr/>
                </a:tc>
                <a:tc>
                  <a:txBody>
                    <a:bodyPr/>
                    <a:lstStyle/>
                    <a:p>
                      <a:r>
                        <a:rPr lang="en-GB" sz="1000" dirty="0"/>
                        <a:t>Description</a:t>
                      </a:r>
                    </a:p>
                  </a:txBody>
                  <a:tcPr/>
                </a:tc>
                <a:tc>
                  <a:txBody>
                    <a:bodyPr/>
                    <a:lstStyle/>
                    <a:p>
                      <a:r>
                        <a:rPr lang="en-GB" sz="1000" dirty="0"/>
                        <a:t>Examples</a:t>
                      </a:r>
                    </a:p>
                  </a:txBody>
                  <a:tcPr/>
                </a:tc>
                <a:extLst>
                  <a:ext uri="{0D108BD9-81ED-4DB2-BD59-A6C34878D82A}">
                    <a16:rowId xmlns:a16="http://schemas.microsoft.com/office/drawing/2014/main" val="3212980195"/>
                  </a:ext>
                </a:extLst>
              </a:tr>
              <a:tr h="298010">
                <a:tc>
                  <a:txBody>
                    <a:bodyPr/>
                    <a:lstStyle/>
                    <a:p>
                      <a:r>
                        <a:rPr lang="en-GB" sz="1000" dirty="0"/>
                        <a:t>head x</a:t>
                      </a:r>
                    </a:p>
                  </a:txBody>
                  <a:tcPr/>
                </a:tc>
                <a:tc>
                  <a:txBody>
                    <a:bodyPr/>
                    <a:lstStyle/>
                    <a:p>
                      <a:r>
                        <a:rPr lang="en-GB" sz="1000" dirty="0"/>
                        <a:t>Returns first element of list</a:t>
                      </a:r>
                    </a:p>
                  </a:txBody>
                  <a:tcPr/>
                </a:tc>
                <a:tc>
                  <a:txBody>
                    <a:bodyPr/>
                    <a:lstStyle/>
                    <a:p>
                      <a:r>
                        <a:rPr lang="en-GB" sz="1000" dirty="0"/>
                        <a:t>head [1,2,3,4,5]   -&gt; 1</a:t>
                      </a:r>
                    </a:p>
                  </a:txBody>
                  <a:tcPr/>
                </a:tc>
                <a:extLst>
                  <a:ext uri="{0D108BD9-81ED-4DB2-BD59-A6C34878D82A}">
                    <a16:rowId xmlns:a16="http://schemas.microsoft.com/office/drawing/2014/main" val="2352796530"/>
                  </a:ext>
                </a:extLst>
              </a:tr>
              <a:tr h="298010">
                <a:tc>
                  <a:txBody>
                    <a:bodyPr/>
                    <a:lstStyle/>
                    <a:p>
                      <a:r>
                        <a:rPr lang="en-GB" sz="1000" dirty="0"/>
                        <a:t>tail x</a:t>
                      </a:r>
                    </a:p>
                  </a:txBody>
                  <a:tcPr/>
                </a:tc>
                <a:tc>
                  <a:txBody>
                    <a:bodyPr/>
                    <a:lstStyle/>
                    <a:p>
                      <a:r>
                        <a:rPr lang="en-GB" sz="1000" dirty="0"/>
                        <a:t>Return all but first element of list</a:t>
                      </a:r>
                    </a:p>
                  </a:txBody>
                  <a:tcPr/>
                </a:tc>
                <a:tc>
                  <a:txBody>
                    <a:bodyPr/>
                    <a:lstStyle/>
                    <a:p>
                      <a:r>
                        <a:rPr lang="en-GB" sz="1000" dirty="0"/>
                        <a:t>tail [1,2,3,4,5] -&gt; [2,3,4,5]</a:t>
                      </a:r>
                    </a:p>
                  </a:txBody>
                  <a:tcPr/>
                </a:tc>
                <a:extLst>
                  <a:ext uri="{0D108BD9-81ED-4DB2-BD59-A6C34878D82A}">
                    <a16:rowId xmlns:a16="http://schemas.microsoft.com/office/drawing/2014/main" val="23367511"/>
                  </a:ext>
                </a:extLst>
              </a:tr>
              <a:tr h="190704">
                <a:tc>
                  <a:txBody>
                    <a:bodyPr/>
                    <a:lstStyle/>
                    <a:p>
                      <a:r>
                        <a:rPr lang="en-GB" sz="1000" dirty="0"/>
                        <a:t>last x</a:t>
                      </a:r>
                    </a:p>
                  </a:txBody>
                  <a:tcPr/>
                </a:tc>
                <a:tc>
                  <a:txBody>
                    <a:bodyPr/>
                    <a:lstStyle/>
                    <a:p>
                      <a:r>
                        <a:rPr lang="en-GB" sz="1000" dirty="0"/>
                        <a:t>Returns last element of list</a:t>
                      </a:r>
                    </a:p>
                  </a:txBody>
                  <a:tcPr/>
                </a:tc>
                <a:tc>
                  <a:txBody>
                    <a:bodyPr/>
                    <a:lstStyle/>
                    <a:p>
                      <a:r>
                        <a:rPr lang="en-GB" sz="1000" dirty="0"/>
                        <a:t>last [1,2,3,4,5] -&gt; 5</a:t>
                      </a:r>
                    </a:p>
                  </a:txBody>
                  <a:tcPr/>
                </a:tc>
                <a:extLst>
                  <a:ext uri="{0D108BD9-81ED-4DB2-BD59-A6C34878D82A}">
                    <a16:rowId xmlns:a16="http://schemas.microsoft.com/office/drawing/2014/main" val="663368356"/>
                  </a:ext>
                </a:extLst>
              </a:tr>
              <a:tr h="298010">
                <a:tc>
                  <a:txBody>
                    <a:bodyPr/>
                    <a:lstStyle/>
                    <a:p>
                      <a:r>
                        <a:rPr lang="en-GB" sz="1000" dirty="0" err="1"/>
                        <a:t>init</a:t>
                      </a:r>
                      <a:r>
                        <a:rPr lang="en-GB" sz="1000" dirty="0"/>
                        <a:t> x</a:t>
                      </a:r>
                    </a:p>
                  </a:txBody>
                  <a:tcPr/>
                </a:tc>
                <a:tc>
                  <a:txBody>
                    <a:bodyPr/>
                    <a:lstStyle/>
                    <a:p>
                      <a:r>
                        <a:rPr lang="en-GB" sz="1000" dirty="0"/>
                        <a:t>Returns all except the last element of list</a:t>
                      </a:r>
                    </a:p>
                  </a:txBody>
                  <a:tcPr/>
                </a:tc>
                <a:tc>
                  <a:txBody>
                    <a:bodyPr/>
                    <a:lstStyle/>
                    <a:p>
                      <a:r>
                        <a:rPr lang="en-GB" sz="1000" dirty="0" err="1"/>
                        <a:t>init</a:t>
                      </a:r>
                      <a:r>
                        <a:rPr lang="en-GB" sz="1000" dirty="0"/>
                        <a:t> [1,2,3,4,5] -&gt; [1,2,3,4]</a:t>
                      </a:r>
                    </a:p>
                  </a:txBody>
                  <a:tcPr/>
                </a:tc>
                <a:extLst>
                  <a:ext uri="{0D108BD9-81ED-4DB2-BD59-A6C34878D82A}">
                    <a16:rowId xmlns:a16="http://schemas.microsoft.com/office/drawing/2014/main" val="2537304346"/>
                  </a:ext>
                </a:extLst>
              </a:tr>
              <a:tr h="298010">
                <a:tc>
                  <a:txBody>
                    <a:bodyPr/>
                    <a:lstStyle/>
                    <a:p>
                      <a:r>
                        <a:rPr lang="en-GB" sz="1000" dirty="0"/>
                        <a:t>reverse x</a:t>
                      </a:r>
                    </a:p>
                  </a:txBody>
                  <a:tcPr/>
                </a:tc>
                <a:tc>
                  <a:txBody>
                    <a:bodyPr/>
                    <a:lstStyle/>
                    <a:p>
                      <a:r>
                        <a:rPr lang="en-GB" sz="1000" dirty="0"/>
                        <a:t>Reverses all elements of list</a:t>
                      </a:r>
                    </a:p>
                  </a:txBody>
                  <a:tcPr/>
                </a:tc>
                <a:tc>
                  <a:txBody>
                    <a:bodyPr/>
                    <a:lstStyle/>
                    <a:p>
                      <a:r>
                        <a:rPr lang="en-GB" sz="1000" dirty="0"/>
                        <a:t>reverse [1,2,3,4,5] -&gt; [5,4,3,2,1]</a:t>
                      </a:r>
                    </a:p>
                  </a:txBody>
                  <a:tcPr/>
                </a:tc>
                <a:extLst>
                  <a:ext uri="{0D108BD9-81ED-4DB2-BD59-A6C34878D82A}">
                    <a16:rowId xmlns:a16="http://schemas.microsoft.com/office/drawing/2014/main" val="1263653973"/>
                  </a:ext>
                </a:extLst>
              </a:tr>
              <a:tr h="298010">
                <a:tc>
                  <a:txBody>
                    <a:bodyPr/>
                    <a:lstStyle/>
                    <a:p>
                      <a:r>
                        <a:rPr lang="en-GB" sz="1000" dirty="0"/>
                        <a:t>length x</a:t>
                      </a:r>
                    </a:p>
                  </a:txBody>
                  <a:tcPr/>
                </a:tc>
                <a:tc>
                  <a:txBody>
                    <a:bodyPr/>
                    <a:lstStyle/>
                    <a:p>
                      <a:r>
                        <a:rPr lang="en-GB" sz="1000" dirty="0"/>
                        <a:t>Returns the count of the elements of list</a:t>
                      </a:r>
                    </a:p>
                  </a:txBody>
                  <a:tcPr/>
                </a:tc>
                <a:tc>
                  <a:txBody>
                    <a:bodyPr/>
                    <a:lstStyle/>
                    <a:p>
                      <a:r>
                        <a:rPr lang="en-GB" sz="1000" dirty="0"/>
                        <a:t>length [1,2,3,4,5] -&gt; 5</a:t>
                      </a:r>
                    </a:p>
                  </a:txBody>
                  <a:tcPr/>
                </a:tc>
                <a:extLst>
                  <a:ext uri="{0D108BD9-81ED-4DB2-BD59-A6C34878D82A}">
                    <a16:rowId xmlns:a16="http://schemas.microsoft.com/office/drawing/2014/main" val="2610279740"/>
                  </a:ext>
                </a:extLst>
              </a:tr>
              <a:tr h="298010">
                <a:tc>
                  <a:txBody>
                    <a:bodyPr/>
                    <a:lstStyle/>
                    <a:p>
                      <a:r>
                        <a:rPr lang="en-GB" sz="1000" dirty="0" err="1"/>
                        <a:t>elem</a:t>
                      </a:r>
                      <a:r>
                        <a:rPr lang="en-GB" sz="1000" dirty="0"/>
                        <a:t> e x</a:t>
                      </a:r>
                    </a:p>
                  </a:txBody>
                  <a:tcPr/>
                </a:tc>
                <a:tc>
                  <a:txBody>
                    <a:bodyPr/>
                    <a:lstStyle/>
                    <a:p>
                      <a:r>
                        <a:rPr lang="en-GB" sz="1000" dirty="0"/>
                        <a:t>Returns true if element e is within the list</a:t>
                      </a:r>
                    </a:p>
                  </a:txBody>
                  <a:tcPr/>
                </a:tc>
                <a:tc>
                  <a:txBody>
                    <a:bodyPr/>
                    <a:lstStyle/>
                    <a:p>
                      <a:r>
                        <a:rPr lang="en-GB" sz="1000" dirty="0" err="1"/>
                        <a:t>elem</a:t>
                      </a:r>
                      <a:r>
                        <a:rPr lang="en-GB" sz="1000" dirty="0"/>
                        <a:t> 3 [1,2,3,4,5] -&gt; true</a:t>
                      </a:r>
                    </a:p>
                  </a:txBody>
                  <a:tcPr/>
                </a:tc>
                <a:extLst>
                  <a:ext uri="{0D108BD9-81ED-4DB2-BD59-A6C34878D82A}">
                    <a16:rowId xmlns:a16="http://schemas.microsoft.com/office/drawing/2014/main" val="3873109548"/>
                  </a:ext>
                </a:extLst>
              </a:tr>
              <a:tr h="298010">
                <a:tc>
                  <a:txBody>
                    <a:bodyPr/>
                    <a:lstStyle/>
                    <a:p>
                      <a:r>
                        <a:rPr lang="en-GB" sz="1000" dirty="0"/>
                        <a:t>sum x</a:t>
                      </a:r>
                    </a:p>
                  </a:txBody>
                  <a:tcPr/>
                </a:tc>
                <a:tc>
                  <a:txBody>
                    <a:bodyPr/>
                    <a:lstStyle/>
                    <a:p>
                      <a:r>
                        <a:rPr lang="en-GB" sz="1000" dirty="0"/>
                        <a:t>Returns the sum of the elements of the list</a:t>
                      </a:r>
                    </a:p>
                  </a:txBody>
                  <a:tcPr/>
                </a:tc>
                <a:tc>
                  <a:txBody>
                    <a:bodyPr/>
                    <a:lstStyle/>
                    <a:p>
                      <a:r>
                        <a:rPr lang="en-GB" sz="1000" dirty="0"/>
                        <a:t>sum [1,2,3,4,5] -&gt; 15</a:t>
                      </a:r>
                    </a:p>
                  </a:txBody>
                  <a:tcPr/>
                </a:tc>
                <a:extLst>
                  <a:ext uri="{0D108BD9-81ED-4DB2-BD59-A6C34878D82A}">
                    <a16:rowId xmlns:a16="http://schemas.microsoft.com/office/drawing/2014/main" val="2026316155"/>
                  </a:ext>
                </a:extLst>
              </a:tr>
              <a:tr h="298010">
                <a:tc>
                  <a:txBody>
                    <a:bodyPr/>
                    <a:lstStyle/>
                    <a:p>
                      <a:r>
                        <a:rPr lang="en-GB" sz="1000" dirty="0"/>
                        <a:t>prod</a:t>
                      </a:r>
                    </a:p>
                  </a:txBody>
                  <a:tcPr/>
                </a:tc>
                <a:tc>
                  <a:txBody>
                    <a:bodyPr/>
                    <a:lstStyle/>
                    <a:p>
                      <a:r>
                        <a:rPr lang="en-GB" sz="1000" dirty="0"/>
                        <a:t>Returns the product of the elements of the list</a:t>
                      </a:r>
                    </a:p>
                  </a:txBody>
                  <a:tcPr/>
                </a:tc>
                <a:tc>
                  <a:txBody>
                    <a:bodyPr/>
                    <a:lstStyle/>
                    <a:p>
                      <a:r>
                        <a:rPr lang="en-GB" sz="1000" dirty="0"/>
                        <a:t>product [1,2,3,4,5] -&gt; 120</a:t>
                      </a:r>
                    </a:p>
                  </a:txBody>
                  <a:tcPr/>
                </a:tc>
                <a:extLst>
                  <a:ext uri="{0D108BD9-81ED-4DB2-BD59-A6C34878D82A}">
                    <a16:rowId xmlns:a16="http://schemas.microsoft.com/office/drawing/2014/main" val="2444936238"/>
                  </a:ext>
                </a:extLst>
              </a:tr>
              <a:tr h="298010">
                <a:tc>
                  <a:txBody>
                    <a:bodyPr/>
                    <a:lstStyle/>
                    <a:p>
                      <a:r>
                        <a:rPr lang="en-GB" sz="1000" dirty="0"/>
                        <a:t>maximum x</a:t>
                      </a:r>
                    </a:p>
                  </a:txBody>
                  <a:tcPr/>
                </a:tc>
                <a:tc>
                  <a:txBody>
                    <a:bodyPr/>
                    <a:lstStyle/>
                    <a:p>
                      <a:r>
                        <a:rPr lang="en-GB" sz="1000" dirty="0"/>
                        <a:t>Returns the largest element of the list</a:t>
                      </a:r>
                    </a:p>
                  </a:txBody>
                  <a:tcPr/>
                </a:tc>
                <a:tc>
                  <a:txBody>
                    <a:bodyPr/>
                    <a:lstStyle/>
                    <a:p>
                      <a:r>
                        <a:rPr lang="en-GB" sz="1000" dirty="0"/>
                        <a:t>maximum [1,2,3,4,5] -&gt; 5</a:t>
                      </a:r>
                    </a:p>
                  </a:txBody>
                  <a:tcPr/>
                </a:tc>
                <a:extLst>
                  <a:ext uri="{0D108BD9-81ED-4DB2-BD59-A6C34878D82A}">
                    <a16:rowId xmlns:a16="http://schemas.microsoft.com/office/drawing/2014/main" val="3978650814"/>
                  </a:ext>
                </a:extLst>
              </a:tr>
              <a:tr h="298010">
                <a:tc>
                  <a:txBody>
                    <a:bodyPr/>
                    <a:lstStyle/>
                    <a:p>
                      <a:r>
                        <a:rPr lang="en-GB" sz="1000" dirty="0"/>
                        <a:t>minimum x</a:t>
                      </a:r>
                    </a:p>
                  </a:txBody>
                  <a:tcPr/>
                </a:tc>
                <a:tc>
                  <a:txBody>
                    <a:bodyPr/>
                    <a:lstStyle/>
                    <a:p>
                      <a:r>
                        <a:rPr lang="en-GB" sz="1000" dirty="0"/>
                        <a:t>Returns  the smallest element of the list</a:t>
                      </a:r>
                    </a:p>
                  </a:txBody>
                  <a:tcPr/>
                </a:tc>
                <a:tc>
                  <a:txBody>
                    <a:bodyPr/>
                    <a:lstStyle/>
                    <a:p>
                      <a:r>
                        <a:rPr lang="en-GB" sz="1000" dirty="0"/>
                        <a:t>minimum [1,2,3,4,5] -&gt; 1</a:t>
                      </a:r>
                    </a:p>
                  </a:txBody>
                  <a:tcPr/>
                </a:tc>
                <a:extLst>
                  <a:ext uri="{0D108BD9-81ED-4DB2-BD59-A6C34878D82A}">
                    <a16:rowId xmlns:a16="http://schemas.microsoft.com/office/drawing/2014/main" val="1638254237"/>
                  </a:ext>
                </a:extLst>
              </a:tr>
            </a:tbl>
          </a:graphicData>
        </a:graphic>
      </p:graphicFrame>
      <p:sp>
        <p:nvSpPr>
          <p:cNvPr id="4" name="Title 3">
            <a:extLst>
              <a:ext uri="{FF2B5EF4-FFF2-40B4-BE49-F238E27FC236}">
                <a16:creationId xmlns:a16="http://schemas.microsoft.com/office/drawing/2014/main" id="{73B2C06B-7C38-454C-B0E3-466A09483337}"/>
              </a:ext>
            </a:extLst>
          </p:cNvPr>
          <p:cNvSpPr>
            <a:spLocks noGrp="1"/>
          </p:cNvSpPr>
          <p:nvPr>
            <p:ph type="title"/>
          </p:nvPr>
        </p:nvSpPr>
        <p:spPr/>
        <p:txBody>
          <a:bodyPr/>
          <a:lstStyle/>
          <a:p>
            <a:r>
              <a:rPr lang="en-GB" dirty="0"/>
              <a:t>List Summary</a:t>
            </a:r>
          </a:p>
        </p:txBody>
      </p:sp>
    </p:spTree>
    <p:extLst>
      <p:ext uri="{BB962C8B-B14F-4D97-AF65-F5344CB8AC3E}">
        <p14:creationId xmlns:p14="http://schemas.microsoft.com/office/powerpoint/2010/main" val="286387761"/>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15BDD85-65FC-43D8-9FA2-ED48CC0EC692}"/>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4D20BFC3-60CC-41D1-B8AC-3289E3A92D09}"/>
              </a:ext>
            </a:extLst>
          </p:cNvPr>
          <p:cNvSpPr>
            <a:spLocks noGrp="1"/>
          </p:cNvSpPr>
          <p:nvPr>
            <p:ph type="pic" sz="quarter" idx="11"/>
          </p:nvPr>
        </p:nvSpPr>
        <p:spPr/>
      </p:sp>
      <p:sp>
        <p:nvSpPr>
          <p:cNvPr id="5" name="Title 4">
            <a:extLst>
              <a:ext uri="{FF2B5EF4-FFF2-40B4-BE49-F238E27FC236}">
                <a16:creationId xmlns:a16="http://schemas.microsoft.com/office/drawing/2014/main" id="{E556DC16-9C20-45C4-9814-1588C954A4FE}"/>
              </a:ext>
            </a:extLst>
          </p:cNvPr>
          <p:cNvSpPr>
            <a:spLocks noGrp="1"/>
          </p:cNvSpPr>
          <p:nvPr>
            <p:ph type="title"/>
          </p:nvPr>
        </p:nvSpPr>
        <p:spPr/>
        <p:txBody>
          <a:bodyPr/>
          <a:lstStyle/>
          <a:p>
            <a:r>
              <a:rPr lang="en-GB" dirty="0"/>
              <a:t>Map</a:t>
            </a:r>
          </a:p>
        </p:txBody>
      </p:sp>
      <p:sp>
        <p:nvSpPr>
          <p:cNvPr id="8" name="Content Placeholder 7">
            <a:extLst>
              <a:ext uri="{FF2B5EF4-FFF2-40B4-BE49-F238E27FC236}">
                <a16:creationId xmlns:a16="http://schemas.microsoft.com/office/drawing/2014/main" id="{1E78AB6E-3CF2-47FA-8434-7DE99D5C6A6E}"/>
              </a:ext>
            </a:extLst>
          </p:cNvPr>
          <p:cNvSpPr>
            <a:spLocks noGrp="1"/>
          </p:cNvSpPr>
          <p:nvPr>
            <p:ph sz="half" idx="16"/>
          </p:nvPr>
        </p:nvSpPr>
        <p:spPr/>
        <p:txBody>
          <a:bodyPr/>
          <a:lstStyle/>
          <a:p>
            <a:r>
              <a:rPr lang="en-GB" dirty="0"/>
              <a:t>Map applies a function to a list, element by element</a:t>
            </a:r>
          </a:p>
          <a:p>
            <a:r>
              <a:rPr lang="en-GB" dirty="0"/>
              <a:t>The function can be a lambda function or a points-free expression</a:t>
            </a:r>
          </a:p>
          <a:p>
            <a:r>
              <a:rPr lang="en-GB" dirty="0"/>
              <a:t>A limitation of map is that only one list can be handled at once</a:t>
            </a:r>
          </a:p>
        </p:txBody>
      </p:sp>
      <p:pic>
        <p:nvPicPr>
          <p:cNvPr id="10" name="Content Placeholder 9">
            <a:extLst>
              <a:ext uri="{FF2B5EF4-FFF2-40B4-BE49-F238E27FC236}">
                <a16:creationId xmlns:a16="http://schemas.microsoft.com/office/drawing/2014/main" id="{5D8B4156-8C81-4675-9309-54F5E72911A1}"/>
              </a:ext>
            </a:extLst>
          </p:cNvPr>
          <p:cNvPicPr>
            <a:picLocks noGrp="1" noChangeAspect="1"/>
          </p:cNvPicPr>
          <p:nvPr>
            <p:ph sz="half" idx="17"/>
          </p:nvPr>
        </p:nvPicPr>
        <p:blipFill rotWithShape="1">
          <a:blip r:embed="rId2"/>
          <a:srcRect t="3433" b="-1"/>
          <a:stretch/>
        </p:blipFill>
        <p:spPr>
          <a:xfrm>
            <a:off x="5019153" y="1285590"/>
            <a:ext cx="2781300" cy="763433"/>
          </a:xfrm>
          <a:prstGeom prst="rect">
            <a:avLst/>
          </a:prstGeom>
        </p:spPr>
      </p:pic>
    </p:spTree>
    <p:extLst>
      <p:ext uri="{BB962C8B-B14F-4D97-AF65-F5344CB8AC3E}">
        <p14:creationId xmlns:p14="http://schemas.microsoft.com/office/powerpoint/2010/main" val="2348501653"/>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83B9178-F0E5-4CB9-ABE6-77F53DBA8FE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8BEA73FC-3638-4F3E-9CA0-4EB09F38CB3E}"/>
              </a:ext>
            </a:extLst>
          </p:cNvPr>
          <p:cNvSpPr>
            <a:spLocks noGrp="1"/>
          </p:cNvSpPr>
          <p:nvPr>
            <p:ph type="pic" sz="quarter" idx="11"/>
          </p:nvPr>
        </p:nvSpPr>
        <p:spPr/>
      </p:sp>
      <p:sp>
        <p:nvSpPr>
          <p:cNvPr id="4" name="Title 3">
            <a:extLst>
              <a:ext uri="{FF2B5EF4-FFF2-40B4-BE49-F238E27FC236}">
                <a16:creationId xmlns:a16="http://schemas.microsoft.com/office/drawing/2014/main" id="{A755CF73-B6BD-4ADE-A51E-2BA55EC478D9}"/>
              </a:ext>
            </a:extLst>
          </p:cNvPr>
          <p:cNvSpPr>
            <a:spLocks noGrp="1"/>
          </p:cNvSpPr>
          <p:nvPr>
            <p:ph type="title"/>
          </p:nvPr>
        </p:nvSpPr>
        <p:spPr>
          <a:xfrm>
            <a:off x="467547" y="410829"/>
            <a:ext cx="5472605" cy="246221"/>
          </a:xfrm>
        </p:spPr>
        <p:txBody>
          <a:bodyPr/>
          <a:lstStyle/>
          <a:p>
            <a:r>
              <a:rPr lang="en-GB" dirty="0"/>
              <a:t>My Map</a:t>
            </a:r>
          </a:p>
        </p:txBody>
      </p:sp>
      <p:sp>
        <p:nvSpPr>
          <p:cNvPr id="5" name="Content Placeholder 4">
            <a:extLst>
              <a:ext uri="{FF2B5EF4-FFF2-40B4-BE49-F238E27FC236}">
                <a16:creationId xmlns:a16="http://schemas.microsoft.com/office/drawing/2014/main" id="{5A02BFF9-2ADD-4A23-96E4-309DB6C10369}"/>
              </a:ext>
            </a:extLst>
          </p:cNvPr>
          <p:cNvSpPr>
            <a:spLocks noGrp="1"/>
          </p:cNvSpPr>
          <p:nvPr>
            <p:ph sz="half" idx="16"/>
          </p:nvPr>
        </p:nvSpPr>
        <p:spPr/>
        <p:txBody>
          <a:bodyPr/>
          <a:lstStyle/>
          <a:p>
            <a:r>
              <a:rPr lang="en-GB" dirty="0"/>
              <a:t>A version of map can be built using recursion</a:t>
            </a:r>
          </a:p>
          <a:p>
            <a:r>
              <a:rPr lang="en-GB" dirty="0"/>
              <a:t>Where the list given is empty, the result is the empty list</a:t>
            </a:r>
          </a:p>
          <a:p>
            <a:r>
              <a:rPr lang="en-GB" dirty="0"/>
              <a:t>For a non-empty list, the result is the function applied to the first element, followed by map of the function applied to the rest of the list</a:t>
            </a:r>
          </a:p>
        </p:txBody>
      </p:sp>
      <p:pic>
        <p:nvPicPr>
          <p:cNvPr id="7" name="Content Placeholder 6">
            <a:extLst>
              <a:ext uri="{FF2B5EF4-FFF2-40B4-BE49-F238E27FC236}">
                <a16:creationId xmlns:a16="http://schemas.microsoft.com/office/drawing/2014/main" id="{9F9B4F5E-3B5B-448F-8BE7-AC43B810BFA7}"/>
              </a:ext>
            </a:extLst>
          </p:cNvPr>
          <p:cNvPicPr>
            <a:picLocks noGrp="1" noChangeAspect="1"/>
          </p:cNvPicPr>
          <p:nvPr>
            <p:ph sz="half" idx="17"/>
          </p:nvPr>
        </p:nvPicPr>
        <p:blipFill>
          <a:blip r:embed="rId2"/>
          <a:stretch>
            <a:fillRect/>
          </a:stretch>
        </p:blipFill>
        <p:spPr>
          <a:xfrm>
            <a:off x="4869656" y="1274186"/>
            <a:ext cx="3228975" cy="685800"/>
          </a:xfrm>
          <a:prstGeom prst="rect">
            <a:avLst/>
          </a:prstGeom>
        </p:spPr>
      </p:pic>
      <p:pic>
        <p:nvPicPr>
          <p:cNvPr id="8" name="Picture 7">
            <a:extLst>
              <a:ext uri="{FF2B5EF4-FFF2-40B4-BE49-F238E27FC236}">
                <a16:creationId xmlns:a16="http://schemas.microsoft.com/office/drawing/2014/main" id="{327193D7-8D6F-4EB9-AB0D-1CC37ED364D2}"/>
              </a:ext>
            </a:extLst>
          </p:cNvPr>
          <p:cNvPicPr>
            <a:picLocks noChangeAspect="1"/>
          </p:cNvPicPr>
          <p:nvPr/>
        </p:nvPicPr>
        <p:blipFill>
          <a:blip r:embed="rId3"/>
          <a:stretch>
            <a:fillRect/>
          </a:stretch>
        </p:blipFill>
        <p:spPr>
          <a:xfrm>
            <a:off x="4869656" y="2239652"/>
            <a:ext cx="2466975" cy="447675"/>
          </a:xfrm>
          <a:prstGeom prst="rect">
            <a:avLst/>
          </a:prstGeom>
        </p:spPr>
      </p:pic>
    </p:spTree>
    <p:extLst>
      <p:ext uri="{BB962C8B-B14F-4D97-AF65-F5344CB8AC3E}">
        <p14:creationId xmlns:p14="http://schemas.microsoft.com/office/powerpoint/2010/main" val="3575270567"/>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E21EED3-9DB7-4301-8757-3C4F4B47352F}"/>
              </a:ext>
            </a:extLst>
          </p:cNvPr>
          <p:cNvSpPr>
            <a:spLocks noGrp="1"/>
          </p:cNvSpPr>
          <p:nvPr>
            <p:ph type="pic" sz="quarter" idx="10"/>
          </p:nvPr>
        </p:nvSpPr>
        <p:spPr/>
      </p:sp>
      <p:sp>
        <p:nvSpPr>
          <p:cNvPr id="8" name="Picture Placeholder 7">
            <a:extLst>
              <a:ext uri="{FF2B5EF4-FFF2-40B4-BE49-F238E27FC236}">
                <a16:creationId xmlns:a16="http://schemas.microsoft.com/office/drawing/2014/main" id="{8E843C78-CDB9-485F-9AD8-EA965A68874D}"/>
              </a:ext>
            </a:extLst>
          </p:cNvPr>
          <p:cNvSpPr>
            <a:spLocks noGrp="1"/>
          </p:cNvSpPr>
          <p:nvPr>
            <p:ph type="pic" sz="quarter" idx="11"/>
          </p:nvPr>
        </p:nvSpPr>
        <p:spPr/>
      </p:sp>
      <p:sp>
        <p:nvSpPr>
          <p:cNvPr id="6" name="Title 5">
            <a:extLst>
              <a:ext uri="{FF2B5EF4-FFF2-40B4-BE49-F238E27FC236}">
                <a16:creationId xmlns:a16="http://schemas.microsoft.com/office/drawing/2014/main" id="{D6F7D304-92B2-434F-BD7A-E39AC326C77C}"/>
              </a:ext>
            </a:extLst>
          </p:cNvPr>
          <p:cNvSpPr>
            <a:spLocks noGrp="1"/>
          </p:cNvSpPr>
          <p:nvPr>
            <p:ph type="title"/>
          </p:nvPr>
        </p:nvSpPr>
        <p:spPr>
          <a:xfrm>
            <a:off x="467547" y="410829"/>
            <a:ext cx="5472605" cy="246221"/>
          </a:xfrm>
        </p:spPr>
        <p:txBody>
          <a:bodyPr/>
          <a:lstStyle/>
          <a:p>
            <a:r>
              <a:rPr lang="en-GB" dirty="0"/>
              <a:t>Zip</a:t>
            </a:r>
          </a:p>
        </p:txBody>
      </p:sp>
      <p:sp>
        <p:nvSpPr>
          <p:cNvPr id="9" name="Content Placeholder 8">
            <a:extLst>
              <a:ext uri="{FF2B5EF4-FFF2-40B4-BE49-F238E27FC236}">
                <a16:creationId xmlns:a16="http://schemas.microsoft.com/office/drawing/2014/main" id="{B63F0805-2A2B-46D4-951F-38025227A8E8}"/>
              </a:ext>
            </a:extLst>
          </p:cNvPr>
          <p:cNvSpPr>
            <a:spLocks noGrp="1"/>
          </p:cNvSpPr>
          <p:nvPr>
            <p:ph sz="half" idx="16"/>
          </p:nvPr>
        </p:nvSpPr>
        <p:spPr/>
        <p:txBody>
          <a:bodyPr/>
          <a:lstStyle/>
          <a:p>
            <a:r>
              <a:rPr lang="en-GB" dirty="0"/>
              <a:t>Zip takes two lists and returns a list of tuples, the ‘</a:t>
            </a:r>
            <a:r>
              <a:rPr lang="en-GB" dirty="0" err="1"/>
              <a:t>fst</a:t>
            </a:r>
            <a:r>
              <a:rPr lang="en-GB" dirty="0"/>
              <a:t>’ of the tuple is from the first list, and the ‘</a:t>
            </a:r>
            <a:r>
              <a:rPr lang="en-GB" dirty="0" err="1"/>
              <a:t>snd</a:t>
            </a:r>
            <a:r>
              <a:rPr lang="en-GB" dirty="0"/>
              <a:t>’ of the tuple is from the second list</a:t>
            </a:r>
          </a:p>
          <a:p>
            <a:r>
              <a:rPr lang="en-GB" dirty="0"/>
              <a:t>Unzip takes the result of from zip and returns a tuple of the two lists</a:t>
            </a:r>
          </a:p>
          <a:p>
            <a:r>
              <a:rPr lang="en-GB" dirty="0"/>
              <a:t>The two parts of the tuple can be extracted using ‘</a:t>
            </a:r>
            <a:r>
              <a:rPr lang="en-GB" dirty="0" err="1"/>
              <a:t>fst</a:t>
            </a:r>
            <a:r>
              <a:rPr lang="en-GB" dirty="0"/>
              <a:t>’ and ‘</a:t>
            </a:r>
            <a:r>
              <a:rPr lang="en-GB" dirty="0" err="1"/>
              <a:t>snd</a:t>
            </a:r>
            <a:r>
              <a:rPr lang="en-GB" dirty="0"/>
              <a:t>’, or by decomposition</a:t>
            </a:r>
          </a:p>
          <a:p>
            <a:endParaRPr lang="en-GB" dirty="0"/>
          </a:p>
        </p:txBody>
      </p:sp>
      <p:pic>
        <p:nvPicPr>
          <p:cNvPr id="14" name="Content Placeholder 13">
            <a:extLst>
              <a:ext uri="{FF2B5EF4-FFF2-40B4-BE49-F238E27FC236}">
                <a16:creationId xmlns:a16="http://schemas.microsoft.com/office/drawing/2014/main" id="{FFD2DC55-F6AF-4976-867B-BE8664AC1A42}"/>
              </a:ext>
            </a:extLst>
          </p:cNvPr>
          <p:cNvPicPr>
            <a:picLocks noGrp="1" noChangeAspect="1"/>
          </p:cNvPicPr>
          <p:nvPr>
            <p:ph sz="half" idx="17"/>
          </p:nvPr>
        </p:nvPicPr>
        <p:blipFill rotWithShape="1">
          <a:blip r:embed="rId2"/>
          <a:srcRect t="1009" b="1566"/>
          <a:stretch/>
        </p:blipFill>
        <p:spPr>
          <a:xfrm>
            <a:off x="5203263" y="1285590"/>
            <a:ext cx="2695575" cy="2653990"/>
          </a:xfrm>
          <a:prstGeom prst="rect">
            <a:avLst/>
          </a:prstGeom>
        </p:spPr>
      </p:pic>
    </p:spTree>
    <p:extLst>
      <p:ext uri="{BB962C8B-B14F-4D97-AF65-F5344CB8AC3E}">
        <p14:creationId xmlns:p14="http://schemas.microsoft.com/office/powerpoint/2010/main" val="2562412653"/>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E21EED3-9DB7-4301-8757-3C4F4B47352F}"/>
              </a:ext>
            </a:extLst>
          </p:cNvPr>
          <p:cNvSpPr>
            <a:spLocks noGrp="1"/>
          </p:cNvSpPr>
          <p:nvPr>
            <p:ph type="pic" sz="quarter" idx="10"/>
          </p:nvPr>
        </p:nvSpPr>
        <p:spPr/>
      </p:sp>
      <p:sp>
        <p:nvSpPr>
          <p:cNvPr id="8" name="Picture Placeholder 7">
            <a:extLst>
              <a:ext uri="{FF2B5EF4-FFF2-40B4-BE49-F238E27FC236}">
                <a16:creationId xmlns:a16="http://schemas.microsoft.com/office/drawing/2014/main" id="{8E843C78-CDB9-485F-9AD8-EA965A68874D}"/>
              </a:ext>
            </a:extLst>
          </p:cNvPr>
          <p:cNvSpPr>
            <a:spLocks noGrp="1"/>
          </p:cNvSpPr>
          <p:nvPr>
            <p:ph type="pic" sz="quarter" idx="11"/>
          </p:nvPr>
        </p:nvSpPr>
        <p:spPr/>
      </p:sp>
      <p:sp>
        <p:nvSpPr>
          <p:cNvPr id="6" name="Title 5">
            <a:extLst>
              <a:ext uri="{FF2B5EF4-FFF2-40B4-BE49-F238E27FC236}">
                <a16:creationId xmlns:a16="http://schemas.microsoft.com/office/drawing/2014/main" id="{D6F7D304-92B2-434F-BD7A-E39AC326C77C}"/>
              </a:ext>
            </a:extLst>
          </p:cNvPr>
          <p:cNvSpPr>
            <a:spLocks noGrp="1"/>
          </p:cNvSpPr>
          <p:nvPr>
            <p:ph type="title"/>
          </p:nvPr>
        </p:nvSpPr>
        <p:spPr>
          <a:xfrm>
            <a:off x="467547" y="410829"/>
            <a:ext cx="5472605" cy="246221"/>
          </a:xfrm>
        </p:spPr>
        <p:txBody>
          <a:bodyPr/>
          <a:lstStyle/>
          <a:p>
            <a:r>
              <a:rPr lang="en-GB" dirty="0"/>
              <a:t>ZipWith</a:t>
            </a:r>
          </a:p>
        </p:txBody>
      </p:sp>
      <p:sp>
        <p:nvSpPr>
          <p:cNvPr id="9" name="Content Placeholder 8">
            <a:extLst>
              <a:ext uri="{FF2B5EF4-FFF2-40B4-BE49-F238E27FC236}">
                <a16:creationId xmlns:a16="http://schemas.microsoft.com/office/drawing/2014/main" id="{B63F0805-2A2B-46D4-951F-38025227A8E8}"/>
              </a:ext>
            </a:extLst>
          </p:cNvPr>
          <p:cNvSpPr>
            <a:spLocks noGrp="1"/>
          </p:cNvSpPr>
          <p:nvPr>
            <p:ph sz="half" idx="16"/>
          </p:nvPr>
        </p:nvSpPr>
        <p:spPr/>
        <p:txBody>
          <a:bodyPr/>
          <a:lstStyle/>
          <a:p>
            <a:r>
              <a:rPr lang="en-GB" dirty="0"/>
              <a:t>ZipWith works in a similar way to zip, but the pair of value are combined with an operator and put back into a list</a:t>
            </a:r>
          </a:p>
          <a:p>
            <a:r>
              <a:rPr lang="en-GB" dirty="0"/>
              <a:t>In effect, zipWith is map but with two lists</a:t>
            </a:r>
          </a:p>
          <a:p>
            <a:r>
              <a:rPr lang="en-GB" dirty="0"/>
              <a:t>Also, </a:t>
            </a:r>
            <a:r>
              <a:rPr lang="en-GB" dirty="0" err="1"/>
              <a:t>unlines</a:t>
            </a:r>
            <a:r>
              <a:rPr lang="en-GB" dirty="0"/>
              <a:t> takes a list of strings and concatenates them into one string, stuck together with \n </a:t>
            </a:r>
          </a:p>
        </p:txBody>
      </p:sp>
      <p:pic>
        <p:nvPicPr>
          <p:cNvPr id="2" name="Content Placeholder 1">
            <a:extLst>
              <a:ext uri="{FF2B5EF4-FFF2-40B4-BE49-F238E27FC236}">
                <a16:creationId xmlns:a16="http://schemas.microsoft.com/office/drawing/2014/main" id="{48BF35D1-88F0-4FE4-8D98-C6AD1FFE1AB6}"/>
              </a:ext>
            </a:extLst>
          </p:cNvPr>
          <p:cNvPicPr>
            <a:picLocks noGrp="1" noChangeAspect="1"/>
          </p:cNvPicPr>
          <p:nvPr>
            <p:ph sz="half" idx="17"/>
          </p:nvPr>
        </p:nvPicPr>
        <p:blipFill>
          <a:blip r:embed="rId2"/>
          <a:stretch>
            <a:fillRect/>
          </a:stretch>
        </p:blipFill>
        <p:spPr>
          <a:xfrm>
            <a:off x="4572000" y="1224689"/>
            <a:ext cx="4205872" cy="3708319"/>
          </a:xfrm>
          <a:prstGeom prst="rect">
            <a:avLst/>
          </a:prstGeom>
        </p:spPr>
      </p:pic>
    </p:spTree>
    <p:extLst>
      <p:ext uri="{BB962C8B-B14F-4D97-AF65-F5344CB8AC3E}">
        <p14:creationId xmlns:p14="http://schemas.microsoft.com/office/powerpoint/2010/main" val="472361840"/>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4D0A526-45DF-4334-AE68-EFD5C3D0AAA8}"/>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AE31195-C54B-4F6E-8EA6-79CAC22B981C}"/>
              </a:ext>
            </a:extLst>
          </p:cNvPr>
          <p:cNvSpPr>
            <a:spLocks noGrp="1"/>
          </p:cNvSpPr>
          <p:nvPr>
            <p:ph type="pic" sz="quarter" idx="11"/>
          </p:nvPr>
        </p:nvSpPr>
        <p:spPr/>
      </p:sp>
      <p:sp>
        <p:nvSpPr>
          <p:cNvPr id="4" name="Title 3">
            <a:extLst>
              <a:ext uri="{FF2B5EF4-FFF2-40B4-BE49-F238E27FC236}">
                <a16:creationId xmlns:a16="http://schemas.microsoft.com/office/drawing/2014/main" id="{35CC8780-106D-4908-9D9A-9FCE51DBF91A}"/>
              </a:ext>
            </a:extLst>
          </p:cNvPr>
          <p:cNvSpPr>
            <a:spLocks noGrp="1"/>
          </p:cNvSpPr>
          <p:nvPr>
            <p:ph type="title"/>
          </p:nvPr>
        </p:nvSpPr>
        <p:spPr>
          <a:xfrm>
            <a:off x="467547" y="410829"/>
            <a:ext cx="5472605" cy="246221"/>
          </a:xfrm>
        </p:spPr>
        <p:txBody>
          <a:bodyPr/>
          <a:lstStyle/>
          <a:p>
            <a:r>
              <a:rPr lang="en-GB" dirty="0"/>
              <a:t>Visual Studio Code and Haskelly #2</a:t>
            </a:r>
          </a:p>
        </p:txBody>
      </p:sp>
      <p:sp>
        <p:nvSpPr>
          <p:cNvPr id="5" name="Content Placeholder 4">
            <a:extLst>
              <a:ext uri="{FF2B5EF4-FFF2-40B4-BE49-F238E27FC236}">
                <a16:creationId xmlns:a16="http://schemas.microsoft.com/office/drawing/2014/main" id="{A295C6AB-C15B-41AA-AB84-ACCB5FF4D7F2}"/>
              </a:ext>
            </a:extLst>
          </p:cNvPr>
          <p:cNvSpPr>
            <a:spLocks noGrp="1"/>
          </p:cNvSpPr>
          <p:nvPr>
            <p:ph sz="half" idx="16"/>
          </p:nvPr>
        </p:nvSpPr>
        <p:spPr/>
        <p:txBody>
          <a:bodyPr/>
          <a:lstStyle/>
          <a:p>
            <a:r>
              <a:rPr lang="en-GB" dirty="0"/>
              <a:t>More is required for a properly functioning Haskelly</a:t>
            </a:r>
          </a:p>
          <a:p>
            <a:r>
              <a:rPr lang="en-GB" dirty="0"/>
              <a:t>You need to install Stack, by clicking on the link and downloading the Windows installation for the software</a:t>
            </a:r>
          </a:p>
          <a:p>
            <a:r>
              <a:rPr lang="en-GB" dirty="0"/>
              <a:t>Using the new Stack software, go to PowerShell and run ‘stack install </a:t>
            </a:r>
            <a:r>
              <a:rPr lang="en-GB" dirty="0" err="1"/>
              <a:t>intero</a:t>
            </a:r>
            <a:r>
              <a:rPr lang="en-GB" dirty="0"/>
              <a:t> </a:t>
            </a:r>
            <a:r>
              <a:rPr lang="en-GB" dirty="0" err="1"/>
              <a:t>QuickCheck</a:t>
            </a:r>
            <a:r>
              <a:rPr lang="en-GB" dirty="0"/>
              <a:t> stack-run’</a:t>
            </a:r>
          </a:p>
        </p:txBody>
      </p:sp>
      <p:pic>
        <p:nvPicPr>
          <p:cNvPr id="9" name="Content Placeholder 8">
            <a:extLst>
              <a:ext uri="{FF2B5EF4-FFF2-40B4-BE49-F238E27FC236}">
                <a16:creationId xmlns:a16="http://schemas.microsoft.com/office/drawing/2014/main" id="{EC6C3442-64BA-4123-A5E0-CD6EB24CCC1C}"/>
              </a:ext>
            </a:extLst>
          </p:cNvPr>
          <p:cNvPicPr>
            <a:picLocks noGrp="1" noChangeAspect="1"/>
          </p:cNvPicPr>
          <p:nvPr>
            <p:ph sz="half" idx="17"/>
          </p:nvPr>
        </p:nvPicPr>
        <p:blipFill>
          <a:blip r:embed="rId2"/>
          <a:stretch>
            <a:fillRect/>
          </a:stretch>
        </p:blipFill>
        <p:spPr>
          <a:xfrm>
            <a:off x="4572000" y="1311484"/>
            <a:ext cx="4127579" cy="2144197"/>
          </a:xfrm>
          <a:prstGeom prst="rect">
            <a:avLst/>
          </a:prstGeom>
        </p:spPr>
      </p:pic>
    </p:spTree>
    <p:extLst>
      <p:ext uri="{BB962C8B-B14F-4D97-AF65-F5344CB8AC3E}">
        <p14:creationId xmlns:p14="http://schemas.microsoft.com/office/powerpoint/2010/main" val="3362529820"/>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B79B902-49C0-4505-AF52-6CD9C33D1930}"/>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05410528-5D89-4605-8350-A5BB250502C8}"/>
              </a:ext>
            </a:extLst>
          </p:cNvPr>
          <p:cNvSpPr>
            <a:spLocks noGrp="1"/>
          </p:cNvSpPr>
          <p:nvPr>
            <p:ph type="pic" sz="quarter" idx="11"/>
          </p:nvPr>
        </p:nvSpPr>
        <p:spPr/>
      </p:sp>
      <p:sp>
        <p:nvSpPr>
          <p:cNvPr id="4" name="Title 3">
            <a:extLst>
              <a:ext uri="{FF2B5EF4-FFF2-40B4-BE49-F238E27FC236}">
                <a16:creationId xmlns:a16="http://schemas.microsoft.com/office/drawing/2014/main" id="{A93019A5-7F7D-494F-99AC-4665DE368AA4}"/>
              </a:ext>
            </a:extLst>
          </p:cNvPr>
          <p:cNvSpPr>
            <a:spLocks noGrp="1"/>
          </p:cNvSpPr>
          <p:nvPr>
            <p:ph type="title"/>
          </p:nvPr>
        </p:nvSpPr>
        <p:spPr>
          <a:xfrm>
            <a:off x="467547" y="410829"/>
            <a:ext cx="5472605" cy="246221"/>
          </a:xfrm>
        </p:spPr>
        <p:txBody>
          <a:bodyPr/>
          <a:lstStyle/>
          <a:p>
            <a:r>
              <a:rPr lang="en-GB" dirty="0"/>
              <a:t>My ZipWith</a:t>
            </a:r>
          </a:p>
        </p:txBody>
      </p:sp>
      <p:sp>
        <p:nvSpPr>
          <p:cNvPr id="5" name="Content Placeholder 4">
            <a:extLst>
              <a:ext uri="{FF2B5EF4-FFF2-40B4-BE49-F238E27FC236}">
                <a16:creationId xmlns:a16="http://schemas.microsoft.com/office/drawing/2014/main" id="{ADD1B63C-24EC-4398-9700-9F2A55C63921}"/>
              </a:ext>
            </a:extLst>
          </p:cNvPr>
          <p:cNvSpPr>
            <a:spLocks noGrp="1"/>
          </p:cNvSpPr>
          <p:nvPr>
            <p:ph sz="half" idx="16"/>
          </p:nvPr>
        </p:nvSpPr>
        <p:spPr/>
        <p:txBody>
          <a:bodyPr/>
          <a:lstStyle/>
          <a:p>
            <a:r>
              <a:rPr lang="en-GB" dirty="0"/>
              <a:t>A simple version of zipWith can be written as a recursion</a:t>
            </a:r>
          </a:p>
          <a:p>
            <a:r>
              <a:rPr lang="en-GB" dirty="0"/>
              <a:t>If either list is empty then the value is []</a:t>
            </a:r>
          </a:p>
          <a:p>
            <a:r>
              <a:rPr lang="en-GB" dirty="0"/>
              <a:t>Otherwise, the result is the function applied to the first element of each list, followed by zipWith applied to the remainder of each list</a:t>
            </a:r>
          </a:p>
        </p:txBody>
      </p:sp>
      <p:pic>
        <p:nvPicPr>
          <p:cNvPr id="7" name="Content Placeholder 6">
            <a:extLst>
              <a:ext uri="{FF2B5EF4-FFF2-40B4-BE49-F238E27FC236}">
                <a16:creationId xmlns:a16="http://schemas.microsoft.com/office/drawing/2014/main" id="{7D9BC1CC-FCBB-47CA-92A0-1AB64BF1DB8F}"/>
              </a:ext>
            </a:extLst>
          </p:cNvPr>
          <p:cNvPicPr>
            <a:picLocks noGrp="1" noChangeAspect="1"/>
          </p:cNvPicPr>
          <p:nvPr>
            <p:ph sz="half" idx="17"/>
          </p:nvPr>
        </p:nvPicPr>
        <p:blipFill>
          <a:blip r:embed="rId2"/>
          <a:stretch>
            <a:fillRect/>
          </a:stretch>
        </p:blipFill>
        <p:spPr>
          <a:xfrm>
            <a:off x="4572000" y="1281310"/>
            <a:ext cx="3824288" cy="716158"/>
          </a:xfrm>
          <a:prstGeom prst="rect">
            <a:avLst/>
          </a:prstGeom>
        </p:spPr>
      </p:pic>
    </p:spTree>
    <p:extLst>
      <p:ext uri="{BB962C8B-B14F-4D97-AF65-F5344CB8AC3E}">
        <p14:creationId xmlns:p14="http://schemas.microsoft.com/office/powerpoint/2010/main" val="3122541011"/>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4AAC8B-F902-49AB-9A73-8DDC92FA791A}"/>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7E0A23AF-9E71-4044-A94E-46360E13F5DE}"/>
              </a:ext>
            </a:extLst>
          </p:cNvPr>
          <p:cNvSpPr>
            <a:spLocks noGrp="1"/>
          </p:cNvSpPr>
          <p:nvPr>
            <p:ph type="pic" sz="quarter" idx="11"/>
          </p:nvPr>
        </p:nvSpPr>
        <p:spPr/>
      </p:sp>
      <p:sp>
        <p:nvSpPr>
          <p:cNvPr id="4" name="Title 3">
            <a:extLst>
              <a:ext uri="{FF2B5EF4-FFF2-40B4-BE49-F238E27FC236}">
                <a16:creationId xmlns:a16="http://schemas.microsoft.com/office/drawing/2014/main" id="{8E9063F7-9852-4EB8-9D04-4D4F45C56A6A}"/>
              </a:ext>
            </a:extLst>
          </p:cNvPr>
          <p:cNvSpPr>
            <a:spLocks noGrp="1"/>
          </p:cNvSpPr>
          <p:nvPr>
            <p:ph type="title"/>
          </p:nvPr>
        </p:nvSpPr>
        <p:spPr>
          <a:xfrm>
            <a:off x="467547" y="410829"/>
            <a:ext cx="5472605" cy="246221"/>
          </a:xfrm>
        </p:spPr>
        <p:txBody>
          <a:bodyPr/>
          <a:lstStyle/>
          <a:p>
            <a:r>
              <a:rPr lang="en-GB" dirty="0"/>
              <a:t>Fibonacci Series ZipWith</a:t>
            </a:r>
          </a:p>
        </p:txBody>
      </p:sp>
      <p:sp>
        <p:nvSpPr>
          <p:cNvPr id="5" name="Content Placeholder 4">
            <a:extLst>
              <a:ext uri="{FF2B5EF4-FFF2-40B4-BE49-F238E27FC236}">
                <a16:creationId xmlns:a16="http://schemas.microsoft.com/office/drawing/2014/main" id="{0C9B3676-8CA1-45BA-A75E-3BFA49513C77}"/>
              </a:ext>
            </a:extLst>
          </p:cNvPr>
          <p:cNvSpPr>
            <a:spLocks noGrp="1"/>
          </p:cNvSpPr>
          <p:nvPr>
            <p:ph sz="half" idx="16"/>
          </p:nvPr>
        </p:nvSpPr>
        <p:spPr/>
        <p:txBody>
          <a:bodyPr/>
          <a:lstStyle/>
          <a:p>
            <a:r>
              <a:rPr lang="en-GB" dirty="0"/>
              <a:t>By using zipWith we can construct the canonical method for the Fibonacci series</a:t>
            </a:r>
          </a:p>
          <a:p>
            <a:r>
              <a:rPr lang="en-GB" dirty="0"/>
              <a:t>The list is infinitely long but because of lazy evaluation only a finite number of terms is ever required</a:t>
            </a:r>
          </a:p>
          <a:p>
            <a:r>
              <a:rPr lang="en-GB" dirty="0"/>
              <a:t>A pure function is created to print out the results</a:t>
            </a:r>
          </a:p>
          <a:p>
            <a:r>
              <a:rPr lang="en-GB" dirty="0"/>
              <a:t>Main is an impure function which does the IO, printing the result</a:t>
            </a:r>
          </a:p>
        </p:txBody>
      </p:sp>
      <p:pic>
        <p:nvPicPr>
          <p:cNvPr id="9" name="Content Placeholder 8">
            <a:extLst>
              <a:ext uri="{FF2B5EF4-FFF2-40B4-BE49-F238E27FC236}">
                <a16:creationId xmlns:a16="http://schemas.microsoft.com/office/drawing/2014/main" id="{0DA326D9-170E-4DF3-A531-98D60A32E2A0}"/>
              </a:ext>
            </a:extLst>
          </p:cNvPr>
          <p:cNvPicPr>
            <a:picLocks noGrp="1" noChangeAspect="1"/>
          </p:cNvPicPr>
          <p:nvPr>
            <p:ph sz="half" idx="17"/>
          </p:nvPr>
        </p:nvPicPr>
        <p:blipFill>
          <a:blip r:embed="rId2"/>
          <a:stretch>
            <a:fillRect/>
          </a:stretch>
        </p:blipFill>
        <p:spPr>
          <a:xfrm>
            <a:off x="4591050" y="1322513"/>
            <a:ext cx="3824288" cy="3019174"/>
          </a:xfrm>
          <a:prstGeom prst="rect">
            <a:avLst/>
          </a:prstGeom>
        </p:spPr>
      </p:pic>
    </p:spTree>
    <p:extLst>
      <p:ext uri="{BB962C8B-B14F-4D97-AF65-F5344CB8AC3E}">
        <p14:creationId xmlns:p14="http://schemas.microsoft.com/office/powerpoint/2010/main" val="1261160719"/>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04F561B-10CC-4EFE-9009-3C62FC5D7FC2}"/>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DB1806C-F79D-4CC4-8CA9-2030104FC929}"/>
              </a:ext>
            </a:extLst>
          </p:cNvPr>
          <p:cNvSpPr>
            <a:spLocks noGrp="1"/>
          </p:cNvSpPr>
          <p:nvPr>
            <p:ph type="pic" sz="quarter" idx="11"/>
          </p:nvPr>
        </p:nvSpPr>
        <p:spPr/>
      </p:sp>
      <p:sp>
        <p:nvSpPr>
          <p:cNvPr id="4" name="Title 3">
            <a:extLst>
              <a:ext uri="{FF2B5EF4-FFF2-40B4-BE49-F238E27FC236}">
                <a16:creationId xmlns:a16="http://schemas.microsoft.com/office/drawing/2014/main" id="{FE7A3494-DC12-4A6E-9B0F-ACAD8A4FE077}"/>
              </a:ext>
            </a:extLst>
          </p:cNvPr>
          <p:cNvSpPr>
            <a:spLocks noGrp="1"/>
          </p:cNvSpPr>
          <p:nvPr>
            <p:ph type="title"/>
          </p:nvPr>
        </p:nvSpPr>
        <p:spPr>
          <a:xfrm>
            <a:off x="467548" y="410829"/>
            <a:ext cx="1732960" cy="246221"/>
          </a:xfrm>
        </p:spPr>
        <p:txBody>
          <a:bodyPr/>
          <a:lstStyle/>
          <a:p>
            <a:r>
              <a:rPr lang="en-GB" dirty="0"/>
              <a:t>Fizz Buzz</a:t>
            </a:r>
          </a:p>
        </p:txBody>
      </p:sp>
      <p:sp>
        <p:nvSpPr>
          <p:cNvPr id="5" name="Content Placeholder 4">
            <a:extLst>
              <a:ext uri="{FF2B5EF4-FFF2-40B4-BE49-F238E27FC236}">
                <a16:creationId xmlns:a16="http://schemas.microsoft.com/office/drawing/2014/main" id="{E0C22FD9-F601-42C3-98DC-7565E330F897}"/>
              </a:ext>
            </a:extLst>
          </p:cNvPr>
          <p:cNvSpPr>
            <a:spLocks noGrp="1"/>
          </p:cNvSpPr>
          <p:nvPr>
            <p:ph sz="half" idx="16"/>
          </p:nvPr>
        </p:nvSpPr>
        <p:spPr/>
        <p:txBody>
          <a:bodyPr/>
          <a:lstStyle/>
          <a:p>
            <a:r>
              <a:rPr lang="en-GB" dirty="0"/>
              <a:t>Fizz Buzz can be calculated as an infinitely long list, taking advantage of lazy evaluation</a:t>
            </a:r>
          </a:p>
          <a:p>
            <a:r>
              <a:rPr lang="en-GB" dirty="0"/>
              <a:t>The values of fizz and buzz are infinitely long lists, created using cycle</a:t>
            </a:r>
          </a:p>
          <a:p>
            <a:r>
              <a:rPr lang="en-GB" dirty="0"/>
              <a:t>They can be combined using </a:t>
            </a:r>
            <a:r>
              <a:rPr lang="en-GB" dirty="0" err="1"/>
              <a:t>zipWith</a:t>
            </a:r>
            <a:r>
              <a:rPr lang="en-GB" dirty="0"/>
              <a:t> and the (++) operator</a:t>
            </a:r>
          </a:p>
          <a:p>
            <a:r>
              <a:rPr lang="en-GB" dirty="0"/>
              <a:t>The second version shows numbers rather than “”</a:t>
            </a:r>
          </a:p>
          <a:p>
            <a:r>
              <a:rPr lang="en-GB" dirty="0"/>
              <a:t>A bespoke ‘combine’ function is used to combine the values</a:t>
            </a:r>
          </a:p>
          <a:p>
            <a:endParaRPr lang="en-GB" dirty="0"/>
          </a:p>
        </p:txBody>
      </p:sp>
      <p:pic>
        <p:nvPicPr>
          <p:cNvPr id="8" name="Content Placeholder 7">
            <a:extLst>
              <a:ext uri="{FF2B5EF4-FFF2-40B4-BE49-F238E27FC236}">
                <a16:creationId xmlns:a16="http://schemas.microsoft.com/office/drawing/2014/main" id="{2C73F8E1-07AF-448C-ABE9-580C54E06975}"/>
              </a:ext>
            </a:extLst>
          </p:cNvPr>
          <p:cNvPicPr>
            <a:picLocks noGrp="1" noChangeAspect="1"/>
          </p:cNvPicPr>
          <p:nvPr>
            <p:ph sz="half" idx="17"/>
          </p:nvPr>
        </p:nvPicPr>
        <p:blipFill>
          <a:blip r:embed="rId2"/>
          <a:stretch>
            <a:fillRect/>
          </a:stretch>
        </p:blipFill>
        <p:spPr>
          <a:xfrm>
            <a:off x="4572000" y="1348054"/>
            <a:ext cx="3824288" cy="2604757"/>
          </a:xfrm>
        </p:spPr>
      </p:pic>
    </p:spTree>
    <p:extLst>
      <p:ext uri="{BB962C8B-B14F-4D97-AF65-F5344CB8AC3E}">
        <p14:creationId xmlns:p14="http://schemas.microsoft.com/office/powerpoint/2010/main" val="2797686233"/>
      </p:ext>
    </p:extLst>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7FEE2DC-90BC-4CFD-9579-C686B931175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79D86CB-68A2-48A6-BEAC-E9CA56B483BB}"/>
              </a:ext>
            </a:extLst>
          </p:cNvPr>
          <p:cNvSpPr>
            <a:spLocks noGrp="1"/>
          </p:cNvSpPr>
          <p:nvPr>
            <p:ph type="pic" sz="quarter" idx="11"/>
          </p:nvPr>
        </p:nvSpPr>
        <p:spPr/>
      </p:sp>
      <p:sp>
        <p:nvSpPr>
          <p:cNvPr id="4" name="Title 3">
            <a:extLst>
              <a:ext uri="{FF2B5EF4-FFF2-40B4-BE49-F238E27FC236}">
                <a16:creationId xmlns:a16="http://schemas.microsoft.com/office/drawing/2014/main" id="{FDDA2C7D-D837-45F5-9031-DFD0045A222D}"/>
              </a:ext>
            </a:extLst>
          </p:cNvPr>
          <p:cNvSpPr>
            <a:spLocks noGrp="1"/>
          </p:cNvSpPr>
          <p:nvPr>
            <p:ph type="title"/>
          </p:nvPr>
        </p:nvSpPr>
        <p:spPr>
          <a:xfrm>
            <a:off x="467547" y="410829"/>
            <a:ext cx="5472605" cy="246221"/>
          </a:xfrm>
        </p:spPr>
        <p:txBody>
          <a:bodyPr/>
          <a:lstStyle/>
          <a:p>
            <a:r>
              <a:rPr lang="en-GB" dirty="0"/>
              <a:t>SEQ and recursion #1</a:t>
            </a:r>
          </a:p>
        </p:txBody>
      </p:sp>
      <p:sp>
        <p:nvSpPr>
          <p:cNvPr id="5" name="Content Placeholder 4">
            <a:extLst>
              <a:ext uri="{FF2B5EF4-FFF2-40B4-BE49-F238E27FC236}">
                <a16:creationId xmlns:a16="http://schemas.microsoft.com/office/drawing/2014/main" id="{ECED485B-33DC-4855-9F27-79AAA086DC9F}"/>
              </a:ext>
            </a:extLst>
          </p:cNvPr>
          <p:cNvSpPr>
            <a:spLocks noGrp="1"/>
          </p:cNvSpPr>
          <p:nvPr>
            <p:ph sz="half" idx="16"/>
          </p:nvPr>
        </p:nvSpPr>
        <p:spPr/>
        <p:txBody>
          <a:bodyPr/>
          <a:lstStyle/>
          <a:p>
            <a:r>
              <a:rPr lang="en-GB" dirty="0"/>
              <a:t>The seq function takes values ‘a’ and ‘b’, and returns ‘b’</a:t>
            </a:r>
          </a:p>
          <a:p>
            <a:r>
              <a:rPr lang="en-GB" dirty="0"/>
              <a:t>The function forces evaluation of ‘a before evaluation of ‘b’</a:t>
            </a:r>
          </a:p>
          <a:p>
            <a:r>
              <a:rPr lang="en-GB" dirty="0"/>
              <a:t>The function seq can be used infix, using grave accents, or alternatively the binary operator $! can be used</a:t>
            </a:r>
          </a:p>
          <a:p>
            <a:r>
              <a:rPr lang="en-GB" dirty="0"/>
              <a:t>In the example of classic recursion, adding seq prevents stack overflow</a:t>
            </a:r>
          </a:p>
        </p:txBody>
      </p:sp>
      <p:pic>
        <p:nvPicPr>
          <p:cNvPr id="10" name="Picture 9">
            <a:extLst>
              <a:ext uri="{FF2B5EF4-FFF2-40B4-BE49-F238E27FC236}">
                <a16:creationId xmlns:a16="http://schemas.microsoft.com/office/drawing/2014/main" id="{1C7674C3-6D78-4BA8-B227-A143BE686415}"/>
              </a:ext>
            </a:extLst>
          </p:cNvPr>
          <p:cNvPicPr>
            <a:picLocks noChangeAspect="1"/>
          </p:cNvPicPr>
          <p:nvPr/>
        </p:nvPicPr>
        <p:blipFill rotWithShape="1">
          <a:blip r:embed="rId2"/>
          <a:srcRect t="36848"/>
          <a:stretch/>
        </p:blipFill>
        <p:spPr>
          <a:xfrm>
            <a:off x="4649217" y="4115193"/>
            <a:ext cx="2686050" cy="625583"/>
          </a:xfrm>
          <a:prstGeom prst="rect">
            <a:avLst/>
          </a:prstGeom>
        </p:spPr>
      </p:pic>
      <p:pic>
        <p:nvPicPr>
          <p:cNvPr id="14" name="Content Placeholder 13">
            <a:extLst>
              <a:ext uri="{FF2B5EF4-FFF2-40B4-BE49-F238E27FC236}">
                <a16:creationId xmlns:a16="http://schemas.microsoft.com/office/drawing/2014/main" id="{C9223A62-F193-43C6-A1BC-A0421AA99267}"/>
              </a:ext>
            </a:extLst>
          </p:cNvPr>
          <p:cNvPicPr>
            <a:picLocks noGrp="1" noChangeAspect="1"/>
          </p:cNvPicPr>
          <p:nvPr>
            <p:ph sz="half" idx="17"/>
          </p:nvPr>
        </p:nvPicPr>
        <p:blipFill>
          <a:blip r:embed="rId3"/>
          <a:stretch>
            <a:fillRect/>
          </a:stretch>
        </p:blipFill>
        <p:spPr>
          <a:xfrm>
            <a:off x="4572000" y="1210287"/>
            <a:ext cx="3824288" cy="2728047"/>
          </a:xfrm>
        </p:spPr>
      </p:pic>
      <p:sp>
        <p:nvSpPr>
          <p:cNvPr id="16" name="TextBox 15">
            <a:extLst>
              <a:ext uri="{FF2B5EF4-FFF2-40B4-BE49-F238E27FC236}">
                <a16:creationId xmlns:a16="http://schemas.microsoft.com/office/drawing/2014/main" id="{C807C3E9-127B-4F5C-AA33-28D6616D7B8A}"/>
              </a:ext>
            </a:extLst>
          </p:cNvPr>
          <p:cNvSpPr txBox="1"/>
          <p:nvPr/>
        </p:nvSpPr>
        <p:spPr>
          <a:xfrm>
            <a:off x="4572000" y="359215"/>
            <a:ext cx="4635190" cy="584775"/>
          </a:xfrm>
          <a:prstGeom prst="rect">
            <a:avLst/>
          </a:prstGeom>
          <a:noFill/>
        </p:spPr>
        <p:txBody>
          <a:bodyPr wrap="square">
            <a:spAutoFit/>
          </a:bodyPr>
          <a:lstStyle/>
          <a:p>
            <a:r>
              <a:rPr lang="en-GB" sz="1400" dirty="0">
                <a:hlinkClick r:id="rId4"/>
              </a:rPr>
              <a:t>https://users.aber.ac.uk/afc/stricthaskell.html#seq</a:t>
            </a:r>
            <a:endParaRPr lang="en-GB" sz="1400" dirty="0"/>
          </a:p>
          <a:p>
            <a:endParaRPr lang="en-GB" dirty="0"/>
          </a:p>
        </p:txBody>
      </p:sp>
    </p:spTree>
    <p:extLst>
      <p:ext uri="{BB962C8B-B14F-4D97-AF65-F5344CB8AC3E}">
        <p14:creationId xmlns:p14="http://schemas.microsoft.com/office/powerpoint/2010/main" val="3436286143"/>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7FEE2DC-90BC-4CFD-9579-C686B931175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79D86CB-68A2-48A6-BEAC-E9CA56B483BB}"/>
              </a:ext>
            </a:extLst>
          </p:cNvPr>
          <p:cNvSpPr>
            <a:spLocks noGrp="1"/>
          </p:cNvSpPr>
          <p:nvPr>
            <p:ph type="pic" sz="quarter" idx="11"/>
          </p:nvPr>
        </p:nvSpPr>
        <p:spPr/>
      </p:sp>
      <p:sp>
        <p:nvSpPr>
          <p:cNvPr id="4" name="Title 3">
            <a:extLst>
              <a:ext uri="{FF2B5EF4-FFF2-40B4-BE49-F238E27FC236}">
                <a16:creationId xmlns:a16="http://schemas.microsoft.com/office/drawing/2014/main" id="{FDDA2C7D-D837-45F5-9031-DFD0045A222D}"/>
              </a:ext>
            </a:extLst>
          </p:cNvPr>
          <p:cNvSpPr>
            <a:spLocks noGrp="1"/>
          </p:cNvSpPr>
          <p:nvPr>
            <p:ph type="title"/>
          </p:nvPr>
        </p:nvSpPr>
        <p:spPr>
          <a:xfrm>
            <a:off x="467547" y="410829"/>
            <a:ext cx="5472605" cy="246221"/>
          </a:xfrm>
        </p:spPr>
        <p:txBody>
          <a:bodyPr/>
          <a:lstStyle/>
          <a:p>
            <a:r>
              <a:rPr lang="en-GB" dirty="0"/>
              <a:t>SEQ and recursion #2</a:t>
            </a:r>
          </a:p>
        </p:txBody>
      </p:sp>
      <p:sp>
        <p:nvSpPr>
          <p:cNvPr id="5" name="Content Placeholder 4">
            <a:extLst>
              <a:ext uri="{FF2B5EF4-FFF2-40B4-BE49-F238E27FC236}">
                <a16:creationId xmlns:a16="http://schemas.microsoft.com/office/drawing/2014/main" id="{ECED485B-33DC-4855-9F27-79AAA086DC9F}"/>
              </a:ext>
            </a:extLst>
          </p:cNvPr>
          <p:cNvSpPr>
            <a:spLocks noGrp="1"/>
          </p:cNvSpPr>
          <p:nvPr>
            <p:ph sz="half" idx="16"/>
          </p:nvPr>
        </p:nvSpPr>
        <p:spPr/>
        <p:txBody>
          <a:bodyPr/>
          <a:lstStyle/>
          <a:p>
            <a:r>
              <a:rPr lang="en-GB" dirty="0"/>
              <a:t>Forcing evaluation prevents expensive thunks being stored on the stack, but it still uses a thunk to store the result and the values still take stack space</a:t>
            </a:r>
          </a:p>
          <a:p>
            <a:r>
              <a:rPr lang="en-GB" dirty="0"/>
              <a:t>Going tail recursive helps, because it uses no stack space, but still uses thunks in the calculation, which are evaluated at the end and have to be stored in memory</a:t>
            </a:r>
          </a:p>
          <a:p>
            <a:r>
              <a:rPr lang="en-GB" dirty="0"/>
              <a:t>The best approach is tail recursion AND using seq on the accumulator to force recalculation of the sum as it goes</a:t>
            </a:r>
          </a:p>
        </p:txBody>
      </p:sp>
      <p:sp>
        <p:nvSpPr>
          <p:cNvPr id="9" name="TextBox 8">
            <a:extLst>
              <a:ext uri="{FF2B5EF4-FFF2-40B4-BE49-F238E27FC236}">
                <a16:creationId xmlns:a16="http://schemas.microsoft.com/office/drawing/2014/main" id="{E5A4CAB5-3422-4126-BC33-70BF3A57340C}"/>
              </a:ext>
            </a:extLst>
          </p:cNvPr>
          <p:cNvSpPr txBox="1"/>
          <p:nvPr/>
        </p:nvSpPr>
        <p:spPr>
          <a:xfrm>
            <a:off x="4649217" y="272329"/>
            <a:ext cx="4197417" cy="738664"/>
          </a:xfrm>
          <a:prstGeom prst="rect">
            <a:avLst/>
          </a:prstGeom>
          <a:noFill/>
        </p:spPr>
        <p:txBody>
          <a:bodyPr wrap="square">
            <a:spAutoFit/>
          </a:bodyPr>
          <a:lstStyle/>
          <a:p>
            <a:r>
              <a:rPr lang="en-GB" sz="1400" dirty="0">
                <a:hlinkClick r:id="rId2"/>
              </a:rPr>
              <a:t>https://mail.haskell.org/pipermail/beginners/2010-February/003396.html</a:t>
            </a:r>
            <a:endParaRPr lang="en-GB" sz="1400" dirty="0"/>
          </a:p>
          <a:p>
            <a:endParaRPr lang="en-GB" sz="1400" dirty="0"/>
          </a:p>
        </p:txBody>
      </p:sp>
      <p:pic>
        <p:nvPicPr>
          <p:cNvPr id="12" name="Content Placeholder 11">
            <a:extLst>
              <a:ext uri="{FF2B5EF4-FFF2-40B4-BE49-F238E27FC236}">
                <a16:creationId xmlns:a16="http://schemas.microsoft.com/office/drawing/2014/main" id="{28A98A74-7EA8-416E-A8D7-EBD45E7BBDEA}"/>
              </a:ext>
            </a:extLst>
          </p:cNvPr>
          <p:cNvPicPr>
            <a:picLocks noGrp="1" noChangeAspect="1"/>
          </p:cNvPicPr>
          <p:nvPr>
            <p:ph sz="half" idx="17"/>
          </p:nvPr>
        </p:nvPicPr>
        <p:blipFill rotWithShape="1">
          <a:blip r:embed="rId3"/>
          <a:srcRect l="2019"/>
          <a:stretch/>
        </p:blipFill>
        <p:spPr>
          <a:xfrm>
            <a:off x="4649216" y="1355821"/>
            <a:ext cx="3747071" cy="775294"/>
          </a:xfrm>
        </p:spPr>
      </p:pic>
    </p:spTree>
    <p:extLst>
      <p:ext uri="{BB962C8B-B14F-4D97-AF65-F5344CB8AC3E}">
        <p14:creationId xmlns:p14="http://schemas.microsoft.com/office/powerpoint/2010/main" val="1782009619"/>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9F88F4E-5885-4D84-A49B-5B7E87F2C60A}"/>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F5455AA-F021-454A-A8EF-7F26F06B88CD}"/>
              </a:ext>
            </a:extLst>
          </p:cNvPr>
          <p:cNvSpPr>
            <a:spLocks noGrp="1"/>
          </p:cNvSpPr>
          <p:nvPr>
            <p:ph type="pic" sz="quarter" idx="11"/>
          </p:nvPr>
        </p:nvSpPr>
        <p:spPr/>
      </p:sp>
      <p:sp>
        <p:nvSpPr>
          <p:cNvPr id="4" name="Title 3">
            <a:extLst>
              <a:ext uri="{FF2B5EF4-FFF2-40B4-BE49-F238E27FC236}">
                <a16:creationId xmlns:a16="http://schemas.microsoft.com/office/drawing/2014/main" id="{D4C8649F-0B39-4936-AA7C-EA42E96B6A61}"/>
              </a:ext>
            </a:extLst>
          </p:cNvPr>
          <p:cNvSpPr>
            <a:spLocks noGrp="1"/>
          </p:cNvSpPr>
          <p:nvPr>
            <p:ph type="title"/>
          </p:nvPr>
        </p:nvSpPr>
        <p:spPr>
          <a:xfrm>
            <a:off x="467547" y="418263"/>
            <a:ext cx="1443029" cy="246221"/>
          </a:xfrm>
        </p:spPr>
        <p:txBody>
          <a:bodyPr/>
          <a:lstStyle/>
          <a:p>
            <a:r>
              <a:rPr lang="en-GB" dirty="0"/>
              <a:t>Concat</a:t>
            </a:r>
          </a:p>
        </p:txBody>
      </p:sp>
      <p:sp>
        <p:nvSpPr>
          <p:cNvPr id="5" name="Content Placeholder 4">
            <a:extLst>
              <a:ext uri="{FF2B5EF4-FFF2-40B4-BE49-F238E27FC236}">
                <a16:creationId xmlns:a16="http://schemas.microsoft.com/office/drawing/2014/main" id="{11E750D6-1C21-4E7A-BFA2-D2561CABF262}"/>
              </a:ext>
            </a:extLst>
          </p:cNvPr>
          <p:cNvSpPr>
            <a:spLocks noGrp="1"/>
          </p:cNvSpPr>
          <p:nvPr>
            <p:ph sz="half" idx="16"/>
          </p:nvPr>
        </p:nvSpPr>
        <p:spPr/>
        <p:txBody>
          <a:bodyPr/>
          <a:lstStyle/>
          <a:p>
            <a:r>
              <a:rPr lang="en-GB" dirty="0"/>
              <a:t>Concat is a function to flatten a list</a:t>
            </a:r>
          </a:p>
          <a:p>
            <a:r>
              <a:rPr lang="en-GB" dirty="0"/>
              <a:t>Each application removes the outermost layer of a list</a:t>
            </a:r>
          </a:p>
          <a:p>
            <a:r>
              <a:rPr lang="en-GB" dirty="0"/>
              <a:t>A simple recursion can convert a list to a list of lists</a:t>
            </a:r>
          </a:p>
          <a:p>
            <a:r>
              <a:rPr lang="en-GB" dirty="0"/>
              <a:t>Concat flattens the list of lists down to a list, by sticking the internal lists end to end</a:t>
            </a:r>
          </a:p>
        </p:txBody>
      </p:sp>
      <p:pic>
        <p:nvPicPr>
          <p:cNvPr id="7" name="Content Placeholder 6">
            <a:extLst>
              <a:ext uri="{FF2B5EF4-FFF2-40B4-BE49-F238E27FC236}">
                <a16:creationId xmlns:a16="http://schemas.microsoft.com/office/drawing/2014/main" id="{3C26B7C6-5EC0-4179-B5BD-295C219C7FC7}"/>
              </a:ext>
            </a:extLst>
          </p:cNvPr>
          <p:cNvPicPr>
            <a:picLocks noGrp="1" noChangeAspect="1"/>
          </p:cNvPicPr>
          <p:nvPr>
            <p:ph sz="half" idx="17"/>
          </p:nvPr>
        </p:nvPicPr>
        <p:blipFill>
          <a:blip r:embed="rId2"/>
          <a:stretch>
            <a:fillRect/>
          </a:stretch>
        </p:blipFill>
        <p:spPr>
          <a:xfrm>
            <a:off x="4722019" y="1323324"/>
            <a:ext cx="3524250" cy="542925"/>
          </a:xfrm>
          <a:prstGeom prst="rect">
            <a:avLst/>
          </a:prstGeom>
        </p:spPr>
      </p:pic>
      <p:pic>
        <p:nvPicPr>
          <p:cNvPr id="8" name="Picture 7">
            <a:extLst>
              <a:ext uri="{FF2B5EF4-FFF2-40B4-BE49-F238E27FC236}">
                <a16:creationId xmlns:a16="http://schemas.microsoft.com/office/drawing/2014/main" id="{82BA00F9-12CC-496F-8451-40BBC0558170}"/>
              </a:ext>
            </a:extLst>
          </p:cNvPr>
          <p:cNvPicPr>
            <a:picLocks noChangeAspect="1"/>
          </p:cNvPicPr>
          <p:nvPr/>
        </p:nvPicPr>
        <p:blipFill rotWithShape="1">
          <a:blip r:embed="rId3"/>
          <a:srcRect b="2739"/>
          <a:stretch/>
        </p:blipFill>
        <p:spPr>
          <a:xfrm>
            <a:off x="4858250" y="2028825"/>
            <a:ext cx="2144716" cy="967136"/>
          </a:xfrm>
          <a:prstGeom prst="rect">
            <a:avLst/>
          </a:prstGeom>
        </p:spPr>
      </p:pic>
    </p:spTree>
    <p:extLst>
      <p:ext uri="{BB962C8B-B14F-4D97-AF65-F5344CB8AC3E}">
        <p14:creationId xmlns:p14="http://schemas.microsoft.com/office/powerpoint/2010/main" val="2748651587"/>
      </p:ext>
    </p:extLst>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24F71A5-467C-42B5-A812-D7FC9DF92011}"/>
              </a:ext>
            </a:extLst>
          </p:cNvPr>
          <p:cNvSpPr>
            <a:spLocks noGrp="1"/>
          </p:cNvSpPr>
          <p:nvPr>
            <p:ph type="pic" sz="quarter" idx="10"/>
          </p:nvPr>
        </p:nvSpPr>
        <p:spPr/>
      </p:sp>
      <p:sp>
        <p:nvSpPr>
          <p:cNvPr id="18" name="Picture Placeholder 17">
            <a:extLst>
              <a:ext uri="{FF2B5EF4-FFF2-40B4-BE49-F238E27FC236}">
                <a16:creationId xmlns:a16="http://schemas.microsoft.com/office/drawing/2014/main" id="{7C038EE5-1096-4579-AB9E-B2BC7A628EEE}"/>
              </a:ext>
            </a:extLst>
          </p:cNvPr>
          <p:cNvSpPr>
            <a:spLocks noGrp="1"/>
          </p:cNvSpPr>
          <p:nvPr>
            <p:ph type="pic" sz="quarter" idx="11"/>
          </p:nvPr>
        </p:nvSpPr>
        <p:spPr/>
      </p:sp>
      <p:sp>
        <p:nvSpPr>
          <p:cNvPr id="9" name="Content Placeholder 8">
            <a:extLst>
              <a:ext uri="{FF2B5EF4-FFF2-40B4-BE49-F238E27FC236}">
                <a16:creationId xmlns:a16="http://schemas.microsoft.com/office/drawing/2014/main" id="{B63E6C91-42F9-4AE1-B899-5E85AA946948}"/>
              </a:ext>
            </a:extLst>
          </p:cNvPr>
          <p:cNvSpPr>
            <a:spLocks noGrp="1"/>
          </p:cNvSpPr>
          <p:nvPr>
            <p:ph idx="1"/>
          </p:nvPr>
        </p:nvSpPr>
        <p:spPr/>
        <p:txBody>
          <a:bodyPr/>
          <a:lstStyle/>
          <a:p>
            <a:r>
              <a:rPr lang="en-GB" dirty="0"/>
              <a:t>Map applies a function to each element of the target in turn</a:t>
            </a:r>
          </a:p>
          <a:p>
            <a:r>
              <a:rPr lang="en-GB" dirty="0"/>
              <a:t>Therefore the output has to be the same size as the input</a:t>
            </a:r>
          </a:p>
          <a:p>
            <a:r>
              <a:rPr lang="en-GB" dirty="0"/>
              <a:t>By contrast, fold and filter can return a different sized output</a:t>
            </a:r>
          </a:p>
          <a:p>
            <a:r>
              <a:rPr lang="en-GB" dirty="0"/>
              <a:t>Fold takes a function, a base value and a list</a:t>
            </a:r>
          </a:p>
          <a:p>
            <a:endParaRPr lang="en-GB" dirty="0"/>
          </a:p>
        </p:txBody>
      </p:sp>
      <p:sp>
        <p:nvSpPr>
          <p:cNvPr id="6" name="Title 5">
            <a:extLst>
              <a:ext uri="{FF2B5EF4-FFF2-40B4-BE49-F238E27FC236}">
                <a16:creationId xmlns:a16="http://schemas.microsoft.com/office/drawing/2014/main" id="{207B3AA2-8848-403B-BFDB-2036E6316BE0}"/>
              </a:ext>
            </a:extLst>
          </p:cNvPr>
          <p:cNvSpPr>
            <a:spLocks noGrp="1"/>
          </p:cNvSpPr>
          <p:nvPr>
            <p:ph type="title"/>
          </p:nvPr>
        </p:nvSpPr>
        <p:spPr>
          <a:xfrm>
            <a:off x="467548" y="410829"/>
            <a:ext cx="3163420" cy="738664"/>
          </a:xfrm>
        </p:spPr>
        <p:txBody>
          <a:bodyPr/>
          <a:lstStyle/>
          <a:p>
            <a:r>
              <a:rPr lang="en-GB" dirty="0"/>
              <a:t>Fold vs Map</a:t>
            </a:r>
          </a:p>
        </p:txBody>
      </p:sp>
      <p:sp>
        <p:nvSpPr>
          <p:cNvPr id="12" name="TextBox 11">
            <a:extLst>
              <a:ext uri="{FF2B5EF4-FFF2-40B4-BE49-F238E27FC236}">
                <a16:creationId xmlns:a16="http://schemas.microsoft.com/office/drawing/2014/main" id="{B5832C1F-BB17-48CF-8215-F477D5109B0C}"/>
              </a:ext>
            </a:extLst>
          </p:cNvPr>
          <p:cNvSpPr txBox="1"/>
          <p:nvPr/>
        </p:nvSpPr>
        <p:spPr>
          <a:xfrm>
            <a:off x="4571551" y="256940"/>
            <a:ext cx="4637314" cy="800219"/>
          </a:xfrm>
          <a:prstGeom prst="rect">
            <a:avLst/>
          </a:prstGeom>
          <a:noFill/>
        </p:spPr>
        <p:txBody>
          <a:bodyPr wrap="square">
            <a:spAutoFit/>
          </a:bodyPr>
          <a:lstStyle/>
          <a:p>
            <a:r>
              <a:rPr lang="en-GB" sz="1400" dirty="0">
                <a:hlinkClick r:id="rId2"/>
              </a:rPr>
              <a:t>https://stackoverflow.com/questions/5726445/how-would-you-define-map-and-filter-using-foldr-in-haskell</a:t>
            </a:r>
            <a:endParaRPr lang="en-GB" sz="1400" dirty="0"/>
          </a:p>
          <a:p>
            <a:endParaRPr lang="en-GB" dirty="0"/>
          </a:p>
        </p:txBody>
      </p:sp>
      <p:pic>
        <p:nvPicPr>
          <p:cNvPr id="19" name="Content Placeholder 12">
            <a:extLst>
              <a:ext uri="{FF2B5EF4-FFF2-40B4-BE49-F238E27FC236}">
                <a16:creationId xmlns:a16="http://schemas.microsoft.com/office/drawing/2014/main" id="{FF04131E-CF2E-44CE-A3B6-2D4F91E2024B}"/>
              </a:ext>
            </a:extLst>
          </p:cNvPr>
          <p:cNvPicPr>
            <a:picLocks noChangeAspect="1"/>
          </p:cNvPicPr>
          <p:nvPr/>
        </p:nvPicPr>
        <p:blipFill rotWithShape="1">
          <a:blip r:embed="rId3"/>
          <a:srcRect t="1666" b="4496"/>
          <a:stretch/>
        </p:blipFill>
        <p:spPr>
          <a:xfrm>
            <a:off x="545121" y="2883657"/>
            <a:ext cx="8130567" cy="1473360"/>
          </a:xfrm>
          <a:prstGeom prst="rect">
            <a:avLst/>
          </a:prstGeom>
        </p:spPr>
      </p:pic>
    </p:spTree>
    <p:extLst>
      <p:ext uri="{BB962C8B-B14F-4D97-AF65-F5344CB8AC3E}">
        <p14:creationId xmlns:p14="http://schemas.microsoft.com/office/powerpoint/2010/main" val="2403404024"/>
      </p:ext>
    </p:extLst>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77014F5-5A50-4FAF-BB73-004837884B35}"/>
              </a:ext>
            </a:extLst>
          </p:cNvPr>
          <p:cNvSpPr>
            <a:spLocks noGrp="1"/>
          </p:cNvSpPr>
          <p:nvPr>
            <p:ph type="pic" sz="quarter" idx="10"/>
          </p:nvPr>
        </p:nvSpPr>
        <p:spPr/>
      </p:sp>
      <p:sp>
        <p:nvSpPr>
          <p:cNvPr id="8" name="Picture Placeholder 7">
            <a:extLst>
              <a:ext uri="{FF2B5EF4-FFF2-40B4-BE49-F238E27FC236}">
                <a16:creationId xmlns:a16="http://schemas.microsoft.com/office/drawing/2014/main" id="{798267FA-F0AC-4187-BE80-CE8FA45C5BFC}"/>
              </a:ext>
            </a:extLst>
          </p:cNvPr>
          <p:cNvSpPr>
            <a:spLocks noGrp="1"/>
          </p:cNvSpPr>
          <p:nvPr>
            <p:ph type="pic" sz="quarter" idx="11"/>
          </p:nvPr>
        </p:nvSpPr>
        <p:spPr/>
      </p:sp>
      <p:sp>
        <p:nvSpPr>
          <p:cNvPr id="6" name="Title 5">
            <a:extLst>
              <a:ext uri="{FF2B5EF4-FFF2-40B4-BE49-F238E27FC236}">
                <a16:creationId xmlns:a16="http://schemas.microsoft.com/office/drawing/2014/main" id="{1D1BC69C-F79C-4755-8043-53C1BACF36D9}"/>
              </a:ext>
            </a:extLst>
          </p:cNvPr>
          <p:cNvSpPr>
            <a:spLocks noGrp="1"/>
          </p:cNvSpPr>
          <p:nvPr>
            <p:ph type="title"/>
          </p:nvPr>
        </p:nvSpPr>
        <p:spPr>
          <a:xfrm>
            <a:off x="467547" y="410829"/>
            <a:ext cx="5472605" cy="246221"/>
          </a:xfrm>
        </p:spPr>
        <p:txBody>
          <a:bodyPr/>
          <a:lstStyle/>
          <a:p>
            <a:r>
              <a:rPr lang="en-GB" dirty="0"/>
              <a:t>Fold #1</a:t>
            </a:r>
          </a:p>
        </p:txBody>
      </p:sp>
      <p:sp>
        <p:nvSpPr>
          <p:cNvPr id="9" name="Content Placeholder 8">
            <a:extLst>
              <a:ext uri="{FF2B5EF4-FFF2-40B4-BE49-F238E27FC236}">
                <a16:creationId xmlns:a16="http://schemas.microsoft.com/office/drawing/2014/main" id="{7A71AA87-DD71-4570-A8E4-F736F93375DC}"/>
              </a:ext>
            </a:extLst>
          </p:cNvPr>
          <p:cNvSpPr>
            <a:spLocks noGrp="1"/>
          </p:cNvSpPr>
          <p:nvPr>
            <p:ph sz="half" idx="16"/>
          </p:nvPr>
        </p:nvSpPr>
        <p:spPr/>
        <p:txBody>
          <a:bodyPr/>
          <a:lstStyle/>
          <a:p>
            <a:r>
              <a:rPr lang="en-GB" dirty="0"/>
              <a:t>The syntax is ‘fold </a:t>
            </a:r>
            <a:r>
              <a:rPr lang="en-GB" i="1" dirty="0"/>
              <a:t>op</a:t>
            </a:r>
            <a:r>
              <a:rPr lang="en-GB" dirty="0"/>
              <a:t> </a:t>
            </a:r>
            <a:r>
              <a:rPr lang="en-GB" i="1" dirty="0"/>
              <a:t>initial</a:t>
            </a:r>
            <a:r>
              <a:rPr lang="en-GB" dirty="0"/>
              <a:t> </a:t>
            </a:r>
            <a:r>
              <a:rPr lang="en-GB" i="1" dirty="0"/>
              <a:t>list</a:t>
            </a:r>
            <a:r>
              <a:rPr lang="en-GB" dirty="0"/>
              <a:t>’</a:t>
            </a:r>
          </a:p>
          <a:p>
            <a:r>
              <a:rPr lang="en-GB" dirty="0"/>
              <a:t>There are three kinds of fold in Haskell:</a:t>
            </a:r>
          </a:p>
          <a:p>
            <a:pPr lvl="1"/>
            <a:r>
              <a:rPr lang="en-GB" dirty="0" err="1"/>
              <a:t>foldl</a:t>
            </a:r>
            <a:r>
              <a:rPr lang="en-GB" dirty="0"/>
              <a:t>, folds from the left</a:t>
            </a:r>
          </a:p>
          <a:p>
            <a:pPr lvl="1"/>
            <a:r>
              <a:rPr lang="en-GB" dirty="0" err="1"/>
              <a:t>foldl</a:t>
            </a:r>
            <a:r>
              <a:rPr lang="en-GB" dirty="0"/>
              <a:t>’, folds from the left</a:t>
            </a:r>
          </a:p>
          <a:p>
            <a:pPr lvl="1"/>
            <a:r>
              <a:rPr lang="en-GB" dirty="0" err="1"/>
              <a:t>foldr</a:t>
            </a:r>
            <a:r>
              <a:rPr lang="en-GB" dirty="0"/>
              <a:t>, folds from the right</a:t>
            </a:r>
          </a:p>
          <a:p>
            <a:r>
              <a:rPr lang="en-GB" dirty="0"/>
              <a:t>Both </a:t>
            </a:r>
            <a:r>
              <a:rPr lang="en-GB" dirty="0" err="1"/>
              <a:t>foldr</a:t>
            </a:r>
            <a:r>
              <a:rPr lang="en-GB" dirty="0"/>
              <a:t> and </a:t>
            </a:r>
            <a:r>
              <a:rPr lang="en-GB" dirty="0" err="1"/>
              <a:t>foldl</a:t>
            </a:r>
            <a:r>
              <a:rPr lang="en-GB" dirty="0"/>
              <a:t> compute the result by creating a recursion on the stack, hence the risk of a stack overflow</a:t>
            </a:r>
          </a:p>
          <a:p>
            <a:r>
              <a:rPr lang="en-GB" dirty="0" err="1"/>
              <a:t>Foldl</a:t>
            </a:r>
            <a:r>
              <a:rPr lang="en-GB" dirty="0"/>
              <a:t>’ does the calculation as it goes, so there are no stack limitations, but it requires the module </a:t>
            </a:r>
            <a:r>
              <a:rPr lang="en-GB" dirty="0" err="1"/>
              <a:t>Data.List</a:t>
            </a:r>
            <a:endParaRPr lang="en-GB" dirty="0"/>
          </a:p>
        </p:txBody>
      </p:sp>
      <p:pic>
        <p:nvPicPr>
          <p:cNvPr id="11" name="Content Placeholder 10">
            <a:extLst>
              <a:ext uri="{FF2B5EF4-FFF2-40B4-BE49-F238E27FC236}">
                <a16:creationId xmlns:a16="http://schemas.microsoft.com/office/drawing/2014/main" id="{87E2A3C3-AABC-4D59-A804-D61A7874AEB5}"/>
              </a:ext>
            </a:extLst>
          </p:cNvPr>
          <p:cNvPicPr>
            <a:picLocks noGrp="1" noChangeAspect="1"/>
          </p:cNvPicPr>
          <p:nvPr>
            <p:ph sz="half" idx="17"/>
          </p:nvPr>
        </p:nvPicPr>
        <p:blipFill rotWithShape="1">
          <a:blip r:embed="rId2"/>
          <a:srcRect b="3324"/>
          <a:stretch/>
        </p:blipFill>
        <p:spPr>
          <a:xfrm>
            <a:off x="4998244" y="1285590"/>
            <a:ext cx="2971800" cy="1500961"/>
          </a:xfrm>
          <a:prstGeom prst="rect">
            <a:avLst/>
          </a:prstGeom>
        </p:spPr>
      </p:pic>
    </p:spTree>
    <p:extLst>
      <p:ext uri="{BB962C8B-B14F-4D97-AF65-F5344CB8AC3E}">
        <p14:creationId xmlns:p14="http://schemas.microsoft.com/office/powerpoint/2010/main" val="2742129456"/>
      </p:ext>
    </p:extLst>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89F9E00-DBC8-4DD7-98CD-765B2EA46B65}"/>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4D5F80BD-B89C-4E71-89B6-14FD75C0F1DE}"/>
              </a:ext>
            </a:extLst>
          </p:cNvPr>
          <p:cNvSpPr>
            <a:spLocks noGrp="1"/>
          </p:cNvSpPr>
          <p:nvPr>
            <p:ph type="pic" sz="quarter" idx="11"/>
          </p:nvPr>
        </p:nvSpPr>
        <p:spPr/>
      </p:sp>
      <p:sp>
        <p:nvSpPr>
          <p:cNvPr id="4" name="Title 3">
            <a:extLst>
              <a:ext uri="{FF2B5EF4-FFF2-40B4-BE49-F238E27FC236}">
                <a16:creationId xmlns:a16="http://schemas.microsoft.com/office/drawing/2014/main" id="{FDD68D56-C59E-499A-894C-2D2B9EB44E03}"/>
              </a:ext>
            </a:extLst>
          </p:cNvPr>
          <p:cNvSpPr>
            <a:spLocks noGrp="1"/>
          </p:cNvSpPr>
          <p:nvPr>
            <p:ph type="title"/>
          </p:nvPr>
        </p:nvSpPr>
        <p:spPr>
          <a:xfrm>
            <a:off x="467547" y="410829"/>
            <a:ext cx="5472605" cy="246221"/>
          </a:xfrm>
        </p:spPr>
        <p:txBody>
          <a:bodyPr/>
          <a:lstStyle/>
          <a:p>
            <a:r>
              <a:rPr lang="en-GB" dirty="0"/>
              <a:t>Fold #2</a:t>
            </a:r>
          </a:p>
        </p:txBody>
      </p:sp>
      <p:sp>
        <p:nvSpPr>
          <p:cNvPr id="5" name="Content Placeholder 4">
            <a:extLst>
              <a:ext uri="{FF2B5EF4-FFF2-40B4-BE49-F238E27FC236}">
                <a16:creationId xmlns:a16="http://schemas.microsoft.com/office/drawing/2014/main" id="{CCA870DF-7697-4542-87E0-F2B6A33D074C}"/>
              </a:ext>
            </a:extLst>
          </p:cNvPr>
          <p:cNvSpPr>
            <a:spLocks noGrp="1"/>
          </p:cNvSpPr>
          <p:nvPr>
            <p:ph sz="half" idx="16"/>
          </p:nvPr>
        </p:nvSpPr>
        <p:spPr/>
        <p:txBody>
          <a:bodyPr/>
          <a:lstStyle/>
          <a:p>
            <a:r>
              <a:rPr lang="en-GB" dirty="0"/>
              <a:t>Both the left and right fold use the same syntax, although they work very differently</a:t>
            </a:r>
          </a:p>
          <a:p>
            <a:r>
              <a:rPr lang="en-GB" dirty="0" err="1"/>
              <a:t>foldl</a:t>
            </a:r>
            <a:r>
              <a:rPr lang="en-GB" dirty="0"/>
              <a:t> = result </a:t>
            </a:r>
            <a:r>
              <a:rPr lang="en-GB" i="1" dirty="0"/>
              <a:t>op</a:t>
            </a:r>
            <a:r>
              <a:rPr lang="en-GB" dirty="0"/>
              <a:t> value</a:t>
            </a:r>
          </a:p>
          <a:p>
            <a:r>
              <a:rPr lang="en-GB" dirty="0" err="1"/>
              <a:t>foldr</a:t>
            </a:r>
            <a:r>
              <a:rPr lang="en-GB" dirty="0"/>
              <a:t> = value </a:t>
            </a:r>
            <a:r>
              <a:rPr lang="en-GB" i="1" dirty="0"/>
              <a:t>op</a:t>
            </a:r>
            <a:r>
              <a:rPr lang="en-GB" dirty="0"/>
              <a:t> results</a:t>
            </a:r>
          </a:p>
          <a:p>
            <a:r>
              <a:rPr lang="en-GB" dirty="0"/>
              <a:t>When op is </a:t>
            </a:r>
            <a:r>
              <a:rPr lang="en-GB" dirty="0" err="1"/>
              <a:t>subract</a:t>
            </a:r>
            <a:r>
              <a:rPr lang="en-GB" dirty="0"/>
              <a:t>:</a:t>
            </a:r>
          </a:p>
          <a:p>
            <a:pPr lvl="1"/>
            <a:r>
              <a:rPr lang="en-GB" dirty="0" err="1"/>
              <a:t>foldl</a:t>
            </a:r>
            <a:r>
              <a:rPr lang="en-GB" dirty="0"/>
              <a:t> takes the zero result and subtracts the items one after the other</a:t>
            </a:r>
          </a:p>
          <a:p>
            <a:pPr lvl="1"/>
            <a:r>
              <a:rPr lang="en-GB" dirty="0" err="1"/>
              <a:t>foldr</a:t>
            </a:r>
            <a:r>
              <a:rPr lang="en-GB" dirty="0"/>
              <a:t> takes the result away from the value, one after the other</a:t>
            </a:r>
          </a:p>
          <a:p>
            <a:endParaRPr lang="en-GB" dirty="0"/>
          </a:p>
        </p:txBody>
      </p:sp>
      <p:pic>
        <p:nvPicPr>
          <p:cNvPr id="7" name="Content Placeholder 6">
            <a:extLst>
              <a:ext uri="{FF2B5EF4-FFF2-40B4-BE49-F238E27FC236}">
                <a16:creationId xmlns:a16="http://schemas.microsoft.com/office/drawing/2014/main" id="{CC803F87-27E6-421A-B04B-8FE6C69BE830}"/>
              </a:ext>
            </a:extLst>
          </p:cNvPr>
          <p:cNvPicPr>
            <a:picLocks noGrp="1" noChangeAspect="1"/>
          </p:cNvPicPr>
          <p:nvPr>
            <p:ph sz="half" idx="17"/>
          </p:nvPr>
        </p:nvPicPr>
        <p:blipFill rotWithShape="1">
          <a:blip r:embed="rId2"/>
          <a:srcRect b="4485"/>
          <a:stretch/>
        </p:blipFill>
        <p:spPr>
          <a:xfrm>
            <a:off x="5031581" y="1299510"/>
            <a:ext cx="2905125" cy="1146324"/>
          </a:xfrm>
          <a:prstGeom prst="rect">
            <a:avLst/>
          </a:prstGeom>
        </p:spPr>
      </p:pic>
    </p:spTree>
    <p:extLst>
      <p:ext uri="{BB962C8B-B14F-4D97-AF65-F5344CB8AC3E}">
        <p14:creationId xmlns:p14="http://schemas.microsoft.com/office/powerpoint/2010/main" val="1403269481"/>
      </p:ext>
    </p:extLst>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F13B817-9EC1-4141-9345-84FE3AC56676}"/>
              </a:ext>
            </a:extLst>
          </p:cNvPr>
          <p:cNvSpPr>
            <a:spLocks noGrp="1"/>
          </p:cNvSpPr>
          <p:nvPr>
            <p:ph type="pic" sz="quarter" idx="10"/>
          </p:nvPr>
        </p:nvSpPr>
        <p:spPr/>
      </p:sp>
      <p:sp>
        <p:nvSpPr>
          <p:cNvPr id="8" name="Picture Placeholder 7">
            <a:extLst>
              <a:ext uri="{FF2B5EF4-FFF2-40B4-BE49-F238E27FC236}">
                <a16:creationId xmlns:a16="http://schemas.microsoft.com/office/drawing/2014/main" id="{DADD0774-19DC-41FB-A8ED-3469C1E020DA}"/>
              </a:ext>
            </a:extLst>
          </p:cNvPr>
          <p:cNvSpPr>
            <a:spLocks noGrp="1"/>
          </p:cNvSpPr>
          <p:nvPr>
            <p:ph type="pic" sz="quarter" idx="11"/>
          </p:nvPr>
        </p:nvSpPr>
        <p:spPr/>
      </p:sp>
      <p:sp>
        <p:nvSpPr>
          <p:cNvPr id="4" name="Title 3">
            <a:extLst>
              <a:ext uri="{FF2B5EF4-FFF2-40B4-BE49-F238E27FC236}">
                <a16:creationId xmlns:a16="http://schemas.microsoft.com/office/drawing/2014/main" id="{7DEDD881-1CF3-4A82-A773-E42CCE7C86DB}"/>
              </a:ext>
            </a:extLst>
          </p:cNvPr>
          <p:cNvSpPr>
            <a:spLocks noGrp="1"/>
          </p:cNvSpPr>
          <p:nvPr>
            <p:ph type="title"/>
          </p:nvPr>
        </p:nvSpPr>
        <p:spPr/>
        <p:txBody>
          <a:bodyPr/>
          <a:lstStyle/>
          <a:p>
            <a:r>
              <a:rPr lang="en-GB" dirty="0"/>
              <a:t>fold #3</a:t>
            </a:r>
          </a:p>
        </p:txBody>
      </p:sp>
      <p:sp>
        <p:nvSpPr>
          <p:cNvPr id="9" name="Rectangle 8">
            <a:extLst>
              <a:ext uri="{FF2B5EF4-FFF2-40B4-BE49-F238E27FC236}">
                <a16:creationId xmlns:a16="http://schemas.microsoft.com/office/drawing/2014/main" id="{98FC57BF-8370-4FA5-892D-C6A42F55C95B}"/>
              </a:ext>
            </a:extLst>
          </p:cNvPr>
          <p:cNvSpPr/>
          <p:nvPr/>
        </p:nvSpPr>
        <p:spPr>
          <a:xfrm>
            <a:off x="2286000" y="2395835"/>
            <a:ext cx="4572000" cy="923330"/>
          </a:xfrm>
          <a:prstGeom prst="rect">
            <a:avLst/>
          </a:prstGeom>
        </p:spPr>
        <p:txBody>
          <a:bodyPr>
            <a:spAutoFit/>
          </a:bodyPr>
          <a:lstStyle/>
          <a:p>
            <a:r>
              <a:rPr lang="en-GB" dirty="0" err="1"/>
              <a:t>foldr</a:t>
            </a:r>
            <a:r>
              <a:rPr lang="en-GB" dirty="0"/>
              <a:t> is usually the right version to use, but if a left fold is required </a:t>
            </a:r>
            <a:r>
              <a:rPr lang="en-GB" dirty="0" err="1"/>
              <a:t>foldl</a:t>
            </a:r>
            <a:r>
              <a:rPr lang="en-GB" dirty="0"/>
              <a:t>’ works better, is faster and more efficient</a:t>
            </a:r>
          </a:p>
        </p:txBody>
      </p:sp>
    </p:spTree>
    <p:extLst>
      <p:ext uri="{BB962C8B-B14F-4D97-AF65-F5344CB8AC3E}">
        <p14:creationId xmlns:p14="http://schemas.microsoft.com/office/powerpoint/2010/main" val="391704927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EB5FE58-BD09-4E91-8838-7B7DB27BF81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97078E29-ADE3-4EA9-A92F-4C6D0FBBC01A}"/>
              </a:ext>
            </a:extLst>
          </p:cNvPr>
          <p:cNvSpPr>
            <a:spLocks noGrp="1"/>
          </p:cNvSpPr>
          <p:nvPr>
            <p:ph type="pic" sz="quarter" idx="11"/>
          </p:nvPr>
        </p:nvSpPr>
        <p:spPr/>
      </p:sp>
      <p:sp>
        <p:nvSpPr>
          <p:cNvPr id="4" name="Title 3">
            <a:extLst>
              <a:ext uri="{FF2B5EF4-FFF2-40B4-BE49-F238E27FC236}">
                <a16:creationId xmlns:a16="http://schemas.microsoft.com/office/drawing/2014/main" id="{B722FCD5-8193-40C8-9815-375A90A4D70D}"/>
              </a:ext>
            </a:extLst>
          </p:cNvPr>
          <p:cNvSpPr>
            <a:spLocks noGrp="1"/>
          </p:cNvSpPr>
          <p:nvPr>
            <p:ph type="title"/>
          </p:nvPr>
        </p:nvSpPr>
        <p:spPr>
          <a:xfrm>
            <a:off x="467547" y="410829"/>
            <a:ext cx="5472605" cy="246221"/>
          </a:xfrm>
        </p:spPr>
        <p:txBody>
          <a:bodyPr/>
          <a:lstStyle/>
          <a:p>
            <a:r>
              <a:rPr lang="en-GB" dirty="0"/>
              <a:t>Visual Studio Code and Haskelly #3</a:t>
            </a:r>
          </a:p>
        </p:txBody>
      </p:sp>
      <p:sp>
        <p:nvSpPr>
          <p:cNvPr id="5" name="Content Placeholder 4">
            <a:extLst>
              <a:ext uri="{FF2B5EF4-FFF2-40B4-BE49-F238E27FC236}">
                <a16:creationId xmlns:a16="http://schemas.microsoft.com/office/drawing/2014/main" id="{A8532174-3F96-44DB-A1CC-A0794F79738B}"/>
              </a:ext>
            </a:extLst>
          </p:cNvPr>
          <p:cNvSpPr>
            <a:spLocks noGrp="1"/>
          </p:cNvSpPr>
          <p:nvPr>
            <p:ph sz="half" idx="16"/>
          </p:nvPr>
        </p:nvSpPr>
        <p:spPr/>
        <p:txBody>
          <a:bodyPr/>
          <a:lstStyle/>
          <a:p>
            <a:r>
              <a:rPr lang="en-GB" dirty="0"/>
              <a:t>New files are created with File - New File</a:t>
            </a:r>
          </a:p>
          <a:p>
            <a:r>
              <a:rPr lang="en-GB" dirty="0"/>
              <a:t>Files can be saved with File - Save and File - Save As</a:t>
            </a:r>
          </a:p>
          <a:p>
            <a:r>
              <a:rPr lang="en-GB" dirty="0"/>
              <a:t>When saving a file, possible extensions are .</a:t>
            </a:r>
            <a:r>
              <a:rPr lang="en-GB" dirty="0" err="1"/>
              <a:t>hs</a:t>
            </a:r>
            <a:r>
              <a:rPr lang="en-GB" dirty="0"/>
              <a:t> for Haskell files and .</a:t>
            </a:r>
            <a:r>
              <a:rPr lang="en-GB" dirty="0" err="1"/>
              <a:t>lhs</a:t>
            </a:r>
            <a:r>
              <a:rPr lang="en-GB" dirty="0"/>
              <a:t> for Literate Haskell files, typically Haskell files are what you want</a:t>
            </a:r>
          </a:p>
          <a:p>
            <a:r>
              <a:rPr lang="en-GB" dirty="0"/>
              <a:t>Use the ‘Haskell’ file type - the default is a signature file (*.</a:t>
            </a:r>
            <a:r>
              <a:rPr lang="en-GB" dirty="0" err="1"/>
              <a:t>hsig</a:t>
            </a:r>
            <a:r>
              <a:rPr lang="en-GB" dirty="0"/>
              <a:t>) but the standard extension (*.</a:t>
            </a:r>
            <a:r>
              <a:rPr lang="en-GB" dirty="0" err="1"/>
              <a:t>hs</a:t>
            </a:r>
            <a:r>
              <a:rPr lang="en-GB" dirty="0"/>
              <a:t>) for a Haskell file can be added to the filename the first time it is saved</a:t>
            </a:r>
          </a:p>
        </p:txBody>
      </p:sp>
      <p:pic>
        <p:nvPicPr>
          <p:cNvPr id="7" name="Content Placeholder 6">
            <a:extLst>
              <a:ext uri="{FF2B5EF4-FFF2-40B4-BE49-F238E27FC236}">
                <a16:creationId xmlns:a16="http://schemas.microsoft.com/office/drawing/2014/main" id="{5B05482F-D5B8-4E93-B0A8-F6B81F365834}"/>
              </a:ext>
            </a:extLst>
          </p:cNvPr>
          <p:cNvPicPr>
            <a:picLocks noGrp="1" noChangeAspect="1"/>
          </p:cNvPicPr>
          <p:nvPr>
            <p:ph sz="half" idx="17"/>
          </p:nvPr>
        </p:nvPicPr>
        <p:blipFill rotWithShape="1">
          <a:blip r:embed="rId2"/>
          <a:srcRect l="1942" t="12386" r="77942" b="49181"/>
          <a:stretch/>
        </p:blipFill>
        <p:spPr>
          <a:xfrm>
            <a:off x="4672395" y="1188443"/>
            <a:ext cx="3453127" cy="3711074"/>
          </a:xfrm>
          <a:prstGeom prst="rect">
            <a:avLst/>
          </a:prstGeom>
        </p:spPr>
      </p:pic>
      <p:sp>
        <p:nvSpPr>
          <p:cNvPr id="8" name="Rectangle 7">
            <a:extLst>
              <a:ext uri="{FF2B5EF4-FFF2-40B4-BE49-F238E27FC236}">
                <a16:creationId xmlns:a16="http://schemas.microsoft.com/office/drawing/2014/main" id="{A2E77E20-3114-44C7-A12C-741B1A9BC347}"/>
              </a:ext>
            </a:extLst>
          </p:cNvPr>
          <p:cNvSpPr/>
          <p:nvPr/>
        </p:nvSpPr>
        <p:spPr>
          <a:xfrm>
            <a:off x="5835805" y="3932663"/>
            <a:ext cx="2297151" cy="2007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69BF963-5CFB-448D-A0A1-78A16F1749E0}"/>
              </a:ext>
            </a:extLst>
          </p:cNvPr>
          <p:cNvSpPr/>
          <p:nvPr/>
        </p:nvSpPr>
        <p:spPr>
          <a:xfrm>
            <a:off x="5835805" y="4650007"/>
            <a:ext cx="2297151" cy="2007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9043522"/>
      </p:ext>
    </p:extLst>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5DD20EC-FFD5-4F0A-9FB4-33709206469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C7755EEB-38E5-442E-B7ED-A511A9A84D70}"/>
              </a:ext>
            </a:extLst>
          </p:cNvPr>
          <p:cNvSpPr>
            <a:spLocks noGrp="1"/>
          </p:cNvSpPr>
          <p:nvPr>
            <p:ph type="pic" sz="quarter" idx="11"/>
          </p:nvPr>
        </p:nvSpPr>
        <p:spPr/>
      </p:sp>
      <p:sp>
        <p:nvSpPr>
          <p:cNvPr id="5" name="Title 4">
            <a:extLst>
              <a:ext uri="{FF2B5EF4-FFF2-40B4-BE49-F238E27FC236}">
                <a16:creationId xmlns:a16="http://schemas.microsoft.com/office/drawing/2014/main" id="{74A23173-57FC-4969-BFB0-666269B077BB}"/>
              </a:ext>
            </a:extLst>
          </p:cNvPr>
          <p:cNvSpPr>
            <a:spLocks noGrp="1"/>
          </p:cNvSpPr>
          <p:nvPr>
            <p:ph type="title"/>
          </p:nvPr>
        </p:nvSpPr>
        <p:spPr>
          <a:xfrm>
            <a:off x="467548" y="410829"/>
            <a:ext cx="1212570" cy="246221"/>
          </a:xfrm>
        </p:spPr>
        <p:txBody>
          <a:bodyPr/>
          <a:lstStyle/>
          <a:p>
            <a:r>
              <a:rPr lang="en-GB" dirty="0"/>
              <a:t>Fold #4</a:t>
            </a:r>
          </a:p>
        </p:txBody>
      </p:sp>
      <p:sp>
        <p:nvSpPr>
          <p:cNvPr id="6" name="Rectangle 5">
            <a:extLst>
              <a:ext uri="{FF2B5EF4-FFF2-40B4-BE49-F238E27FC236}">
                <a16:creationId xmlns:a16="http://schemas.microsoft.com/office/drawing/2014/main" id="{6C7DE434-872A-4DF4-ADD5-A8D7788878D1}"/>
              </a:ext>
            </a:extLst>
          </p:cNvPr>
          <p:cNvSpPr/>
          <p:nvPr/>
        </p:nvSpPr>
        <p:spPr>
          <a:xfrm>
            <a:off x="988742" y="2166708"/>
            <a:ext cx="7188819" cy="6907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6F3B41E8-C05E-45C7-9636-99963333B4CE}"/>
              </a:ext>
            </a:extLst>
          </p:cNvPr>
          <p:cNvSpPr/>
          <p:nvPr/>
        </p:nvSpPr>
        <p:spPr>
          <a:xfrm flipH="1">
            <a:off x="1629297" y="2166708"/>
            <a:ext cx="62871" cy="680569"/>
          </a:xfrm>
          <a:custGeom>
            <a:avLst/>
            <a:gdLst>
              <a:gd name="connsiteX0" fmla="*/ 0 w 74342"/>
              <a:gd name="connsiteY0" fmla="*/ 0 h 691376"/>
              <a:gd name="connsiteX1" fmla="*/ 0 w 74342"/>
              <a:gd name="connsiteY1" fmla="*/ 691376 h 691376"/>
              <a:gd name="connsiteX2" fmla="*/ 74342 w 74342"/>
              <a:gd name="connsiteY2" fmla="*/ 691376 h 691376"/>
              <a:gd name="connsiteX0" fmla="*/ 0 w 0"/>
              <a:gd name="connsiteY0" fmla="*/ 0 h 691376"/>
              <a:gd name="connsiteX1" fmla="*/ 0 w 0"/>
              <a:gd name="connsiteY1" fmla="*/ 691376 h 691376"/>
            </a:gdLst>
            <a:ahLst/>
            <a:cxnLst>
              <a:cxn ang="0">
                <a:pos x="connsiteX0" y="connsiteY0"/>
              </a:cxn>
              <a:cxn ang="0">
                <a:pos x="connsiteX1" y="connsiteY1"/>
              </a:cxn>
            </a:cxnLst>
            <a:rect l="l" t="t" r="r" b="b"/>
            <a:pathLst>
              <a:path h="691376">
                <a:moveTo>
                  <a:pt x="0" y="0"/>
                </a:moveTo>
                <a:lnTo>
                  <a:pt x="0" y="69137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A5119B28-D2E9-4374-BEFD-4535206A74DC}"/>
              </a:ext>
            </a:extLst>
          </p:cNvPr>
          <p:cNvSpPr/>
          <p:nvPr/>
        </p:nvSpPr>
        <p:spPr>
          <a:xfrm flipH="1">
            <a:off x="2345865" y="2166708"/>
            <a:ext cx="62871" cy="680569"/>
          </a:xfrm>
          <a:custGeom>
            <a:avLst/>
            <a:gdLst>
              <a:gd name="connsiteX0" fmla="*/ 0 w 74342"/>
              <a:gd name="connsiteY0" fmla="*/ 0 h 691376"/>
              <a:gd name="connsiteX1" fmla="*/ 0 w 74342"/>
              <a:gd name="connsiteY1" fmla="*/ 691376 h 691376"/>
              <a:gd name="connsiteX2" fmla="*/ 74342 w 74342"/>
              <a:gd name="connsiteY2" fmla="*/ 691376 h 691376"/>
              <a:gd name="connsiteX0" fmla="*/ 0 w 0"/>
              <a:gd name="connsiteY0" fmla="*/ 0 h 691376"/>
              <a:gd name="connsiteX1" fmla="*/ 0 w 0"/>
              <a:gd name="connsiteY1" fmla="*/ 691376 h 691376"/>
            </a:gdLst>
            <a:ahLst/>
            <a:cxnLst>
              <a:cxn ang="0">
                <a:pos x="connsiteX0" y="connsiteY0"/>
              </a:cxn>
              <a:cxn ang="0">
                <a:pos x="connsiteX1" y="connsiteY1"/>
              </a:cxn>
            </a:cxnLst>
            <a:rect l="l" t="t" r="r" b="b"/>
            <a:pathLst>
              <a:path h="691376">
                <a:moveTo>
                  <a:pt x="0" y="0"/>
                </a:moveTo>
                <a:lnTo>
                  <a:pt x="0" y="69137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49FAA6C4-5FFC-4C64-99FC-41F9E4AA545F}"/>
              </a:ext>
            </a:extLst>
          </p:cNvPr>
          <p:cNvSpPr/>
          <p:nvPr/>
        </p:nvSpPr>
        <p:spPr>
          <a:xfrm flipH="1">
            <a:off x="3067689" y="2176931"/>
            <a:ext cx="62871" cy="680569"/>
          </a:xfrm>
          <a:custGeom>
            <a:avLst/>
            <a:gdLst>
              <a:gd name="connsiteX0" fmla="*/ 0 w 74342"/>
              <a:gd name="connsiteY0" fmla="*/ 0 h 691376"/>
              <a:gd name="connsiteX1" fmla="*/ 0 w 74342"/>
              <a:gd name="connsiteY1" fmla="*/ 691376 h 691376"/>
              <a:gd name="connsiteX2" fmla="*/ 74342 w 74342"/>
              <a:gd name="connsiteY2" fmla="*/ 691376 h 691376"/>
              <a:gd name="connsiteX0" fmla="*/ 0 w 0"/>
              <a:gd name="connsiteY0" fmla="*/ 0 h 691376"/>
              <a:gd name="connsiteX1" fmla="*/ 0 w 0"/>
              <a:gd name="connsiteY1" fmla="*/ 691376 h 691376"/>
            </a:gdLst>
            <a:ahLst/>
            <a:cxnLst>
              <a:cxn ang="0">
                <a:pos x="connsiteX0" y="connsiteY0"/>
              </a:cxn>
              <a:cxn ang="0">
                <a:pos x="connsiteX1" y="connsiteY1"/>
              </a:cxn>
            </a:cxnLst>
            <a:rect l="l" t="t" r="r" b="b"/>
            <a:pathLst>
              <a:path h="691376">
                <a:moveTo>
                  <a:pt x="0" y="0"/>
                </a:moveTo>
                <a:lnTo>
                  <a:pt x="0" y="69137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260B515-1673-4160-A6C2-1F821A28BE53}"/>
              </a:ext>
            </a:extLst>
          </p:cNvPr>
          <p:cNvSpPr/>
          <p:nvPr/>
        </p:nvSpPr>
        <p:spPr>
          <a:xfrm flipH="1">
            <a:off x="3784257" y="2166707"/>
            <a:ext cx="62871" cy="680569"/>
          </a:xfrm>
          <a:custGeom>
            <a:avLst/>
            <a:gdLst>
              <a:gd name="connsiteX0" fmla="*/ 0 w 74342"/>
              <a:gd name="connsiteY0" fmla="*/ 0 h 691376"/>
              <a:gd name="connsiteX1" fmla="*/ 0 w 74342"/>
              <a:gd name="connsiteY1" fmla="*/ 691376 h 691376"/>
              <a:gd name="connsiteX2" fmla="*/ 74342 w 74342"/>
              <a:gd name="connsiteY2" fmla="*/ 691376 h 691376"/>
              <a:gd name="connsiteX0" fmla="*/ 0 w 0"/>
              <a:gd name="connsiteY0" fmla="*/ 0 h 691376"/>
              <a:gd name="connsiteX1" fmla="*/ 0 w 0"/>
              <a:gd name="connsiteY1" fmla="*/ 691376 h 691376"/>
            </a:gdLst>
            <a:ahLst/>
            <a:cxnLst>
              <a:cxn ang="0">
                <a:pos x="connsiteX0" y="connsiteY0"/>
              </a:cxn>
              <a:cxn ang="0">
                <a:pos x="connsiteX1" y="connsiteY1"/>
              </a:cxn>
            </a:cxnLst>
            <a:rect l="l" t="t" r="r" b="b"/>
            <a:pathLst>
              <a:path h="691376">
                <a:moveTo>
                  <a:pt x="0" y="0"/>
                </a:moveTo>
                <a:lnTo>
                  <a:pt x="0" y="69137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8E878512-F8B1-401F-B35D-064C2805530D}"/>
              </a:ext>
            </a:extLst>
          </p:cNvPr>
          <p:cNvSpPr/>
          <p:nvPr/>
        </p:nvSpPr>
        <p:spPr>
          <a:xfrm flipH="1">
            <a:off x="4509129" y="2176930"/>
            <a:ext cx="62871" cy="680569"/>
          </a:xfrm>
          <a:custGeom>
            <a:avLst/>
            <a:gdLst>
              <a:gd name="connsiteX0" fmla="*/ 0 w 74342"/>
              <a:gd name="connsiteY0" fmla="*/ 0 h 691376"/>
              <a:gd name="connsiteX1" fmla="*/ 0 w 74342"/>
              <a:gd name="connsiteY1" fmla="*/ 691376 h 691376"/>
              <a:gd name="connsiteX2" fmla="*/ 74342 w 74342"/>
              <a:gd name="connsiteY2" fmla="*/ 691376 h 691376"/>
              <a:gd name="connsiteX0" fmla="*/ 0 w 0"/>
              <a:gd name="connsiteY0" fmla="*/ 0 h 691376"/>
              <a:gd name="connsiteX1" fmla="*/ 0 w 0"/>
              <a:gd name="connsiteY1" fmla="*/ 691376 h 691376"/>
            </a:gdLst>
            <a:ahLst/>
            <a:cxnLst>
              <a:cxn ang="0">
                <a:pos x="connsiteX0" y="connsiteY0"/>
              </a:cxn>
              <a:cxn ang="0">
                <a:pos x="connsiteX1" y="connsiteY1"/>
              </a:cxn>
            </a:cxnLst>
            <a:rect l="l" t="t" r="r" b="b"/>
            <a:pathLst>
              <a:path h="691376">
                <a:moveTo>
                  <a:pt x="0" y="0"/>
                </a:moveTo>
                <a:lnTo>
                  <a:pt x="0" y="69137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11EE7FEA-CE8E-42A9-9984-0ED2558BDE1D}"/>
              </a:ext>
            </a:extLst>
          </p:cNvPr>
          <p:cNvSpPr/>
          <p:nvPr/>
        </p:nvSpPr>
        <p:spPr>
          <a:xfrm flipH="1">
            <a:off x="5222649" y="2176930"/>
            <a:ext cx="62871" cy="680569"/>
          </a:xfrm>
          <a:custGeom>
            <a:avLst/>
            <a:gdLst>
              <a:gd name="connsiteX0" fmla="*/ 0 w 74342"/>
              <a:gd name="connsiteY0" fmla="*/ 0 h 691376"/>
              <a:gd name="connsiteX1" fmla="*/ 0 w 74342"/>
              <a:gd name="connsiteY1" fmla="*/ 691376 h 691376"/>
              <a:gd name="connsiteX2" fmla="*/ 74342 w 74342"/>
              <a:gd name="connsiteY2" fmla="*/ 691376 h 691376"/>
              <a:gd name="connsiteX0" fmla="*/ 0 w 0"/>
              <a:gd name="connsiteY0" fmla="*/ 0 h 691376"/>
              <a:gd name="connsiteX1" fmla="*/ 0 w 0"/>
              <a:gd name="connsiteY1" fmla="*/ 691376 h 691376"/>
            </a:gdLst>
            <a:ahLst/>
            <a:cxnLst>
              <a:cxn ang="0">
                <a:pos x="connsiteX0" y="connsiteY0"/>
              </a:cxn>
              <a:cxn ang="0">
                <a:pos x="connsiteX1" y="connsiteY1"/>
              </a:cxn>
            </a:cxnLst>
            <a:rect l="l" t="t" r="r" b="b"/>
            <a:pathLst>
              <a:path h="691376">
                <a:moveTo>
                  <a:pt x="0" y="0"/>
                </a:moveTo>
                <a:lnTo>
                  <a:pt x="0" y="69137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D15CA803-9F8E-42EB-B933-C50EB32641A5}"/>
              </a:ext>
            </a:extLst>
          </p:cNvPr>
          <p:cNvSpPr/>
          <p:nvPr/>
        </p:nvSpPr>
        <p:spPr>
          <a:xfrm flipH="1">
            <a:off x="5946681" y="2176930"/>
            <a:ext cx="62871" cy="680569"/>
          </a:xfrm>
          <a:custGeom>
            <a:avLst/>
            <a:gdLst>
              <a:gd name="connsiteX0" fmla="*/ 0 w 74342"/>
              <a:gd name="connsiteY0" fmla="*/ 0 h 691376"/>
              <a:gd name="connsiteX1" fmla="*/ 0 w 74342"/>
              <a:gd name="connsiteY1" fmla="*/ 691376 h 691376"/>
              <a:gd name="connsiteX2" fmla="*/ 74342 w 74342"/>
              <a:gd name="connsiteY2" fmla="*/ 691376 h 691376"/>
              <a:gd name="connsiteX0" fmla="*/ 0 w 0"/>
              <a:gd name="connsiteY0" fmla="*/ 0 h 691376"/>
              <a:gd name="connsiteX1" fmla="*/ 0 w 0"/>
              <a:gd name="connsiteY1" fmla="*/ 691376 h 691376"/>
            </a:gdLst>
            <a:ahLst/>
            <a:cxnLst>
              <a:cxn ang="0">
                <a:pos x="connsiteX0" y="connsiteY0"/>
              </a:cxn>
              <a:cxn ang="0">
                <a:pos x="connsiteX1" y="connsiteY1"/>
              </a:cxn>
            </a:cxnLst>
            <a:rect l="l" t="t" r="r" b="b"/>
            <a:pathLst>
              <a:path h="691376">
                <a:moveTo>
                  <a:pt x="0" y="0"/>
                </a:moveTo>
                <a:lnTo>
                  <a:pt x="0" y="69137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1A09C38E-68FA-42AD-8091-1FF3B52A33A1}"/>
              </a:ext>
            </a:extLst>
          </p:cNvPr>
          <p:cNvSpPr/>
          <p:nvPr/>
        </p:nvSpPr>
        <p:spPr>
          <a:xfrm flipH="1">
            <a:off x="6666946" y="2166706"/>
            <a:ext cx="62871" cy="680569"/>
          </a:xfrm>
          <a:custGeom>
            <a:avLst/>
            <a:gdLst>
              <a:gd name="connsiteX0" fmla="*/ 0 w 74342"/>
              <a:gd name="connsiteY0" fmla="*/ 0 h 691376"/>
              <a:gd name="connsiteX1" fmla="*/ 0 w 74342"/>
              <a:gd name="connsiteY1" fmla="*/ 691376 h 691376"/>
              <a:gd name="connsiteX2" fmla="*/ 74342 w 74342"/>
              <a:gd name="connsiteY2" fmla="*/ 691376 h 691376"/>
              <a:gd name="connsiteX0" fmla="*/ 0 w 0"/>
              <a:gd name="connsiteY0" fmla="*/ 0 h 691376"/>
              <a:gd name="connsiteX1" fmla="*/ 0 w 0"/>
              <a:gd name="connsiteY1" fmla="*/ 691376 h 691376"/>
            </a:gdLst>
            <a:ahLst/>
            <a:cxnLst>
              <a:cxn ang="0">
                <a:pos x="connsiteX0" y="connsiteY0"/>
              </a:cxn>
              <a:cxn ang="0">
                <a:pos x="connsiteX1" y="connsiteY1"/>
              </a:cxn>
            </a:cxnLst>
            <a:rect l="l" t="t" r="r" b="b"/>
            <a:pathLst>
              <a:path h="691376">
                <a:moveTo>
                  <a:pt x="0" y="0"/>
                </a:moveTo>
                <a:lnTo>
                  <a:pt x="0" y="69137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95E8B2FE-32EB-4A28-A8BE-983604E0F9A8}"/>
              </a:ext>
            </a:extLst>
          </p:cNvPr>
          <p:cNvSpPr/>
          <p:nvPr/>
        </p:nvSpPr>
        <p:spPr>
          <a:xfrm flipH="1">
            <a:off x="7390817" y="2166705"/>
            <a:ext cx="62871" cy="680569"/>
          </a:xfrm>
          <a:custGeom>
            <a:avLst/>
            <a:gdLst>
              <a:gd name="connsiteX0" fmla="*/ 0 w 74342"/>
              <a:gd name="connsiteY0" fmla="*/ 0 h 691376"/>
              <a:gd name="connsiteX1" fmla="*/ 0 w 74342"/>
              <a:gd name="connsiteY1" fmla="*/ 691376 h 691376"/>
              <a:gd name="connsiteX2" fmla="*/ 74342 w 74342"/>
              <a:gd name="connsiteY2" fmla="*/ 691376 h 691376"/>
              <a:gd name="connsiteX0" fmla="*/ 0 w 0"/>
              <a:gd name="connsiteY0" fmla="*/ 0 h 691376"/>
              <a:gd name="connsiteX1" fmla="*/ 0 w 0"/>
              <a:gd name="connsiteY1" fmla="*/ 691376 h 691376"/>
            </a:gdLst>
            <a:ahLst/>
            <a:cxnLst>
              <a:cxn ang="0">
                <a:pos x="connsiteX0" y="connsiteY0"/>
              </a:cxn>
              <a:cxn ang="0">
                <a:pos x="connsiteX1" y="connsiteY1"/>
              </a:cxn>
            </a:cxnLst>
            <a:rect l="l" t="t" r="r" b="b"/>
            <a:pathLst>
              <a:path h="691376">
                <a:moveTo>
                  <a:pt x="0" y="0"/>
                </a:moveTo>
                <a:lnTo>
                  <a:pt x="0" y="69137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02FFD3CE-8415-4136-9780-397890F418DE}"/>
              </a:ext>
            </a:extLst>
          </p:cNvPr>
          <p:cNvSpPr txBox="1"/>
          <p:nvPr/>
        </p:nvSpPr>
        <p:spPr>
          <a:xfrm>
            <a:off x="1237463" y="2353100"/>
            <a:ext cx="137858" cy="307777"/>
          </a:xfrm>
          <a:prstGeom prst="rect">
            <a:avLst/>
          </a:prstGeom>
          <a:noFill/>
        </p:spPr>
        <p:txBody>
          <a:bodyPr wrap="none" lIns="0" tIns="0" rIns="0" bIns="0" rtlCol="0">
            <a:spAutoFit/>
          </a:bodyPr>
          <a:lstStyle/>
          <a:p>
            <a:r>
              <a:rPr lang="en-GB" sz="2000" dirty="0">
                <a:latin typeface="+mn-lt"/>
              </a:rPr>
              <a:t>1</a:t>
            </a:r>
          </a:p>
        </p:txBody>
      </p:sp>
      <p:sp>
        <p:nvSpPr>
          <p:cNvPr id="26" name="TextBox 25">
            <a:extLst>
              <a:ext uri="{FF2B5EF4-FFF2-40B4-BE49-F238E27FC236}">
                <a16:creationId xmlns:a16="http://schemas.microsoft.com/office/drawing/2014/main" id="{8C5A059C-3E3D-4983-8B8F-CBF8EE04ACA9}"/>
              </a:ext>
            </a:extLst>
          </p:cNvPr>
          <p:cNvSpPr txBox="1"/>
          <p:nvPr/>
        </p:nvSpPr>
        <p:spPr>
          <a:xfrm>
            <a:off x="1994152" y="2353099"/>
            <a:ext cx="137858" cy="307777"/>
          </a:xfrm>
          <a:prstGeom prst="rect">
            <a:avLst/>
          </a:prstGeom>
          <a:noFill/>
        </p:spPr>
        <p:txBody>
          <a:bodyPr wrap="none" lIns="0" tIns="0" rIns="0" bIns="0" rtlCol="0">
            <a:spAutoFit/>
          </a:bodyPr>
          <a:lstStyle/>
          <a:p>
            <a:r>
              <a:rPr lang="en-GB" sz="2000" dirty="0">
                <a:latin typeface="+mn-lt"/>
              </a:rPr>
              <a:t>2</a:t>
            </a:r>
          </a:p>
        </p:txBody>
      </p:sp>
      <p:sp>
        <p:nvSpPr>
          <p:cNvPr id="28" name="TextBox 27">
            <a:extLst>
              <a:ext uri="{FF2B5EF4-FFF2-40B4-BE49-F238E27FC236}">
                <a16:creationId xmlns:a16="http://schemas.microsoft.com/office/drawing/2014/main" id="{C7F6CFFB-4F3B-450A-89A3-3FD632132B7A}"/>
              </a:ext>
            </a:extLst>
          </p:cNvPr>
          <p:cNvSpPr txBox="1"/>
          <p:nvPr/>
        </p:nvSpPr>
        <p:spPr>
          <a:xfrm>
            <a:off x="2713730" y="2363325"/>
            <a:ext cx="137858" cy="307777"/>
          </a:xfrm>
          <a:prstGeom prst="rect">
            <a:avLst/>
          </a:prstGeom>
          <a:noFill/>
        </p:spPr>
        <p:txBody>
          <a:bodyPr wrap="none" lIns="0" tIns="0" rIns="0" bIns="0" rtlCol="0">
            <a:spAutoFit/>
          </a:bodyPr>
          <a:lstStyle/>
          <a:p>
            <a:r>
              <a:rPr lang="en-GB" sz="2000" dirty="0">
                <a:latin typeface="+mn-lt"/>
              </a:rPr>
              <a:t>3</a:t>
            </a:r>
          </a:p>
        </p:txBody>
      </p:sp>
      <p:sp>
        <p:nvSpPr>
          <p:cNvPr id="30" name="TextBox 29">
            <a:extLst>
              <a:ext uri="{FF2B5EF4-FFF2-40B4-BE49-F238E27FC236}">
                <a16:creationId xmlns:a16="http://schemas.microsoft.com/office/drawing/2014/main" id="{B1CC0416-E078-46DD-8F79-061E2259BBEE}"/>
              </a:ext>
            </a:extLst>
          </p:cNvPr>
          <p:cNvSpPr txBox="1"/>
          <p:nvPr/>
        </p:nvSpPr>
        <p:spPr>
          <a:xfrm>
            <a:off x="3388479" y="2353098"/>
            <a:ext cx="137858" cy="307777"/>
          </a:xfrm>
          <a:prstGeom prst="rect">
            <a:avLst/>
          </a:prstGeom>
          <a:noFill/>
        </p:spPr>
        <p:txBody>
          <a:bodyPr wrap="none" lIns="0" tIns="0" rIns="0" bIns="0" rtlCol="0">
            <a:spAutoFit/>
          </a:bodyPr>
          <a:lstStyle/>
          <a:p>
            <a:r>
              <a:rPr lang="en-GB" sz="2000" dirty="0">
                <a:latin typeface="+mn-lt"/>
              </a:rPr>
              <a:t>4</a:t>
            </a:r>
          </a:p>
        </p:txBody>
      </p:sp>
      <p:sp>
        <p:nvSpPr>
          <p:cNvPr id="32" name="TextBox 31">
            <a:extLst>
              <a:ext uri="{FF2B5EF4-FFF2-40B4-BE49-F238E27FC236}">
                <a16:creationId xmlns:a16="http://schemas.microsoft.com/office/drawing/2014/main" id="{5D5DC6CE-76B5-44B6-9884-7A91CD3A5B4D}"/>
              </a:ext>
            </a:extLst>
          </p:cNvPr>
          <p:cNvSpPr txBox="1"/>
          <p:nvPr/>
        </p:nvSpPr>
        <p:spPr>
          <a:xfrm>
            <a:off x="4142608" y="2353097"/>
            <a:ext cx="137858" cy="307777"/>
          </a:xfrm>
          <a:prstGeom prst="rect">
            <a:avLst/>
          </a:prstGeom>
          <a:noFill/>
        </p:spPr>
        <p:txBody>
          <a:bodyPr wrap="none" lIns="0" tIns="0" rIns="0" bIns="0" rtlCol="0">
            <a:spAutoFit/>
          </a:bodyPr>
          <a:lstStyle/>
          <a:p>
            <a:r>
              <a:rPr lang="en-GB" sz="2000" dirty="0">
                <a:latin typeface="+mn-lt"/>
              </a:rPr>
              <a:t>5</a:t>
            </a:r>
          </a:p>
        </p:txBody>
      </p:sp>
      <p:sp>
        <p:nvSpPr>
          <p:cNvPr id="34" name="TextBox 33">
            <a:extLst>
              <a:ext uri="{FF2B5EF4-FFF2-40B4-BE49-F238E27FC236}">
                <a16:creationId xmlns:a16="http://schemas.microsoft.com/office/drawing/2014/main" id="{82C0AECE-339A-44E6-9A28-C31BFBE67EEA}"/>
              </a:ext>
            </a:extLst>
          </p:cNvPr>
          <p:cNvSpPr txBox="1"/>
          <p:nvPr/>
        </p:nvSpPr>
        <p:spPr>
          <a:xfrm>
            <a:off x="5561166" y="2363325"/>
            <a:ext cx="137858" cy="307777"/>
          </a:xfrm>
          <a:prstGeom prst="rect">
            <a:avLst/>
          </a:prstGeom>
          <a:noFill/>
        </p:spPr>
        <p:txBody>
          <a:bodyPr wrap="none" lIns="0" tIns="0" rIns="0" bIns="0" rtlCol="0">
            <a:spAutoFit/>
          </a:bodyPr>
          <a:lstStyle/>
          <a:p>
            <a:r>
              <a:rPr lang="en-GB" sz="2000" dirty="0">
                <a:latin typeface="+mn-lt"/>
              </a:rPr>
              <a:t>7</a:t>
            </a:r>
          </a:p>
        </p:txBody>
      </p:sp>
      <p:sp>
        <p:nvSpPr>
          <p:cNvPr id="36" name="TextBox 35">
            <a:extLst>
              <a:ext uri="{FF2B5EF4-FFF2-40B4-BE49-F238E27FC236}">
                <a16:creationId xmlns:a16="http://schemas.microsoft.com/office/drawing/2014/main" id="{3EBCEB70-3263-43EE-B523-9F02DC2D623D}"/>
              </a:ext>
            </a:extLst>
          </p:cNvPr>
          <p:cNvSpPr txBox="1"/>
          <p:nvPr/>
        </p:nvSpPr>
        <p:spPr>
          <a:xfrm>
            <a:off x="6288473" y="2358215"/>
            <a:ext cx="137858" cy="307777"/>
          </a:xfrm>
          <a:prstGeom prst="rect">
            <a:avLst/>
          </a:prstGeom>
          <a:noFill/>
        </p:spPr>
        <p:txBody>
          <a:bodyPr wrap="none" lIns="0" tIns="0" rIns="0" bIns="0" rtlCol="0">
            <a:spAutoFit/>
          </a:bodyPr>
          <a:lstStyle/>
          <a:p>
            <a:r>
              <a:rPr lang="en-GB" sz="2000" dirty="0">
                <a:latin typeface="+mn-lt"/>
              </a:rPr>
              <a:t>8</a:t>
            </a:r>
          </a:p>
        </p:txBody>
      </p:sp>
      <p:sp>
        <p:nvSpPr>
          <p:cNvPr id="40" name="TextBox 39">
            <a:extLst>
              <a:ext uri="{FF2B5EF4-FFF2-40B4-BE49-F238E27FC236}">
                <a16:creationId xmlns:a16="http://schemas.microsoft.com/office/drawing/2014/main" id="{CC541A80-C63B-4474-9806-A58524240B70}"/>
              </a:ext>
            </a:extLst>
          </p:cNvPr>
          <p:cNvSpPr txBox="1"/>
          <p:nvPr/>
        </p:nvSpPr>
        <p:spPr>
          <a:xfrm>
            <a:off x="4847646" y="2363325"/>
            <a:ext cx="137858" cy="307777"/>
          </a:xfrm>
          <a:prstGeom prst="rect">
            <a:avLst/>
          </a:prstGeom>
          <a:noFill/>
        </p:spPr>
        <p:txBody>
          <a:bodyPr wrap="none" lIns="0" tIns="0" rIns="0" bIns="0" rtlCol="0">
            <a:spAutoFit/>
          </a:bodyPr>
          <a:lstStyle/>
          <a:p>
            <a:r>
              <a:rPr lang="en-GB" sz="2000" dirty="0">
                <a:latin typeface="+mn-lt"/>
              </a:rPr>
              <a:t>6</a:t>
            </a:r>
          </a:p>
        </p:txBody>
      </p:sp>
      <p:sp>
        <p:nvSpPr>
          <p:cNvPr id="42" name="TextBox 41">
            <a:extLst>
              <a:ext uri="{FF2B5EF4-FFF2-40B4-BE49-F238E27FC236}">
                <a16:creationId xmlns:a16="http://schemas.microsoft.com/office/drawing/2014/main" id="{AD6C7DA2-1075-4721-801F-2EF4034C1928}"/>
              </a:ext>
            </a:extLst>
          </p:cNvPr>
          <p:cNvSpPr txBox="1"/>
          <p:nvPr/>
        </p:nvSpPr>
        <p:spPr>
          <a:xfrm>
            <a:off x="7031355" y="2363325"/>
            <a:ext cx="137858" cy="307777"/>
          </a:xfrm>
          <a:prstGeom prst="rect">
            <a:avLst/>
          </a:prstGeom>
          <a:noFill/>
        </p:spPr>
        <p:txBody>
          <a:bodyPr wrap="none" lIns="0" tIns="0" rIns="0" bIns="0" rtlCol="0">
            <a:spAutoFit/>
          </a:bodyPr>
          <a:lstStyle/>
          <a:p>
            <a:r>
              <a:rPr lang="en-GB" sz="2000" dirty="0">
                <a:latin typeface="+mn-lt"/>
              </a:rPr>
              <a:t>9</a:t>
            </a:r>
          </a:p>
        </p:txBody>
      </p:sp>
      <p:sp>
        <p:nvSpPr>
          <p:cNvPr id="44" name="TextBox 43">
            <a:extLst>
              <a:ext uri="{FF2B5EF4-FFF2-40B4-BE49-F238E27FC236}">
                <a16:creationId xmlns:a16="http://schemas.microsoft.com/office/drawing/2014/main" id="{1E3E1948-8124-4D1E-8C89-20D737AA2716}"/>
              </a:ext>
            </a:extLst>
          </p:cNvPr>
          <p:cNvSpPr txBox="1"/>
          <p:nvPr/>
        </p:nvSpPr>
        <p:spPr>
          <a:xfrm>
            <a:off x="7692800" y="2353096"/>
            <a:ext cx="275717" cy="307777"/>
          </a:xfrm>
          <a:prstGeom prst="rect">
            <a:avLst/>
          </a:prstGeom>
          <a:noFill/>
        </p:spPr>
        <p:txBody>
          <a:bodyPr wrap="none" lIns="0" tIns="0" rIns="0" bIns="0" rtlCol="0">
            <a:spAutoFit/>
          </a:bodyPr>
          <a:lstStyle/>
          <a:p>
            <a:r>
              <a:rPr lang="en-GB" sz="2000" dirty="0">
                <a:latin typeface="+mn-lt"/>
              </a:rPr>
              <a:t>10</a:t>
            </a:r>
          </a:p>
        </p:txBody>
      </p:sp>
      <p:sp>
        <p:nvSpPr>
          <p:cNvPr id="45" name="Freeform: Shape 44">
            <a:extLst>
              <a:ext uri="{FF2B5EF4-FFF2-40B4-BE49-F238E27FC236}">
                <a16:creationId xmlns:a16="http://schemas.microsoft.com/office/drawing/2014/main" id="{91793B40-59A5-4258-A180-031696F5B196}"/>
              </a:ext>
            </a:extLst>
          </p:cNvPr>
          <p:cNvSpPr/>
          <p:nvPr/>
        </p:nvSpPr>
        <p:spPr>
          <a:xfrm>
            <a:off x="1791548" y="1909185"/>
            <a:ext cx="1276141" cy="0"/>
          </a:xfrm>
          <a:custGeom>
            <a:avLst/>
            <a:gdLst>
              <a:gd name="connsiteX0" fmla="*/ 0 w 1276141"/>
              <a:gd name="connsiteY0" fmla="*/ 0 h 0"/>
              <a:gd name="connsiteX1" fmla="*/ 1276141 w 1276141"/>
              <a:gd name="connsiteY1" fmla="*/ 0 h 0"/>
            </a:gdLst>
            <a:ahLst/>
            <a:cxnLst>
              <a:cxn ang="0">
                <a:pos x="connsiteX0" y="connsiteY0"/>
              </a:cxn>
              <a:cxn ang="0">
                <a:pos x="connsiteX1" y="connsiteY1"/>
              </a:cxn>
            </a:cxnLst>
            <a:rect l="l" t="t" r="r" b="b"/>
            <a:pathLst>
              <a:path w="1276141">
                <a:moveTo>
                  <a:pt x="0" y="0"/>
                </a:moveTo>
                <a:lnTo>
                  <a:pt x="1276141" y="0"/>
                </a:lnTo>
              </a:path>
            </a:pathLst>
          </a:custGeom>
          <a:noFill/>
          <a:ln w="254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299EF9-CC5C-4D67-AFE2-7BC67CE205E7}"/>
              </a:ext>
            </a:extLst>
          </p:cNvPr>
          <p:cNvSpPr txBox="1"/>
          <p:nvPr/>
        </p:nvSpPr>
        <p:spPr>
          <a:xfrm>
            <a:off x="1123102" y="1773716"/>
            <a:ext cx="445635" cy="246221"/>
          </a:xfrm>
          <a:prstGeom prst="rect">
            <a:avLst/>
          </a:prstGeom>
          <a:noFill/>
        </p:spPr>
        <p:txBody>
          <a:bodyPr wrap="none" lIns="0" tIns="0" rIns="0" bIns="0" rtlCol="0">
            <a:spAutoFit/>
          </a:bodyPr>
          <a:lstStyle/>
          <a:p>
            <a:r>
              <a:rPr lang="en-GB" sz="1600" b="1" dirty="0" err="1">
                <a:solidFill>
                  <a:srgbClr val="FF0000"/>
                </a:solidFill>
                <a:latin typeface="+mn-lt"/>
              </a:rPr>
              <a:t>foldl</a:t>
            </a:r>
            <a:endParaRPr lang="en-GB" sz="1600" b="1" dirty="0">
              <a:solidFill>
                <a:srgbClr val="FF0000"/>
              </a:solidFill>
              <a:latin typeface="+mn-lt"/>
            </a:endParaRPr>
          </a:p>
        </p:txBody>
      </p:sp>
      <p:sp>
        <p:nvSpPr>
          <p:cNvPr id="48" name="TextBox 47">
            <a:extLst>
              <a:ext uri="{FF2B5EF4-FFF2-40B4-BE49-F238E27FC236}">
                <a16:creationId xmlns:a16="http://schemas.microsoft.com/office/drawing/2014/main" id="{45C38768-42B7-4B2B-BFEA-3F8F661C9B7D}"/>
              </a:ext>
            </a:extLst>
          </p:cNvPr>
          <p:cNvSpPr txBox="1"/>
          <p:nvPr/>
        </p:nvSpPr>
        <p:spPr>
          <a:xfrm>
            <a:off x="7607840" y="1765979"/>
            <a:ext cx="469680" cy="246221"/>
          </a:xfrm>
          <a:prstGeom prst="rect">
            <a:avLst/>
          </a:prstGeom>
          <a:noFill/>
        </p:spPr>
        <p:txBody>
          <a:bodyPr wrap="none" lIns="0" tIns="0" rIns="0" bIns="0" rtlCol="0">
            <a:spAutoFit/>
          </a:bodyPr>
          <a:lstStyle/>
          <a:p>
            <a:r>
              <a:rPr lang="en-GB" sz="1600" b="1" dirty="0" err="1">
                <a:solidFill>
                  <a:srgbClr val="FF0000"/>
                </a:solidFill>
                <a:latin typeface="+mn-lt"/>
              </a:rPr>
              <a:t>foldr</a:t>
            </a:r>
            <a:endParaRPr lang="en-GB" sz="1600" b="1" dirty="0">
              <a:solidFill>
                <a:srgbClr val="FF0000"/>
              </a:solidFill>
              <a:latin typeface="+mn-lt"/>
            </a:endParaRPr>
          </a:p>
        </p:txBody>
      </p:sp>
      <p:sp>
        <p:nvSpPr>
          <p:cNvPr id="50" name="Freeform: Shape 49">
            <a:extLst>
              <a:ext uri="{FF2B5EF4-FFF2-40B4-BE49-F238E27FC236}">
                <a16:creationId xmlns:a16="http://schemas.microsoft.com/office/drawing/2014/main" id="{2AD04D80-45C6-44AC-A8FC-C67469972071}"/>
              </a:ext>
            </a:extLst>
          </p:cNvPr>
          <p:cNvSpPr/>
          <p:nvPr/>
        </p:nvSpPr>
        <p:spPr>
          <a:xfrm flipH="1">
            <a:off x="6114676" y="1909185"/>
            <a:ext cx="1276141" cy="0"/>
          </a:xfrm>
          <a:custGeom>
            <a:avLst/>
            <a:gdLst>
              <a:gd name="connsiteX0" fmla="*/ 0 w 1276141"/>
              <a:gd name="connsiteY0" fmla="*/ 0 h 0"/>
              <a:gd name="connsiteX1" fmla="*/ 1276141 w 1276141"/>
              <a:gd name="connsiteY1" fmla="*/ 0 h 0"/>
            </a:gdLst>
            <a:ahLst/>
            <a:cxnLst>
              <a:cxn ang="0">
                <a:pos x="connsiteX0" y="connsiteY0"/>
              </a:cxn>
              <a:cxn ang="0">
                <a:pos x="connsiteX1" y="connsiteY1"/>
              </a:cxn>
            </a:cxnLst>
            <a:rect l="l" t="t" r="r" b="b"/>
            <a:pathLst>
              <a:path w="1276141">
                <a:moveTo>
                  <a:pt x="0" y="0"/>
                </a:moveTo>
                <a:lnTo>
                  <a:pt x="1276141" y="0"/>
                </a:lnTo>
              </a:path>
            </a:pathLst>
          </a:custGeom>
          <a:noFill/>
          <a:ln w="254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257364"/>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DCA2CFC-690C-4CEB-BC2A-C7A9405AF5F2}"/>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80676D2-0692-4A9F-93E4-A3D179DF72CB}"/>
              </a:ext>
            </a:extLst>
          </p:cNvPr>
          <p:cNvSpPr>
            <a:spLocks noGrp="1"/>
          </p:cNvSpPr>
          <p:nvPr>
            <p:ph type="pic" sz="quarter" idx="11"/>
          </p:nvPr>
        </p:nvSpPr>
        <p:spPr/>
      </p:sp>
      <p:sp>
        <p:nvSpPr>
          <p:cNvPr id="4" name="Title 3">
            <a:extLst>
              <a:ext uri="{FF2B5EF4-FFF2-40B4-BE49-F238E27FC236}">
                <a16:creationId xmlns:a16="http://schemas.microsoft.com/office/drawing/2014/main" id="{7B9FAA60-3D8D-404E-A663-F9A017F85891}"/>
              </a:ext>
            </a:extLst>
          </p:cNvPr>
          <p:cNvSpPr>
            <a:spLocks noGrp="1"/>
          </p:cNvSpPr>
          <p:nvPr>
            <p:ph type="title"/>
          </p:nvPr>
        </p:nvSpPr>
        <p:spPr>
          <a:xfrm>
            <a:off x="467548" y="410829"/>
            <a:ext cx="2855516" cy="246221"/>
          </a:xfrm>
        </p:spPr>
        <p:txBody>
          <a:bodyPr/>
          <a:lstStyle/>
          <a:p>
            <a:r>
              <a:rPr lang="en-GB" dirty="0"/>
              <a:t>Tuples #1</a:t>
            </a:r>
          </a:p>
        </p:txBody>
      </p:sp>
      <p:sp>
        <p:nvSpPr>
          <p:cNvPr id="5" name="Content Placeholder 4">
            <a:extLst>
              <a:ext uri="{FF2B5EF4-FFF2-40B4-BE49-F238E27FC236}">
                <a16:creationId xmlns:a16="http://schemas.microsoft.com/office/drawing/2014/main" id="{EC71B3EC-0E75-4E22-80FD-20EAB0F56045}"/>
              </a:ext>
            </a:extLst>
          </p:cNvPr>
          <p:cNvSpPr>
            <a:spLocks noGrp="1"/>
          </p:cNvSpPr>
          <p:nvPr>
            <p:ph sz="half" idx="16"/>
          </p:nvPr>
        </p:nvSpPr>
        <p:spPr/>
        <p:txBody>
          <a:bodyPr/>
          <a:lstStyle/>
          <a:p>
            <a:r>
              <a:rPr lang="en-GB" dirty="0"/>
              <a:t>Haskell has tuples, which as in other languages, are multiple values, separated by commas, and enclosed in parentheses</a:t>
            </a:r>
          </a:p>
          <a:p>
            <a:r>
              <a:rPr lang="en-GB" dirty="0"/>
              <a:t>Unlike a list, a tuple can contain a mix of value types, up to four elements</a:t>
            </a:r>
          </a:p>
          <a:p>
            <a:r>
              <a:rPr lang="en-GB" dirty="0"/>
              <a:t>However a list of tuples must have tuples of a single size and type – preventing errors that would come with a list of lists where the inner lists can be of any size</a:t>
            </a:r>
          </a:p>
        </p:txBody>
      </p:sp>
      <p:pic>
        <p:nvPicPr>
          <p:cNvPr id="7" name="Content Placeholder 6">
            <a:extLst>
              <a:ext uri="{FF2B5EF4-FFF2-40B4-BE49-F238E27FC236}">
                <a16:creationId xmlns:a16="http://schemas.microsoft.com/office/drawing/2014/main" id="{9497D38D-884C-4444-BC54-2A6381879618}"/>
              </a:ext>
            </a:extLst>
          </p:cNvPr>
          <p:cNvPicPr>
            <a:picLocks noGrp="1" noChangeAspect="1"/>
          </p:cNvPicPr>
          <p:nvPr>
            <p:ph sz="half" idx="17"/>
          </p:nvPr>
        </p:nvPicPr>
        <p:blipFill>
          <a:blip r:embed="rId2"/>
          <a:stretch>
            <a:fillRect/>
          </a:stretch>
        </p:blipFill>
        <p:spPr>
          <a:xfrm>
            <a:off x="4572000" y="1367375"/>
            <a:ext cx="3824288" cy="2239006"/>
          </a:xfrm>
          <a:prstGeom prst="rect">
            <a:avLst/>
          </a:prstGeom>
        </p:spPr>
      </p:pic>
    </p:spTree>
    <p:extLst>
      <p:ext uri="{BB962C8B-B14F-4D97-AF65-F5344CB8AC3E}">
        <p14:creationId xmlns:p14="http://schemas.microsoft.com/office/powerpoint/2010/main" val="623693689"/>
      </p:ext>
    </p:extLst>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8A6834C-C66D-4460-A37E-0CAA9ACCAAC6}"/>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B1DF5DB-57F3-43F4-B086-801DAD06EF82}"/>
              </a:ext>
            </a:extLst>
          </p:cNvPr>
          <p:cNvSpPr>
            <a:spLocks noGrp="1"/>
          </p:cNvSpPr>
          <p:nvPr>
            <p:ph type="pic" sz="quarter" idx="11"/>
          </p:nvPr>
        </p:nvSpPr>
        <p:spPr/>
      </p:sp>
      <p:sp>
        <p:nvSpPr>
          <p:cNvPr id="4" name="Title 3">
            <a:extLst>
              <a:ext uri="{FF2B5EF4-FFF2-40B4-BE49-F238E27FC236}">
                <a16:creationId xmlns:a16="http://schemas.microsoft.com/office/drawing/2014/main" id="{950BF94B-D342-4210-B7FF-D5A37411F24D}"/>
              </a:ext>
            </a:extLst>
          </p:cNvPr>
          <p:cNvSpPr>
            <a:spLocks noGrp="1"/>
          </p:cNvSpPr>
          <p:nvPr>
            <p:ph type="title"/>
          </p:nvPr>
        </p:nvSpPr>
        <p:spPr>
          <a:xfrm>
            <a:off x="467547" y="410829"/>
            <a:ext cx="2372297" cy="246221"/>
          </a:xfrm>
        </p:spPr>
        <p:txBody>
          <a:bodyPr/>
          <a:lstStyle/>
          <a:p>
            <a:r>
              <a:rPr lang="en-GB" dirty="0"/>
              <a:t>Tuples #2</a:t>
            </a:r>
          </a:p>
        </p:txBody>
      </p:sp>
      <p:sp>
        <p:nvSpPr>
          <p:cNvPr id="5" name="Content Placeholder 4">
            <a:extLst>
              <a:ext uri="{FF2B5EF4-FFF2-40B4-BE49-F238E27FC236}">
                <a16:creationId xmlns:a16="http://schemas.microsoft.com/office/drawing/2014/main" id="{964CC541-70C5-4C8A-9A96-993737FC8947}"/>
              </a:ext>
            </a:extLst>
          </p:cNvPr>
          <p:cNvSpPr>
            <a:spLocks noGrp="1"/>
          </p:cNvSpPr>
          <p:nvPr>
            <p:ph sz="half" idx="16"/>
          </p:nvPr>
        </p:nvSpPr>
        <p:spPr/>
        <p:txBody>
          <a:bodyPr/>
          <a:lstStyle/>
          <a:p>
            <a:r>
              <a:rPr lang="en-GB" dirty="0"/>
              <a:t>The contents of a tuple can be obtained in a variety of ways:</a:t>
            </a:r>
          </a:p>
          <a:p>
            <a:pPr lvl="1"/>
            <a:r>
              <a:rPr lang="en-GB" dirty="0"/>
              <a:t>First element, </a:t>
            </a:r>
            <a:r>
              <a:rPr lang="en-GB" dirty="0" err="1"/>
              <a:t>fst</a:t>
            </a:r>
            <a:endParaRPr lang="en-GB" dirty="0"/>
          </a:p>
          <a:p>
            <a:pPr lvl="1"/>
            <a:r>
              <a:rPr lang="en-GB" dirty="0"/>
              <a:t>Second element, </a:t>
            </a:r>
            <a:r>
              <a:rPr lang="en-GB" dirty="0" err="1"/>
              <a:t>snd</a:t>
            </a:r>
            <a:endParaRPr lang="en-GB" dirty="0"/>
          </a:p>
          <a:p>
            <a:pPr lvl="1"/>
            <a:r>
              <a:rPr lang="en-GB" dirty="0"/>
              <a:t>Destructuring, by providing an equal number of variables and matching off</a:t>
            </a:r>
          </a:p>
          <a:p>
            <a:r>
              <a:rPr lang="en-GB" dirty="0"/>
              <a:t>Trying to use </a:t>
            </a:r>
            <a:r>
              <a:rPr lang="en-GB" dirty="0" err="1"/>
              <a:t>fst</a:t>
            </a:r>
            <a:r>
              <a:rPr lang="en-GB" dirty="0"/>
              <a:t> or </a:t>
            </a:r>
            <a:r>
              <a:rPr lang="en-GB" dirty="0" err="1"/>
              <a:t>snd</a:t>
            </a:r>
            <a:r>
              <a:rPr lang="en-GB" dirty="0"/>
              <a:t> on a tuple of more than four elements is an error</a:t>
            </a:r>
          </a:p>
        </p:txBody>
      </p:sp>
      <p:pic>
        <p:nvPicPr>
          <p:cNvPr id="7" name="Content Placeholder 6">
            <a:extLst>
              <a:ext uri="{FF2B5EF4-FFF2-40B4-BE49-F238E27FC236}">
                <a16:creationId xmlns:a16="http://schemas.microsoft.com/office/drawing/2014/main" id="{E6CF93A3-E087-4BD5-9CA8-C9AF3670018D}"/>
              </a:ext>
            </a:extLst>
          </p:cNvPr>
          <p:cNvPicPr>
            <a:picLocks noGrp="1" noChangeAspect="1"/>
          </p:cNvPicPr>
          <p:nvPr>
            <p:ph sz="half" idx="17"/>
          </p:nvPr>
        </p:nvPicPr>
        <p:blipFill rotWithShape="1">
          <a:blip r:embed="rId2"/>
          <a:srcRect l="1576"/>
          <a:stretch/>
        </p:blipFill>
        <p:spPr>
          <a:xfrm>
            <a:off x="5307980" y="1313914"/>
            <a:ext cx="2390601" cy="1543050"/>
          </a:xfrm>
          <a:prstGeom prst="rect">
            <a:avLst/>
          </a:prstGeom>
        </p:spPr>
      </p:pic>
    </p:spTree>
    <p:extLst>
      <p:ext uri="{BB962C8B-B14F-4D97-AF65-F5344CB8AC3E}">
        <p14:creationId xmlns:p14="http://schemas.microsoft.com/office/powerpoint/2010/main" val="997224673"/>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24A5010-DAEC-4502-A6E6-E6ADEDE0C51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DE740F1B-2B45-4F25-A91E-3BF534FAB8F6}"/>
              </a:ext>
            </a:extLst>
          </p:cNvPr>
          <p:cNvSpPr>
            <a:spLocks noGrp="1"/>
          </p:cNvSpPr>
          <p:nvPr>
            <p:ph type="pic" sz="quarter" idx="11"/>
          </p:nvPr>
        </p:nvSpPr>
        <p:spPr/>
      </p:sp>
      <p:sp>
        <p:nvSpPr>
          <p:cNvPr id="4" name="Title 3">
            <a:extLst>
              <a:ext uri="{FF2B5EF4-FFF2-40B4-BE49-F238E27FC236}">
                <a16:creationId xmlns:a16="http://schemas.microsoft.com/office/drawing/2014/main" id="{2FFDC8DF-F5B7-404D-B2D2-6BB18A121616}"/>
              </a:ext>
            </a:extLst>
          </p:cNvPr>
          <p:cNvSpPr>
            <a:spLocks noGrp="1"/>
          </p:cNvSpPr>
          <p:nvPr>
            <p:ph type="title"/>
          </p:nvPr>
        </p:nvSpPr>
        <p:spPr>
          <a:xfrm>
            <a:off x="467547" y="410829"/>
            <a:ext cx="5472605" cy="246221"/>
          </a:xfrm>
        </p:spPr>
        <p:txBody>
          <a:bodyPr/>
          <a:lstStyle/>
          <a:p>
            <a:r>
              <a:rPr lang="en-GB" dirty="0"/>
              <a:t>:SPRINT AND LAZINESS</a:t>
            </a:r>
          </a:p>
        </p:txBody>
      </p:sp>
      <p:sp>
        <p:nvSpPr>
          <p:cNvPr id="5" name="Content Placeholder 4">
            <a:extLst>
              <a:ext uri="{FF2B5EF4-FFF2-40B4-BE49-F238E27FC236}">
                <a16:creationId xmlns:a16="http://schemas.microsoft.com/office/drawing/2014/main" id="{17EDA5D8-5210-4E1D-A04F-62FB5E5F5558}"/>
              </a:ext>
            </a:extLst>
          </p:cNvPr>
          <p:cNvSpPr>
            <a:spLocks noGrp="1"/>
          </p:cNvSpPr>
          <p:nvPr>
            <p:ph sz="half" idx="16"/>
          </p:nvPr>
        </p:nvSpPr>
        <p:spPr/>
        <p:txBody>
          <a:bodyPr/>
          <a:lstStyle/>
          <a:p>
            <a:r>
              <a:rPr lang="en-GB" dirty="0"/>
              <a:t>Haskell is a ‘lazy’ system, whereas most systems are ‘strict’</a:t>
            </a:r>
          </a:p>
          <a:p>
            <a:r>
              <a:rPr lang="en-GB" dirty="0"/>
              <a:t>Calculations are not done until required, which increases efficiency</a:t>
            </a:r>
          </a:p>
          <a:p>
            <a:r>
              <a:rPr lang="en-GB" dirty="0"/>
              <a:t>The calculation is replaced with a ‘thunk’ which details the calculation without doing it</a:t>
            </a:r>
          </a:p>
          <a:p>
            <a:r>
              <a:rPr lang="en-GB" dirty="0"/>
              <a:t>:sprint shows the current value, and thunk is represented as ‘_’</a:t>
            </a:r>
          </a:p>
          <a:p>
            <a:r>
              <a:rPr lang="en-GB" dirty="0"/>
              <a:t> Laziness permits parallelisation of the code – the evaluation of the thunk is the calculation</a:t>
            </a:r>
          </a:p>
        </p:txBody>
      </p:sp>
      <p:pic>
        <p:nvPicPr>
          <p:cNvPr id="7" name="Content Placeholder 6">
            <a:extLst>
              <a:ext uri="{FF2B5EF4-FFF2-40B4-BE49-F238E27FC236}">
                <a16:creationId xmlns:a16="http://schemas.microsoft.com/office/drawing/2014/main" id="{26C40C45-D24B-4F7D-8B5C-B386129F59D4}"/>
              </a:ext>
            </a:extLst>
          </p:cNvPr>
          <p:cNvPicPr>
            <a:picLocks noGrp="1" noChangeAspect="1"/>
          </p:cNvPicPr>
          <p:nvPr>
            <p:ph sz="half" idx="17"/>
          </p:nvPr>
        </p:nvPicPr>
        <p:blipFill>
          <a:blip r:embed="rId2"/>
          <a:stretch>
            <a:fillRect/>
          </a:stretch>
        </p:blipFill>
        <p:spPr>
          <a:xfrm>
            <a:off x="4722663" y="1150938"/>
            <a:ext cx="3522962" cy="3724275"/>
          </a:xfrm>
          <a:prstGeom prst="rect">
            <a:avLst/>
          </a:prstGeom>
        </p:spPr>
      </p:pic>
    </p:spTree>
    <p:extLst>
      <p:ext uri="{BB962C8B-B14F-4D97-AF65-F5344CB8AC3E}">
        <p14:creationId xmlns:p14="http://schemas.microsoft.com/office/powerpoint/2010/main" val="3360325361"/>
      </p:ext>
    </p:extLst>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A4C640C-C07B-4409-874B-724BDFC8E1EC}"/>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597300DD-E553-4279-9D82-A72FD4E5AE6B}"/>
              </a:ext>
            </a:extLst>
          </p:cNvPr>
          <p:cNvSpPr>
            <a:spLocks noGrp="1"/>
          </p:cNvSpPr>
          <p:nvPr>
            <p:ph type="pic" sz="quarter" idx="11"/>
          </p:nvPr>
        </p:nvSpPr>
        <p:spPr/>
      </p:sp>
      <p:sp>
        <p:nvSpPr>
          <p:cNvPr id="4" name="Title 3">
            <a:extLst>
              <a:ext uri="{FF2B5EF4-FFF2-40B4-BE49-F238E27FC236}">
                <a16:creationId xmlns:a16="http://schemas.microsoft.com/office/drawing/2014/main" id="{0A7F4477-191A-44ED-8E07-E060277AB26D}"/>
              </a:ext>
            </a:extLst>
          </p:cNvPr>
          <p:cNvSpPr>
            <a:spLocks noGrp="1"/>
          </p:cNvSpPr>
          <p:nvPr>
            <p:ph type="title"/>
          </p:nvPr>
        </p:nvSpPr>
        <p:spPr>
          <a:xfrm>
            <a:off x="467547" y="410829"/>
            <a:ext cx="5472605" cy="246221"/>
          </a:xfrm>
        </p:spPr>
        <p:txBody>
          <a:bodyPr/>
          <a:lstStyle/>
          <a:p>
            <a:r>
              <a:rPr lang="en-GB" dirty="0"/>
              <a:t>Ranges</a:t>
            </a:r>
          </a:p>
        </p:txBody>
      </p:sp>
      <p:sp>
        <p:nvSpPr>
          <p:cNvPr id="5" name="Content Placeholder 4">
            <a:extLst>
              <a:ext uri="{FF2B5EF4-FFF2-40B4-BE49-F238E27FC236}">
                <a16:creationId xmlns:a16="http://schemas.microsoft.com/office/drawing/2014/main" id="{40416FAE-60F8-42F2-8A96-FAC07DA1C780}"/>
              </a:ext>
            </a:extLst>
          </p:cNvPr>
          <p:cNvSpPr>
            <a:spLocks noGrp="1"/>
          </p:cNvSpPr>
          <p:nvPr>
            <p:ph sz="half" idx="16"/>
          </p:nvPr>
        </p:nvSpPr>
        <p:spPr/>
        <p:txBody>
          <a:bodyPr/>
          <a:lstStyle/>
          <a:p>
            <a:r>
              <a:rPr lang="en-GB" dirty="0"/>
              <a:t>Ranges can be defined like lists, but with two periods to indicate a sequence</a:t>
            </a:r>
          </a:p>
          <a:p>
            <a:r>
              <a:rPr lang="en-GB" dirty="0"/>
              <a:t>A range like [1..5] means [1,2,3,4,5] and [‘a’ .. ’z’] means “ABCDEFGHIJKLMNOPQRSTUVWXYZ”</a:t>
            </a:r>
          </a:p>
          <a:p>
            <a:r>
              <a:rPr lang="en-GB" dirty="0"/>
              <a:t>If the first value is qualified with a comma and another value, these are the first two values, from </a:t>
            </a:r>
            <a:r>
              <a:rPr lang="en-GB" dirty="0" err="1"/>
              <a:t>whic</a:t>
            </a:r>
            <a:r>
              <a:rPr lang="en-GB" dirty="0"/>
              <a:t> the step size is deduced</a:t>
            </a:r>
          </a:p>
          <a:p>
            <a:r>
              <a:rPr lang="en-GB" dirty="0"/>
              <a:t>If the last value is missing the end result is a lazy list, infinitely long, from which values can be taken with ‘take’</a:t>
            </a:r>
          </a:p>
        </p:txBody>
      </p:sp>
      <p:pic>
        <p:nvPicPr>
          <p:cNvPr id="7" name="Content Placeholder 6">
            <a:extLst>
              <a:ext uri="{FF2B5EF4-FFF2-40B4-BE49-F238E27FC236}">
                <a16:creationId xmlns:a16="http://schemas.microsoft.com/office/drawing/2014/main" id="{C8E9535C-F064-44AE-9AC5-4B69CA899EA6}"/>
              </a:ext>
            </a:extLst>
          </p:cNvPr>
          <p:cNvPicPr>
            <a:picLocks noGrp="1" noChangeAspect="1"/>
          </p:cNvPicPr>
          <p:nvPr>
            <p:ph sz="half" idx="17"/>
          </p:nvPr>
        </p:nvPicPr>
        <p:blipFill rotWithShape="1">
          <a:blip r:embed="rId2"/>
          <a:srcRect b="2551"/>
          <a:stretch/>
        </p:blipFill>
        <p:spPr>
          <a:xfrm>
            <a:off x="4646341" y="1299747"/>
            <a:ext cx="3824288" cy="1274563"/>
          </a:xfrm>
          <a:prstGeom prst="rect">
            <a:avLst/>
          </a:prstGeom>
        </p:spPr>
      </p:pic>
    </p:spTree>
    <p:extLst>
      <p:ext uri="{BB962C8B-B14F-4D97-AF65-F5344CB8AC3E}">
        <p14:creationId xmlns:p14="http://schemas.microsoft.com/office/powerpoint/2010/main" val="2277055433"/>
      </p:ext>
    </p:extLst>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F1EC7F-0611-4123-A92A-7682D5C5596A}"/>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491AACE-7ABF-42DF-86C7-6E9F9E28A45D}"/>
              </a:ext>
            </a:extLst>
          </p:cNvPr>
          <p:cNvSpPr>
            <a:spLocks noGrp="1"/>
          </p:cNvSpPr>
          <p:nvPr>
            <p:ph type="pic" sz="quarter" idx="11"/>
          </p:nvPr>
        </p:nvSpPr>
        <p:spPr/>
      </p:sp>
      <p:sp>
        <p:nvSpPr>
          <p:cNvPr id="4" name="Title 3">
            <a:extLst>
              <a:ext uri="{FF2B5EF4-FFF2-40B4-BE49-F238E27FC236}">
                <a16:creationId xmlns:a16="http://schemas.microsoft.com/office/drawing/2014/main" id="{84D12A50-B49B-466A-BB08-2341CEC3B52F}"/>
              </a:ext>
            </a:extLst>
          </p:cNvPr>
          <p:cNvSpPr>
            <a:spLocks noGrp="1"/>
          </p:cNvSpPr>
          <p:nvPr>
            <p:ph type="title"/>
          </p:nvPr>
        </p:nvSpPr>
        <p:spPr>
          <a:xfrm>
            <a:off x="467547" y="410829"/>
            <a:ext cx="5472605" cy="246221"/>
          </a:xfrm>
        </p:spPr>
        <p:txBody>
          <a:bodyPr/>
          <a:lstStyle/>
          <a:p>
            <a:r>
              <a:rPr lang="en-GB" dirty="0"/>
              <a:t>List Comprehensions</a:t>
            </a:r>
          </a:p>
        </p:txBody>
      </p:sp>
      <p:sp>
        <p:nvSpPr>
          <p:cNvPr id="5" name="Content Placeholder 4">
            <a:extLst>
              <a:ext uri="{FF2B5EF4-FFF2-40B4-BE49-F238E27FC236}">
                <a16:creationId xmlns:a16="http://schemas.microsoft.com/office/drawing/2014/main" id="{A86D5C61-8314-48DE-801E-B5D0AB9C3777}"/>
              </a:ext>
            </a:extLst>
          </p:cNvPr>
          <p:cNvSpPr>
            <a:spLocks noGrp="1"/>
          </p:cNvSpPr>
          <p:nvPr>
            <p:ph sz="half" idx="16"/>
          </p:nvPr>
        </p:nvSpPr>
        <p:spPr/>
        <p:txBody>
          <a:bodyPr/>
          <a:lstStyle/>
          <a:p>
            <a:r>
              <a:rPr lang="en-GB" dirty="0"/>
              <a:t>Haskell list comprehensions take the form of a list containing two things, separated by ‘|’ </a:t>
            </a:r>
          </a:p>
          <a:p>
            <a:pPr lvl="1"/>
            <a:r>
              <a:rPr lang="en-GB" dirty="0"/>
              <a:t>What we want to return</a:t>
            </a:r>
          </a:p>
          <a:p>
            <a:pPr lvl="1"/>
            <a:r>
              <a:rPr lang="en-GB" dirty="0"/>
              <a:t>The values going into it</a:t>
            </a:r>
          </a:p>
          <a:p>
            <a:pPr lvl="1"/>
            <a:r>
              <a:rPr lang="en-GB" dirty="0"/>
              <a:t>(Optionally) a list of conditions, separated by commas</a:t>
            </a:r>
          </a:p>
          <a:p>
            <a:pPr lvl="1"/>
            <a:endParaRPr lang="en-GB" dirty="0"/>
          </a:p>
        </p:txBody>
      </p:sp>
      <p:pic>
        <p:nvPicPr>
          <p:cNvPr id="10" name="Content Placeholder 9">
            <a:extLst>
              <a:ext uri="{FF2B5EF4-FFF2-40B4-BE49-F238E27FC236}">
                <a16:creationId xmlns:a16="http://schemas.microsoft.com/office/drawing/2014/main" id="{A4B0A062-9E82-4881-8D12-45CB026910E0}"/>
              </a:ext>
            </a:extLst>
          </p:cNvPr>
          <p:cNvPicPr>
            <a:picLocks noGrp="1" noChangeAspect="1"/>
          </p:cNvPicPr>
          <p:nvPr>
            <p:ph sz="half" idx="17"/>
          </p:nvPr>
        </p:nvPicPr>
        <p:blipFill rotWithShape="1">
          <a:blip r:embed="rId2"/>
          <a:srcRect l="654" t="1423" b="-1"/>
          <a:stretch/>
        </p:blipFill>
        <p:spPr>
          <a:xfrm>
            <a:off x="4646341" y="1360449"/>
            <a:ext cx="3699940" cy="1727666"/>
          </a:xfrm>
          <a:prstGeom prst="rect">
            <a:avLst/>
          </a:prstGeom>
        </p:spPr>
      </p:pic>
    </p:spTree>
    <p:extLst>
      <p:ext uri="{BB962C8B-B14F-4D97-AF65-F5344CB8AC3E}">
        <p14:creationId xmlns:p14="http://schemas.microsoft.com/office/powerpoint/2010/main" val="3921585786"/>
      </p:ext>
    </p:extLst>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286D2CE-20BD-4A3C-8CEC-2A00BE8070AE}"/>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59C89981-08FF-4306-AD95-C861DD3D32FE}"/>
              </a:ext>
            </a:extLst>
          </p:cNvPr>
          <p:cNvSpPr>
            <a:spLocks noGrp="1"/>
          </p:cNvSpPr>
          <p:nvPr>
            <p:ph type="pic" sz="quarter" idx="11"/>
          </p:nvPr>
        </p:nvSpPr>
        <p:spPr/>
      </p:sp>
      <p:sp>
        <p:nvSpPr>
          <p:cNvPr id="8" name="Content Placeholder 7">
            <a:extLst>
              <a:ext uri="{FF2B5EF4-FFF2-40B4-BE49-F238E27FC236}">
                <a16:creationId xmlns:a16="http://schemas.microsoft.com/office/drawing/2014/main" id="{2697633B-0385-4D42-BDBF-D5F3156854A4}"/>
              </a:ext>
            </a:extLst>
          </p:cNvPr>
          <p:cNvSpPr>
            <a:spLocks noGrp="1"/>
          </p:cNvSpPr>
          <p:nvPr>
            <p:ph idx="1"/>
          </p:nvPr>
        </p:nvSpPr>
        <p:spPr/>
        <p:txBody>
          <a:bodyPr/>
          <a:lstStyle/>
          <a:p>
            <a:r>
              <a:rPr lang="en-GB" dirty="0"/>
              <a:t>We want to find a triangle with sides length (a, b, c), where the total length is 24, and the triangle is right angle triangle</a:t>
            </a:r>
          </a:p>
          <a:p>
            <a:endParaRPr lang="en-GB" dirty="0"/>
          </a:p>
        </p:txBody>
      </p:sp>
      <p:sp>
        <p:nvSpPr>
          <p:cNvPr id="7" name="Title 6">
            <a:extLst>
              <a:ext uri="{FF2B5EF4-FFF2-40B4-BE49-F238E27FC236}">
                <a16:creationId xmlns:a16="http://schemas.microsoft.com/office/drawing/2014/main" id="{8E0CC5CE-7EB9-4028-9DBF-5034C23DE553}"/>
              </a:ext>
            </a:extLst>
          </p:cNvPr>
          <p:cNvSpPr>
            <a:spLocks noGrp="1"/>
          </p:cNvSpPr>
          <p:nvPr>
            <p:ph type="title"/>
          </p:nvPr>
        </p:nvSpPr>
        <p:spPr>
          <a:xfrm>
            <a:off x="467547" y="410829"/>
            <a:ext cx="5472605" cy="246221"/>
          </a:xfrm>
        </p:spPr>
        <p:txBody>
          <a:bodyPr/>
          <a:lstStyle/>
          <a:p>
            <a:r>
              <a:rPr lang="en-GB" dirty="0"/>
              <a:t>Example</a:t>
            </a:r>
          </a:p>
        </p:txBody>
      </p:sp>
      <p:pic>
        <p:nvPicPr>
          <p:cNvPr id="11" name="Picture 10">
            <a:extLst>
              <a:ext uri="{FF2B5EF4-FFF2-40B4-BE49-F238E27FC236}">
                <a16:creationId xmlns:a16="http://schemas.microsoft.com/office/drawing/2014/main" id="{0762B510-A439-4B47-A4CA-26EF37AAB2EC}"/>
              </a:ext>
            </a:extLst>
          </p:cNvPr>
          <p:cNvPicPr>
            <a:picLocks noChangeAspect="1"/>
          </p:cNvPicPr>
          <p:nvPr/>
        </p:nvPicPr>
        <p:blipFill rotWithShape="1">
          <a:blip r:embed="rId2"/>
          <a:srcRect b="7590"/>
          <a:stretch/>
        </p:blipFill>
        <p:spPr>
          <a:xfrm>
            <a:off x="723516" y="2624137"/>
            <a:ext cx="7696200" cy="431297"/>
          </a:xfrm>
          <a:prstGeom prst="rect">
            <a:avLst/>
          </a:prstGeom>
        </p:spPr>
      </p:pic>
    </p:spTree>
    <p:extLst>
      <p:ext uri="{BB962C8B-B14F-4D97-AF65-F5344CB8AC3E}">
        <p14:creationId xmlns:p14="http://schemas.microsoft.com/office/powerpoint/2010/main" val="3223597891"/>
      </p:ext>
    </p:extLst>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841AA8-0B53-409F-88AA-C00B8E447282}"/>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72A644AD-DE17-43B1-845F-9D6C1C5D97B1}"/>
              </a:ext>
            </a:extLst>
          </p:cNvPr>
          <p:cNvSpPr>
            <a:spLocks noGrp="1"/>
          </p:cNvSpPr>
          <p:nvPr>
            <p:ph type="pic" sz="quarter" idx="11"/>
          </p:nvPr>
        </p:nvSpPr>
        <p:spPr/>
      </p:sp>
      <p:sp>
        <p:nvSpPr>
          <p:cNvPr id="5" name="Title 4">
            <a:extLst>
              <a:ext uri="{FF2B5EF4-FFF2-40B4-BE49-F238E27FC236}">
                <a16:creationId xmlns:a16="http://schemas.microsoft.com/office/drawing/2014/main" id="{A2A1ACD2-943D-449B-A3A4-10919152B99A}"/>
              </a:ext>
            </a:extLst>
          </p:cNvPr>
          <p:cNvSpPr>
            <a:spLocks noGrp="1"/>
          </p:cNvSpPr>
          <p:nvPr>
            <p:ph type="title"/>
          </p:nvPr>
        </p:nvSpPr>
        <p:spPr>
          <a:xfrm>
            <a:off x="467547" y="410829"/>
            <a:ext cx="5472605" cy="246221"/>
          </a:xfrm>
        </p:spPr>
        <p:txBody>
          <a:bodyPr/>
          <a:lstStyle/>
          <a:p>
            <a:r>
              <a:rPr lang="en-GB" dirty="0"/>
              <a:t>Types #1</a:t>
            </a:r>
          </a:p>
        </p:txBody>
      </p:sp>
      <p:sp>
        <p:nvSpPr>
          <p:cNvPr id="8" name="Content Placeholder 7">
            <a:extLst>
              <a:ext uri="{FF2B5EF4-FFF2-40B4-BE49-F238E27FC236}">
                <a16:creationId xmlns:a16="http://schemas.microsoft.com/office/drawing/2014/main" id="{0A7A80F0-962E-4D00-9912-D7D0BAA5541A}"/>
              </a:ext>
            </a:extLst>
          </p:cNvPr>
          <p:cNvSpPr>
            <a:spLocks noGrp="1"/>
          </p:cNvSpPr>
          <p:nvPr>
            <p:ph sz="half" idx="16"/>
          </p:nvPr>
        </p:nvSpPr>
        <p:spPr/>
        <p:txBody>
          <a:bodyPr/>
          <a:lstStyle/>
          <a:p>
            <a:r>
              <a:rPr lang="en-GB" dirty="0"/>
              <a:t>Haskell has type inference</a:t>
            </a:r>
          </a:p>
          <a:p>
            <a:r>
              <a:rPr lang="en-GB" dirty="0"/>
              <a:t>Thus, Haskell can determine what the type of a value or a function is, without the programmer having to tell it – although it is considered to be good practice to explicitly give a type signature</a:t>
            </a:r>
          </a:p>
          <a:p>
            <a:r>
              <a:rPr lang="en-GB" dirty="0"/>
              <a:t>The type operator is ::</a:t>
            </a:r>
          </a:p>
          <a:p>
            <a:r>
              <a:rPr lang="en-GB" dirty="0"/>
              <a:t>The type of any item is given by the type operator, :t</a:t>
            </a:r>
          </a:p>
          <a:p>
            <a:r>
              <a:rPr lang="en-GB" dirty="0"/>
              <a:t>[ ] means a list, ‘a’ and ‘b’ means any type, but not necessarily the same type</a:t>
            </a:r>
          </a:p>
        </p:txBody>
      </p:sp>
      <p:pic>
        <p:nvPicPr>
          <p:cNvPr id="10" name="Content Placeholder 9">
            <a:extLst>
              <a:ext uri="{FF2B5EF4-FFF2-40B4-BE49-F238E27FC236}">
                <a16:creationId xmlns:a16="http://schemas.microsoft.com/office/drawing/2014/main" id="{3866557C-C566-4A07-A45A-41FB2D053FF3}"/>
              </a:ext>
            </a:extLst>
          </p:cNvPr>
          <p:cNvPicPr>
            <a:picLocks noGrp="1" noChangeAspect="1"/>
          </p:cNvPicPr>
          <p:nvPr>
            <p:ph sz="half" idx="17"/>
          </p:nvPr>
        </p:nvPicPr>
        <p:blipFill rotWithShape="1">
          <a:blip r:embed="rId2"/>
          <a:srcRect l="1361" t="1865"/>
          <a:stretch/>
        </p:blipFill>
        <p:spPr>
          <a:xfrm>
            <a:off x="4624038" y="1308410"/>
            <a:ext cx="3772249" cy="2493528"/>
          </a:xfrm>
          <a:prstGeom prst="rect">
            <a:avLst/>
          </a:prstGeom>
        </p:spPr>
      </p:pic>
    </p:spTree>
    <p:extLst>
      <p:ext uri="{BB962C8B-B14F-4D97-AF65-F5344CB8AC3E}">
        <p14:creationId xmlns:p14="http://schemas.microsoft.com/office/powerpoint/2010/main" val="1772483993"/>
      </p:ext>
    </p:extLst>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2ACF3A28-8BF5-4E36-9D66-D92B6B57C72B}"/>
              </a:ext>
            </a:extLst>
          </p:cNvPr>
          <p:cNvSpPr>
            <a:spLocks noGrp="1"/>
          </p:cNvSpPr>
          <p:nvPr>
            <p:ph type="pic" sz="quarter" idx="10"/>
          </p:nvPr>
        </p:nvSpPr>
        <p:spPr/>
      </p:sp>
      <p:sp>
        <p:nvSpPr>
          <p:cNvPr id="19" name="Picture Placeholder 18">
            <a:extLst>
              <a:ext uri="{FF2B5EF4-FFF2-40B4-BE49-F238E27FC236}">
                <a16:creationId xmlns:a16="http://schemas.microsoft.com/office/drawing/2014/main" id="{12DC67A1-FFB7-4841-ABA6-D81D9AEF96BE}"/>
              </a:ext>
            </a:extLst>
          </p:cNvPr>
          <p:cNvSpPr>
            <a:spLocks noGrp="1"/>
          </p:cNvSpPr>
          <p:nvPr>
            <p:ph type="pic" sz="quarter" idx="11"/>
          </p:nvPr>
        </p:nvSpPr>
        <p:spPr/>
      </p:sp>
      <p:sp>
        <p:nvSpPr>
          <p:cNvPr id="9" name="Title 8">
            <a:extLst>
              <a:ext uri="{FF2B5EF4-FFF2-40B4-BE49-F238E27FC236}">
                <a16:creationId xmlns:a16="http://schemas.microsoft.com/office/drawing/2014/main" id="{4FDEF924-E1D0-4EC8-BF58-875C44B5D2D2}"/>
              </a:ext>
            </a:extLst>
          </p:cNvPr>
          <p:cNvSpPr>
            <a:spLocks noGrp="1"/>
          </p:cNvSpPr>
          <p:nvPr>
            <p:ph type="title"/>
          </p:nvPr>
        </p:nvSpPr>
        <p:spPr/>
        <p:txBody>
          <a:bodyPr/>
          <a:lstStyle/>
          <a:p>
            <a:r>
              <a:rPr lang="en-GB" dirty="0"/>
              <a:t>Types #2</a:t>
            </a:r>
          </a:p>
        </p:txBody>
      </p:sp>
      <p:graphicFrame>
        <p:nvGraphicFramePr>
          <p:cNvPr id="24" name="Table 24">
            <a:extLst>
              <a:ext uri="{FF2B5EF4-FFF2-40B4-BE49-F238E27FC236}">
                <a16:creationId xmlns:a16="http://schemas.microsoft.com/office/drawing/2014/main" id="{55FAFBB6-77E5-4908-BD0A-AA3DB3EA3951}"/>
              </a:ext>
            </a:extLst>
          </p:cNvPr>
          <p:cNvGraphicFramePr>
            <a:graphicFrameLocks noGrp="1"/>
          </p:cNvGraphicFramePr>
          <p:nvPr>
            <p:ph sz="half" idx="16"/>
            <p:extLst>
              <p:ext uri="{D42A27DB-BD31-4B8C-83A1-F6EECF244321}">
                <p14:modId xmlns:p14="http://schemas.microsoft.com/office/powerpoint/2010/main" val="3457412542"/>
              </p:ext>
            </p:extLst>
          </p:nvPr>
        </p:nvGraphicFramePr>
        <p:xfrm>
          <a:off x="468313" y="1285875"/>
          <a:ext cx="3817936" cy="2778760"/>
        </p:xfrm>
        <a:graphic>
          <a:graphicData uri="http://schemas.openxmlformats.org/drawingml/2006/table">
            <a:tbl>
              <a:tblPr firstRow="1" bandRow="1">
                <a:tableStyleId>{F5AB1C69-6EDB-4FF4-983F-18BD219EF322}</a:tableStyleId>
              </a:tblPr>
              <a:tblGrid>
                <a:gridCol w="1397658">
                  <a:extLst>
                    <a:ext uri="{9D8B030D-6E8A-4147-A177-3AD203B41FA5}">
                      <a16:colId xmlns:a16="http://schemas.microsoft.com/office/drawing/2014/main" val="2341490744"/>
                    </a:ext>
                  </a:extLst>
                </a:gridCol>
                <a:gridCol w="2420278">
                  <a:extLst>
                    <a:ext uri="{9D8B030D-6E8A-4147-A177-3AD203B41FA5}">
                      <a16:colId xmlns:a16="http://schemas.microsoft.com/office/drawing/2014/main" val="1540477805"/>
                    </a:ext>
                  </a:extLst>
                </a:gridCol>
              </a:tblGrid>
              <a:tr h="370840">
                <a:tc>
                  <a:txBody>
                    <a:bodyPr/>
                    <a:lstStyle/>
                    <a:p>
                      <a:r>
                        <a:rPr lang="en-GB" sz="1400" dirty="0"/>
                        <a:t>Type</a:t>
                      </a:r>
                    </a:p>
                  </a:txBody>
                  <a:tcPr/>
                </a:tc>
                <a:tc>
                  <a:txBody>
                    <a:bodyPr/>
                    <a:lstStyle/>
                    <a:p>
                      <a:r>
                        <a:rPr lang="en-GB" sz="1400" dirty="0"/>
                        <a:t>Contains</a:t>
                      </a:r>
                    </a:p>
                  </a:txBody>
                  <a:tcPr/>
                </a:tc>
                <a:extLst>
                  <a:ext uri="{0D108BD9-81ED-4DB2-BD59-A6C34878D82A}">
                    <a16:rowId xmlns:a16="http://schemas.microsoft.com/office/drawing/2014/main" val="1729299292"/>
                  </a:ext>
                </a:extLst>
              </a:tr>
              <a:tr h="370840">
                <a:tc>
                  <a:txBody>
                    <a:bodyPr/>
                    <a:lstStyle/>
                    <a:p>
                      <a:r>
                        <a:rPr lang="en-GB" sz="1400" dirty="0" err="1"/>
                        <a:t>Num</a:t>
                      </a:r>
                      <a:endParaRPr lang="en-GB" sz="1400" dirty="0"/>
                    </a:p>
                  </a:txBody>
                  <a:tcPr/>
                </a:tc>
                <a:tc>
                  <a:txBody>
                    <a:bodyPr/>
                    <a:lstStyle/>
                    <a:p>
                      <a:r>
                        <a:rPr lang="en-GB" sz="1400" dirty="0"/>
                        <a:t>Real, Complex</a:t>
                      </a:r>
                      <a:br>
                        <a:rPr lang="en-GB" sz="1400" dirty="0"/>
                      </a:br>
                      <a:r>
                        <a:rPr lang="en-GB" sz="1400" dirty="0"/>
                        <a:t>+ - * negate abs</a:t>
                      </a:r>
                    </a:p>
                  </a:txBody>
                  <a:tcPr/>
                </a:tc>
                <a:extLst>
                  <a:ext uri="{0D108BD9-81ED-4DB2-BD59-A6C34878D82A}">
                    <a16:rowId xmlns:a16="http://schemas.microsoft.com/office/drawing/2014/main" val="1374679575"/>
                  </a:ext>
                </a:extLst>
              </a:tr>
              <a:tr h="370840">
                <a:tc>
                  <a:txBody>
                    <a:bodyPr/>
                    <a:lstStyle/>
                    <a:p>
                      <a:r>
                        <a:rPr lang="en-GB" sz="1400" dirty="0"/>
                        <a:t>Integral</a:t>
                      </a:r>
                    </a:p>
                  </a:txBody>
                  <a:tcPr/>
                </a:tc>
                <a:tc>
                  <a:txBody>
                    <a:bodyPr/>
                    <a:lstStyle/>
                    <a:p>
                      <a:r>
                        <a:rPr lang="en-GB" sz="1400" dirty="0"/>
                        <a:t>Integer (unlimited precision)</a:t>
                      </a:r>
                    </a:p>
                    <a:p>
                      <a:r>
                        <a:rPr lang="en-GB" sz="1400" dirty="0"/>
                        <a:t>Int (64 bits)</a:t>
                      </a:r>
                    </a:p>
                    <a:p>
                      <a:r>
                        <a:rPr lang="en-GB" sz="1400" dirty="0"/>
                        <a:t>Remainder</a:t>
                      </a:r>
                    </a:p>
                    <a:p>
                      <a:r>
                        <a:rPr lang="en-GB" sz="1400" dirty="0"/>
                        <a:t>Integer division</a:t>
                      </a:r>
                    </a:p>
                  </a:txBody>
                  <a:tcPr/>
                </a:tc>
                <a:extLst>
                  <a:ext uri="{0D108BD9-81ED-4DB2-BD59-A6C34878D82A}">
                    <a16:rowId xmlns:a16="http://schemas.microsoft.com/office/drawing/2014/main" val="924739879"/>
                  </a:ext>
                </a:extLst>
              </a:tr>
              <a:tr h="370840">
                <a:tc>
                  <a:txBody>
                    <a:bodyPr/>
                    <a:lstStyle/>
                    <a:p>
                      <a:r>
                        <a:rPr lang="en-GB" sz="1400" dirty="0"/>
                        <a:t>Fractional</a:t>
                      </a:r>
                    </a:p>
                  </a:txBody>
                  <a:tcPr/>
                </a:tc>
                <a:tc>
                  <a:txBody>
                    <a:bodyPr/>
                    <a:lstStyle/>
                    <a:p>
                      <a:r>
                        <a:rPr lang="en-GB" sz="1400" dirty="0"/>
                        <a:t>Float (low precision)</a:t>
                      </a:r>
                    </a:p>
                    <a:p>
                      <a:r>
                        <a:rPr lang="en-GB" sz="1400" dirty="0"/>
                        <a:t>Double (high precision)</a:t>
                      </a:r>
                    </a:p>
                    <a:p>
                      <a:r>
                        <a:rPr lang="en-GB" sz="1400" dirty="0"/>
                        <a:t>Rational (ratio of integers)</a:t>
                      </a:r>
                    </a:p>
                    <a:p>
                      <a:r>
                        <a:rPr lang="en-GB" sz="1400" dirty="0"/>
                        <a:t>Normal division</a:t>
                      </a:r>
                    </a:p>
                  </a:txBody>
                  <a:tcPr/>
                </a:tc>
                <a:extLst>
                  <a:ext uri="{0D108BD9-81ED-4DB2-BD59-A6C34878D82A}">
                    <a16:rowId xmlns:a16="http://schemas.microsoft.com/office/drawing/2014/main" val="3204223460"/>
                  </a:ext>
                </a:extLst>
              </a:tr>
            </a:tbl>
          </a:graphicData>
        </a:graphic>
      </p:graphicFrame>
      <p:grpSp>
        <p:nvGrpSpPr>
          <p:cNvPr id="38" name="Group 37">
            <a:extLst>
              <a:ext uri="{FF2B5EF4-FFF2-40B4-BE49-F238E27FC236}">
                <a16:creationId xmlns:a16="http://schemas.microsoft.com/office/drawing/2014/main" id="{6AA93865-AC3B-4734-BE60-0990D070176C}"/>
              </a:ext>
            </a:extLst>
          </p:cNvPr>
          <p:cNvGrpSpPr/>
          <p:nvPr/>
        </p:nvGrpSpPr>
        <p:grpSpPr>
          <a:xfrm>
            <a:off x="4679334" y="898479"/>
            <a:ext cx="4141149" cy="4098966"/>
            <a:chOff x="4839300" y="1144623"/>
            <a:chExt cx="4141149" cy="4098966"/>
          </a:xfrm>
        </p:grpSpPr>
        <p:sp>
          <p:nvSpPr>
            <p:cNvPr id="17" name="Rectangle: Rounded Corners 16">
              <a:extLst>
                <a:ext uri="{FF2B5EF4-FFF2-40B4-BE49-F238E27FC236}">
                  <a16:creationId xmlns:a16="http://schemas.microsoft.com/office/drawing/2014/main" id="{154CFA37-F9BD-4D33-8CA0-2ABDB5F13239}"/>
                </a:ext>
              </a:extLst>
            </p:cNvPr>
            <p:cNvSpPr/>
            <p:nvPr/>
          </p:nvSpPr>
          <p:spPr>
            <a:xfrm>
              <a:off x="5272459" y="1144623"/>
              <a:ext cx="3321414"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Num</a:t>
              </a:r>
              <a:endParaRPr lang="en-GB" dirty="0"/>
            </a:p>
          </p:txBody>
        </p:sp>
        <p:sp>
          <p:nvSpPr>
            <p:cNvPr id="22" name="Rectangle: Rounded Corners 21">
              <a:extLst>
                <a:ext uri="{FF2B5EF4-FFF2-40B4-BE49-F238E27FC236}">
                  <a16:creationId xmlns:a16="http://schemas.microsoft.com/office/drawing/2014/main" id="{8095FFF0-AE1C-4077-99DD-039A62136041}"/>
                </a:ext>
              </a:extLst>
            </p:cNvPr>
            <p:cNvSpPr/>
            <p:nvPr/>
          </p:nvSpPr>
          <p:spPr>
            <a:xfrm>
              <a:off x="4839300" y="2964272"/>
              <a:ext cx="1338147"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Integral</a:t>
              </a:r>
            </a:p>
          </p:txBody>
        </p:sp>
        <p:sp>
          <p:nvSpPr>
            <p:cNvPr id="23" name="Rectangle: Rounded Corners 22">
              <a:extLst>
                <a:ext uri="{FF2B5EF4-FFF2-40B4-BE49-F238E27FC236}">
                  <a16:creationId xmlns:a16="http://schemas.microsoft.com/office/drawing/2014/main" id="{2C31E7EC-E1B4-4823-94CB-A56F1C47B98B}"/>
                </a:ext>
              </a:extLst>
            </p:cNvPr>
            <p:cNvSpPr/>
            <p:nvPr/>
          </p:nvSpPr>
          <p:spPr>
            <a:xfrm>
              <a:off x="6422909" y="2955636"/>
              <a:ext cx="1338147"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Fractional</a:t>
              </a:r>
            </a:p>
          </p:txBody>
        </p:sp>
        <p:sp>
          <p:nvSpPr>
            <p:cNvPr id="25" name="Arrow: Down 24">
              <a:extLst>
                <a:ext uri="{FF2B5EF4-FFF2-40B4-BE49-F238E27FC236}">
                  <a16:creationId xmlns:a16="http://schemas.microsoft.com/office/drawing/2014/main" id="{77B4BDE5-DB9C-4884-A3A8-AB81CE9CFAC3}"/>
                </a:ext>
              </a:extLst>
            </p:cNvPr>
            <p:cNvSpPr/>
            <p:nvPr/>
          </p:nvSpPr>
          <p:spPr>
            <a:xfrm>
              <a:off x="5991597" y="1588423"/>
              <a:ext cx="378873" cy="364273"/>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Down 25">
              <a:extLst>
                <a:ext uri="{FF2B5EF4-FFF2-40B4-BE49-F238E27FC236}">
                  <a16:creationId xmlns:a16="http://schemas.microsoft.com/office/drawing/2014/main" id="{1FE19AAE-45CE-4FAC-909C-31851DDDF137}"/>
                </a:ext>
              </a:extLst>
            </p:cNvPr>
            <p:cNvSpPr/>
            <p:nvPr/>
          </p:nvSpPr>
          <p:spPr>
            <a:xfrm>
              <a:off x="8121938" y="1601158"/>
              <a:ext cx="378873" cy="364273"/>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Down 26">
              <a:extLst>
                <a:ext uri="{FF2B5EF4-FFF2-40B4-BE49-F238E27FC236}">
                  <a16:creationId xmlns:a16="http://schemas.microsoft.com/office/drawing/2014/main" id="{65FFA299-24B0-4E8B-AFD6-82200256B04C}"/>
                </a:ext>
              </a:extLst>
            </p:cNvPr>
            <p:cNvSpPr/>
            <p:nvPr/>
          </p:nvSpPr>
          <p:spPr>
            <a:xfrm>
              <a:off x="5318938" y="3447921"/>
              <a:ext cx="378873" cy="364273"/>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Down 27">
              <a:extLst>
                <a:ext uri="{FF2B5EF4-FFF2-40B4-BE49-F238E27FC236}">
                  <a16:creationId xmlns:a16="http://schemas.microsoft.com/office/drawing/2014/main" id="{C9C6AB9A-2568-409B-B0B7-3E72E71B4178}"/>
                </a:ext>
              </a:extLst>
            </p:cNvPr>
            <p:cNvSpPr/>
            <p:nvPr/>
          </p:nvSpPr>
          <p:spPr>
            <a:xfrm>
              <a:off x="6908136" y="3430374"/>
              <a:ext cx="378873" cy="364273"/>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3E3B24F4-7F0C-46AE-B2DB-253221853135}"/>
                </a:ext>
              </a:extLst>
            </p:cNvPr>
            <p:cNvSpPr/>
            <p:nvPr/>
          </p:nvSpPr>
          <p:spPr>
            <a:xfrm>
              <a:off x="4839300" y="3913180"/>
              <a:ext cx="1338147"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p>
          </p:txBody>
        </p:sp>
        <p:sp>
          <p:nvSpPr>
            <p:cNvPr id="30" name="Rectangle: Rounded Corners 29">
              <a:extLst>
                <a:ext uri="{FF2B5EF4-FFF2-40B4-BE49-F238E27FC236}">
                  <a16:creationId xmlns:a16="http://schemas.microsoft.com/office/drawing/2014/main" id="{D636EAC6-2A26-4B10-9EFC-FA60BB166F97}"/>
                </a:ext>
              </a:extLst>
            </p:cNvPr>
            <p:cNvSpPr/>
            <p:nvPr/>
          </p:nvSpPr>
          <p:spPr>
            <a:xfrm>
              <a:off x="6422909" y="3904544"/>
              <a:ext cx="1338147"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Float</a:t>
              </a:r>
            </a:p>
          </p:txBody>
        </p:sp>
        <p:sp>
          <p:nvSpPr>
            <p:cNvPr id="31" name="Rectangle: Rounded Corners 30">
              <a:extLst>
                <a:ext uri="{FF2B5EF4-FFF2-40B4-BE49-F238E27FC236}">
                  <a16:creationId xmlns:a16="http://schemas.microsoft.com/office/drawing/2014/main" id="{BB965BBB-F2B6-4FAB-9690-36898D4BDAB7}"/>
                </a:ext>
              </a:extLst>
            </p:cNvPr>
            <p:cNvSpPr/>
            <p:nvPr/>
          </p:nvSpPr>
          <p:spPr>
            <a:xfrm>
              <a:off x="4839300" y="4391954"/>
              <a:ext cx="1338147"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Integer</a:t>
              </a:r>
            </a:p>
          </p:txBody>
        </p:sp>
        <p:sp>
          <p:nvSpPr>
            <p:cNvPr id="32" name="Rectangle: Rounded Corners 31">
              <a:extLst>
                <a:ext uri="{FF2B5EF4-FFF2-40B4-BE49-F238E27FC236}">
                  <a16:creationId xmlns:a16="http://schemas.microsoft.com/office/drawing/2014/main" id="{A964358E-A5D0-4936-8129-A667669D697A}"/>
                </a:ext>
              </a:extLst>
            </p:cNvPr>
            <p:cNvSpPr/>
            <p:nvPr/>
          </p:nvSpPr>
          <p:spPr>
            <a:xfrm>
              <a:off x="6422909" y="4383318"/>
              <a:ext cx="1338147"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Double</a:t>
              </a:r>
            </a:p>
          </p:txBody>
        </p:sp>
        <p:sp>
          <p:nvSpPr>
            <p:cNvPr id="33" name="Rectangle: Rounded Corners 32">
              <a:extLst>
                <a:ext uri="{FF2B5EF4-FFF2-40B4-BE49-F238E27FC236}">
                  <a16:creationId xmlns:a16="http://schemas.microsoft.com/office/drawing/2014/main" id="{7FDD8839-AFFB-4E81-9D65-9D8EFACA32E8}"/>
                </a:ext>
              </a:extLst>
            </p:cNvPr>
            <p:cNvSpPr/>
            <p:nvPr/>
          </p:nvSpPr>
          <p:spPr>
            <a:xfrm>
              <a:off x="4857753" y="2027157"/>
              <a:ext cx="2650735"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Real</a:t>
              </a:r>
            </a:p>
          </p:txBody>
        </p:sp>
        <p:sp>
          <p:nvSpPr>
            <p:cNvPr id="34" name="Rectangle: Rounded Corners 33">
              <a:extLst>
                <a:ext uri="{FF2B5EF4-FFF2-40B4-BE49-F238E27FC236}">
                  <a16:creationId xmlns:a16="http://schemas.microsoft.com/office/drawing/2014/main" id="{485EE394-ECBD-4013-B5CF-23BBEC341E8F}"/>
                </a:ext>
              </a:extLst>
            </p:cNvPr>
            <p:cNvSpPr/>
            <p:nvPr/>
          </p:nvSpPr>
          <p:spPr>
            <a:xfrm>
              <a:off x="7642302" y="2027814"/>
              <a:ext cx="1338147"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Complex</a:t>
              </a:r>
            </a:p>
          </p:txBody>
        </p:sp>
        <p:sp>
          <p:nvSpPr>
            <p:cNvPr id="35" name="Arrow: Down 34">
              <a:extLst>
                <a:ext uri="{FF2B5EF4-FFF2-40B4-BE49-F238E27FC236}">
                  <a16:creationId xmlns:a16="http://schemas.microsoft.com/office/drawing/2014/main" id="{BB76127E-6D4B-40AD-9B6F-BEFE4B7A156B}"/>
                </a:ext>
              </a:extLst>
            </p:cNvPr>
            <p:cNvSpPr/>
            <p:nvPr/>
          </p:nvSpPr>
          <p:spPr>
            <a:xfrm>
              <a:off x="5318938" y="2499711"/>
              <a:ext cx="378873" cy="364273"/>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Down 35">
              <a:extLst>
                <a:ext uri="{FF2B5EF4-FFF2-40B4-BE49-F238E27FC236}">
                  <a16:creationId xmlns:a16="http://schemas.microsoft.com/office/drawing/2014/main" id="{385FFBD3-3F43-41E0-8C54-9BAD737A9147}"/>
                </a:ext>
              </a:extLst>
            </p:cNvPr>
            <p:cNvSpPr/>
            <p:nvPr/>
          </p:nvSpPr>
          <p:spPr>
            <a:xfrm>
              <a:off x="6908136" y="2482164"/>
              <a:ext cx="378873" cy="364273"/>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166AE1D4-F86A-4E44-B185-774F29166C64}"/>
                </a:ext>
              </a:extLst>
            </p:cNvPr>
            <p:cNvSpPr/>
            <p:nvPr/>
          </p:nvSpPr>
          <p:spPr>
            <a:xfrm>
              <a:off x="6422908" y="4879316"/>
              <a:ext cx="1338147" cy="364273"/>
            </a:xfrm>
            <a:prstGeom prst="roundRect">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Rational</a:t>
              </a:r>
            </a:p>
          </p:txBody>
        </p:sp>
      </p:grpSp>
    </p:spTree>
    <p:extLst>
      <p:ext uri="{BB962C8B-B14F-4D97-AF65-F5344CB8AC3E}">
        <p14:creationId xmlns:p14="http://schemas.microsoft.com/office/powerpoint/2010/main" val="4052230643"/>
      </p:ext>
    </p:extLst>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8928894-D901-4504-AC92-66C295EBE083}"/>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466E2F9E-5EA8-4BBA-B29E-37E75DACD04F}"/>
              </a:ext>
            </a:extLst>
          </p:cNvPr>
          <p:cNvSpPr>
            <a:spLocks noGrp="1"/>
          </p:cNvSpPr>
          <p:nvPr>
            <p:ph type="pic" sz="quarter" idx="11"/>
          </p:nvPr>
        </p:nvSpPr>
        <p:spPr/>
      </p:sp>
      <p:graphicFrame>
        <p:nvGraphicFramePr>
          <p:cNvPr id="10" name="Table 10">
            <a:extLst>
              <a:ext uri="{FF2B5EF4-FFF2-40B4-BE49-F238E27FC236}">
                <a16:creationId xmlns:a16="http://schemas.microsoft.com/office/drawing/2014/main" id="{532D9B17-EA8C-4914-B7A6-5C24C0A07F20}"/>
              </a:ext>
            </a:extLst>
          </p:cNvPr>
          <p:cNvGraphicFramePr>
            <a:graphicFrameLocks noGrp="1"/>
          </p:cNvGraphicFramePr>
          <p:nvPr>
            <p:ph idx="1"/>
            <p:extLst>
              <p:ext uri="{D42A27DB-BD31-4B8C-83A1-F6EECF244321}">
                <p14:modId xmlns:p14="http://schemas.microsoft.com/office/powerpoint/2010/main" val="1549655929"/>
              </p:ext>
            </p:extLst>
          </p:nvPr>
        </p:nvGraphicFramePr>
        <p:xfrm>
          <a:off x="468313" y="1295400"/>
          <a:ext cx="8207375" cy="2199640"/>
        </p:xfrm>
        <a:graphic>
          <a:graphicData uri="http://schemas.openxmlformats.org/drawingml/2006/table">
            <a:tbl>
              <a:tblPr firstRow="1" bandRow="1">
                <a:tableStyleId>{F5AB1C69-6EDB-4FF4-983F-18BD219EF322}</a:tableStyleId>
              </a:tblPr>
              <a:tblGrid>
                <a:gridCol w="2051851">
                  <a:extLst>
                    <a:ext uri="{9D8B030D-6E8A-4147-A177-3AD203B41FA5}">
                      <a16:colId xmlns:a16="http://schemas.microsoft.com/office/drawing/2014/main" val="4290400194"/>
                    </a:ext>
                  </a:extLst>
                </a:gridCol>
                <a:gridCol w="2051851">
                  <a:extLst>
                    <a:ext uri="{9D8B030D-6E8A-4147-A177-3AD203B41FA5}">
                      <a16:colId xmlns:a16="http://schemas.microsoft.com/office/drawing/2014/main" val="3278145347"/>
                    </a:ext>
                  </a:extLst>
                </a:gridCol>
                <a:gridCol w="4103673">
                  <a:extLst>
                    <a:ext uri="{9D8B030D-6E8A-4147-A177-3AD203B41FA5}">
                      <a16:colId xmlns:a16="http://schemas.microsoft.com/office/drawing/2014/main" val="4230688913"/>
                    </a:ext>
                  </a:extLst>
                </a:gridCol>
              </a:tblGrid>
              <a:tr h="370840">
                <a:tc>
                  <a:txBody>
                    <a:bodyPr/>
                    <a:lstStyle/>
                    <a:p>
                      <a:r>
                        <a:rPr lang="en-GB" sz="1200" dirty="0"/>
                        <a:t>Function</a:t>
                      </a:r>
                    </a:p>
                  </a:txBody>
                  <a:tcPr/>
                </a:tc>
                <a:tc>
                  <a:txBody>
                    <a:bodyPr/>
                    <a:lstStyle/>
                    <a:p>
                      <a:r>
                        <a:rPr lang="en-GB" sz="1200" dirty="0"/>
                        <a:t>Function Signature</a:t>
                      </a:r>
                    </a:p>
                  </a:txBody>
                  <a:tcPr/>
                </a:tc>
                <a:tc>
                  <a:txBody>
                    <a:bodyPr/>
                    <a:lstStyle/>
                    <a:p>
                      <a:r>
                        <a:rPr lang="en-GB" sz="1200" dirty="0"/>
                        <a:t>Interpretation</a:t>
                      </a:r>
                    </a:p>
                  </a:txBody>
                  <a:tcPr/>
                </a:tc>
                <a:extLst>
                  <a:ext uri="{0D108BD9-81ED-4DB2-BD59-A6C34878D82A}">
                    <a16:rowId xmlns:a16="http://schemas.microsoft.com/office/drawing/2014/main" val="2042299788"/>
                  </a:ext>
                </a:extLst>
              </a:tr>
              <a:tr h="370840">
                <a:tc>
                  <a:txBody>
                    <a:bodyPr/>
                    <a:lstStyle/>
                    <a:p>
                      <a:r>
                        <a:rPr lang="en-GB" sz="1200" dirty="0"/>
                        <a:t>add1 x = x + 1</a:t>
                      </a:r>
                    </a:p>
                  </a:txBody>
                  <a:tcPr/>
                </a:tc>
                <a:tc>
                  <a:txBody>
                    <a:bodyPr/>
                    <a:lstStyle/>
                    <a:p>
                      <a:r>
                        <a:rPr lang="en-GB" sz="1200" dirty="0" err="1"/>
                        <a:t>Num</a:t>
                      </a:r>
                      <a:r>
                        <a:rPr lang="en-GB" sz="1200" dirty="0"/>
                        <a:t> a =&gt; a -&gt; a</a:t>
                      </a:r>
                    </a:p>
                  </a:txBody>
                  <a:tcPr/>
                </a:tc>
                <a:tc>
                  <a:txBody>
                    <a:bodyPr/>
                    <a:lstStyle/>
                    <a:p>
                      <a:r>
                        <a:rPr lang="en-GB" sz="1200" dirty="0"/>
                        <a:t>Function takes one value and returns one value, where that value is of type </a:t>
                      </a:r>
                      <a:r>
                        <a:rPr lang="en-GB" sz="1200" dirty="0" err="1"/>
                        <a:t>Num</a:t>
                      </a:r>
                      <a:r>
                        <a:rPr lang="en-GB" sz="1200" dirty="0"/>
                        <a:t> (general number)</a:t>
                      </a:r>
                    </a:p>
                  </a:txBody>
                  <a:tcPr/>
                </a:tc>
                <a:extLst>
                  <a:ext uri="{0D108BD9-81ED-4DB2-BD59-A6C34878D82A}">
                    <a16:rowId xmlns:a16="http://schemas.microsoft.com/office/drawing/2014/main" val="2822298746"/>
                  </a:ext>
                </a:extLst>
              </a:tr>
              <a:tr h="370840">
                <a:tc>
                  <a:txBody>
                    <a:bodyPr/>
                    <a:lstStyle/>
                    <a:p>
                      <a:r>
                        <a:rPr lang="en-GB" sz="1200" dirty="0"/>
                        <a:t>add1b x = x + 1.0</a:t>
                      </a:r>
                    </a:p>
                  </a:txBody>
                  <a:tcPr/>
                </a:tc>
                <a:tc>
                  <a:txBody>
                    <a:bodyPr/>
                    <a:lstStyle/>
                    <a:p>
                      <a:r>
                        <a:rPr lang="en-GB" sz="1200" dirty="0"/>
                        <a:t>Fractional a =&gt; a -&gt; 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Function takes one value and returns one value, where that value is of type Fractional (floating point)</a:t>
                      </a:r>
                    </a:p>
                  </a:txBody>
                  <a:tcPr/>
                </a:tc>
                <a:extLst>
                  <a:ext uri="{0D108BD9-81ED-4DB2-BD59-A6C34878D82A}">
                    <a16:rowId xmlns:a16="http://schemas.microsoft.com/office/drawing/2014/main" val="3410618252"/>
                  </a:ext>
                </a:extLst>
              </a:tr>
              <a:tr h="370840">
                <a:tc>
                  <a:txBody>
                    <a:bodyPr/>
                    <a:lstStyle/>
                    <a:p>
                      <a:r>
                        <a:rPr lang="en-GB" sz="1200" dirty="0"/>
                        <a:t>add2 x y = x + y</a:t>
                      </a:r>
                    </a:p>
                  </a:txBody>
                  <a:tcPr/>
                </a:tc>
                <a:tc>
                  <a:txBody>
                    <a:bodyPr/>
                    <a:lstStyle/>
                    <a:p>
                      <a:r>
                        <a:rPr lang="en-GB" sz="1200" dirty="0"/>
                        <a:t>Int a =&gt; a -&gt; a -&gt; a</a:t>
                      </a:r>
                    </a:p>
                  </a:txBody>
                  <a:tcPr/>
                </a:tc>
                <a:tc>
                  <a:txBody>
                    <a:bodyPr/>
                    <a:lstStyle/>
                    <a:p>
                      <a:r>
                        <a:rPr lang="en-GB" sz="1200" dirty="0"/>
                        <a:t>Function takes two values and returns one value, where those values are of type Int (integral number)</a:t>
                      </a:r>
                    </a:p>
                  </a:txBody>
                  <a:tcPr/>
                </a:tc>
                <a:extLst>
                  <a:ext uri="{0D108BD9-81ED-4DB2-BD59-A6C34878D82A}">
                    <a16:rowId xmlns:a16="http://schemas.microsoft.com/office/drawing/2014/main" val="379307977"/>
                  </a:ext>
                </a:extLst>
              </a:tr>
              <a:tr h="370840">
                <a:tc>
                  <a:txBody>
                    <a:bodyPr/>
                    <a:lstStyle/>
                    <a:p>
                      <a:r>
                        <a:rPr lang="en-GB" sz="1200" dirty="0"/>
                        <a:t>map </a:t>
                      </a:r>
                    </a:p>
                  </a:txBody>
                  <a:tcPr/>
                </a:tc>
                <a:tc>
                  <a:txBody>
                    <a:bodyPr/>
                    <a:lstStyle/>
                    <a:p>
                      <a:r>
                        <a:rPr lang="en-GB" sz="1200" dirty="0"/>
                        <a:t>(a -&gt; b) -&gt; [a] -&gt; [b]</a:t>
                      </a:r>
                    </a:p>
                  </a:txBody>
                  <a:tcPr/>
                </a:tc>
                <a:tc>
                  <a:txBody>
                    <a:bodyPr/>
                    <a:lstStyle/>
                    <a:p>
                      <a:r>
                        <a:rPr lang="en-GB" sz="1200" dirty="0"/>
                        <a:t>The first value is a function itself, taking one list and returning one list</a:t>
                      </a:r>
                    </a:p>
                  </a:txBody>
                  <a:tcPr/>
                </a:tc>
                <a:extLst>
                  <a:ext uri="{0D108BD9-81ED-4DB2-BD59-A6C34878D82A}">
                    <a16:rowId xmlns:a16="http://schemas.microsoft.com/office/drawing/2014/main" val="2143968556"/>
                  </a:ext>
                </a:extLst>
              </a:tr>
            </a:tbl>
          </a:graphicData>
        </a:graphic>
      </p:graphicFrame>
      <p:sp>
        <p:nvSpPr>
          <p:cNvPr id="4" name="Title 3">
            <a:extLst>
              <a:ext uri="{FF2B5EF4-FFF2-40B4-BE49-F238E27FC236}">
                <a16:creationId xmlns:a16="http://schemas.microsoft.com/office/drawing/2014/main" id="{72C59180-5B78-4C3C-9710-9BA078198838}"/>
              </a:ext>
            </a:extLst>
          </p:cNvPr>
          <p:cNvSpPr>
            <a:spLocks noGrp="1"/>
          </p:cNvSpPr>
          <p:nvPr>
            <p:ph type="title"/>
          </p:nvPr>
        </p:nvSpPr>
        <p:spPr>
          <a:xfrm>
            <a:off x="467547" y="410829"/>
            <a:ext cx="5472605" cy="246221"/>
          </a:xfrm>
        </p:spPr>
        <p:txBody>
          <a:bodyPr/>
          <a:lstStyle/>
          <a:p>
            <a:r>
              <a:rPr lang="en-GB" dirty="0"/>
              <a:t>Function Signature</a:t>
            </a:r>
          </a:p>
        </p:txBody>
      </p:sp>
    </p:spTree>
    <p:extLst>
      <p:ext uri="{BB962C8B-B14F-4D97-AF65-F5344CB8AC3E}">
        <p14:creationId xmlns:p14="http://schemas.microsoft.com/office/powerpoint/2010/main" val="207774741"/>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A0EFB18-796D-41B8-884E-AFE5A16BD1F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528A1D6-D453-4921-A8DD-87A35593F5F7}"/>
              </a:ext>
            </a:extLst>
          </p:cNvPr>
          <p:cNvSpPr>
            <a:spLocks noGrp="1"/>
          </p:cNvSpPr>
          <p:nvPr>
            <p:ph type="pic" sz="quarter" idx="11"/>
          </p:nvPr>
        </p:nvSpPr>
        <p:spPr/>
      </p:sp>
      <p:sp>
        <p:nvSpPr>
          <p:cNvPr id="4" name="Title 3">
            <a:extLst>
              <a:ext uri="{FF2B5EF4-FFF2-40B4-BE49-F238E27FC236}">
                <a16:creationId xmlns:a16="http://schemas.microsoft.com/office/drawing/2014/main" id="{D4BCEC70-0136-4298-9247-F3DABE14CBBD}"/>
              </a:ext>
            </a:extLst>
          </p:cNvPr>
          <p:cNvSpPr>
            <a:spLocks noGrp="1"/>
          </p:cNvSpPr>
          <p:nvPr>
            <p:ph type="title"/>
          </p:nvPr>
        </p:nvSpPr>
        <p:spPr>
          <a:xfrm>
            <a:off x="467547" y="410829"/>
            <a:ext cx="5472605" cy="246221"/>
          </a:xfrm>
        </p:spPr>
        <p:txBody>
          <a:bodyPr/>
          <a:lstStyle/>
          <a:p>
            <a:r>
              <a:rPr lang="en-GB" dirty="0"/>
              <a:t>Hoogle</a:t>
            </a:r>
          </a:p>
        </p:txBody>
      </p:sp>
      <p:sp>
        <p:nvSpPr>
          <p:cNvPr id="5" name="Content Placeholder 4">
            <a:extLst>
              <a:ext uri="{FF2B5EF4-FFF2-40B4-BE49-F238E27FC236}">
                <a16:creationId xmlns:a16="http://schemas.microsoft.com/office/drawing/2014/main" id="{A23DD097-8F78-4D96-971F-9F46AE203C78}"/>
              </a:ext>
            </a:extLst>
          </p:cNvPr>
          <p:cNvSpPr>
            <a:spLocks noGrp="1"/>
          </p:cNvSpPr>
          <p:nvPr>
            <p:ph sz="half" idx="16"/>
          </p:nvPr>
        </p:nvSpPr>
        <p:spPr/>
        <p:txBody>
          <a:bodyPr/>
          <a:lstStyle/>
          <a:p>
            <a:r>
              <a:rPr lang="en-GB" dirty="0"/>
              <a:t>The packages available to Haskell are held on the database called Hoogle</a:t>
            </a:r>
          </a:p>
          <a:p>
            <a:r>
              <a:rPr lang="en-GB" dirty="0"/>
              <a:t>The web address is </a:t>
            </a:r>
            <a:r>
              <a:rPr lang="en-GB" dirty="0">
                <a:hlinkClick r:id="rId2"/>
              </a:rPr>
              <a:t>https://hoogle.haskell.org/</a:t>
            </a:r>
            <a:endParaRPr lang="en-GB" dirty="0"/>
          </a:p>
          <a:p>
            <a:endParaRPr lang="en-GB" dirty="0"/>
          </a:p>
        </p:txBody>
      </p:sp>
      <p:pic>
        <p:nvPicPr>
          <p:cNvPr id="7" name="Content Placeholder 6">
            <a:extLst>
              <a:ext uri="{FF2B5EF4-FFF2-40B4-BE49-F238E27FC236}">
                <a16:creationId xmlns:a16="http://schemas.microsoft.com/office/drawing/2014/main" id="{5CFE3D62-FB9B-4B5C-9627-F5D3D36FE230}"/>
              </a:ext>
            </a:extLst>
          </p:cNvPr>
          <p:cNvPicPr>
            <a:picLocks noGrp="1" noChangeAspect="1"/>
          </p:cNvPicPr>
          <p:nvPr>
            <p:ph sz="half" idx="17"/>
          </p:nvPr>
        </p:nvPicPr>
        <p:blipFill>
          <a:blip r:embed="rId3"/>
          <a:stretch>
            <a:fillRect/>
          </a:stretch>
        </p:blipFill>
        <p:spPr>
          <a:xfrm>
            <a:off x="4572000" y="1369769"/>
            <a:ext cx="3824288" cy="2739741"/>
          </a:xfrm>
          <a:prstGeom prst="rect">
            <a:avLst/>
          </a:prstGeom>
        </p:spPr>
      </p:pic>
    </p:spTree>
    <p:extLst>
      <p:ext uri="{BB962C8B-B14F-4D97-AF65-F5344CB8AC3E}">
        <p14:creationId xmlns:p14="http://schemas.microsoft.com/office/powerpoint/2010/main" val="1900886027"/>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46B9CB-5E2F-49BC-BC7C-6652028EABE2}"/>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B0D7446B-D63A-4F99-9F93-28FA5397C581}"/>
              </a:ext>
            </a:extLst>
          </p:cNvPr>
          <p:cNvSpPr>
            <a:spLocks noGrp="1"/>
          </p:cNvSpPr>
          <p:nvPr>
            <p:ph type="pic" sz="quarter" idx="11"/>
          </p:nvPr>
        </p:nvSpPr>
        <p:spPr/>
      </p:sp>
      <p:pic>
        <p:nvPicPr>
          <p:cNvPr id="7" name="Content Placeholder 6">
            <a:extLst>
              <a:ext uri="{FF2B5EF4-FFF2-40B4-BE49-F238E27FC236}">
                <a16:creationId xmlns:a16="http://schemas.microsoft.com/office/drawing/2014/main" id="{77D76F11-B9ED-49C5-90FB-D19D67055635}"/>
              </a:ext>
            </a:extLst>
          </p:cNvPr>
          <p:cNvPicPr>
            <a:picLocks noGrp="1" noChangeAspect="1"/>
          </p:cNvPicPr>
          <p:nvPr>
            <p:ph idx="1"/>
          </p:nvPr>
        </p:nvPicPr>
        <p:blipFill>
          <a:blip r:embed="rId2"/>
          <a:stretch>
            <a:fillRect/>
          </a:stretch>
        </p:blipFill>
        <p:spPr>
          <a:xfrm>
            <a:off x="2298702" y="1780906"/>
            <a:ext cx="5048250" cy="1028700"/>
          </a:xfrm>
        </p:spPr>
      </p:pic>
      <p:sp>
        <p:nvSpPr>
          <p:cNvPr id="5" name="Title 4">
            <a:extLst>
              <a:ext uri="{FF2B5EF4-FFF2-40B4-BE49-F238E27FC236}">
                <a16:creationId xmlns:a16="http://schemas.microsoft.com/office/drawing/2014/main" id="{6199C13A-DDB0-41F6-BFDB-0292929661C8}"/>
              </a:ext>
            </a:extLst>
          </p:cNvPr>
          <p:cNvSpPr>
            <a:spLocks noGrp="1"/>
          </p:cNvSpPr>
          <p:nvPr>
            <p:ph type="title"/>
          </p:nvPr>
        </p:nvSpPr>
        <p:spPr/>
        <p:txBody>
          <a:bodyPr/>
          <a:lstStyle/>
          <a:p>
            <a:r>
              <a:rPr lang="en-GB" dirty="0"/>
              <a:t>Average, Data types</a:t>
            </a:r>
          </a:p>
        </p:txBody>
      </p:sp>
      <p:sp>
        <p:nvSpPr>
          <p:cNvPr id="10" name="Freeform: Shape 9">
            <a:extLst>
              <a:ext uri="{FF2B5EF4-FFF2-40B4-BE49-F238E27FC236}">
                <a16:creationId xmlns:a16="http://schemas.microsoft.com/office/drawing/2014/main" id="{7BF075C7-10DD-438F-8153-BF3B67E6A531}"/>
              </a:ext>
            </a:extLst>
          </p:cNvPr>
          <p:cNvSpPr/>
          <p:nvPr/>
        </p:nvSpPr>
        <p:spPr>
          <a:xfrm>
            <a:off x="5380388" y="2796112"/>
            <a:ext cx="0" cy="758283"/>
          </a:xfrm>
          <a:custGeom>
            <a:avLst/>
            <a:gdLst>
              <a:gd name="connsiteX0" fmla="*/ 0 w 66907"/>
              <a:gd name="connsiteY0" fmla="*/ 0 h 758283"/>
              <a:gd name="connsiteX1" fmla="*/ 0 w 66907"/>
              <a:gd name="connsiteY1" fmla="*/ 758283 h 758283"/>
              <a:gd name="connsiteX2" fmla="*/ 66907 w 66907"/>
              <a:gd name="connsiteY2" fmla="*/ 758283 h 758283"/>
              <a:gd name="connsiteX0" fmla="*/ 0 w 0"/>
              <a:gd name="connsiteY0" fmla="*/ 0 h 758283"/>
              <a:gd name="connsiteX1" fmla="*/ 0 w 0"/>
              <a:gd name="connsiteY1" fmla="*/ 758283 h 758283"/>
            </a:gdLst>
            <a:ahLst/>
            <a:cxnLst>
              <a:cxn ang="0">
                <a:pos x="connsiteX0" y="connsiteY0"/>
              </a:cxn>
              <a:cxn ang="0">
                <a:pos x="connsiteX1" y="connsiteY1"/>
              </a:cxn>
            </a:cxnLst>
            <a:rect l="l" t="t" r="r" b="b"/>
            <a:pathLst>
              <a:path h="758283">
                <a:moveTo>
                  <a:pt x="0" y="0"/>
                </a:moveTo>
                <a:lnTo>
                  <a:pt x="0" y="758283"/>
                </a:lnTo>
              </a:path>
            </a:pathLst>
          </a:custGeom>
          <a:noFill/>
          <a:ln w="12700">
            <a:solidFill>
              <a:srgbClr val="FF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46361C4-A49C-43B1-8A88-0BBBDC254E73}"/>
              </a:ext>
            </a:extLst>
          </p:cNvPr>
          <p:cNvSpPr txBox="1"/>
          <p:nvPr/>
        </p:nvSpPr>
        <p:spPr>
          <a:xfrm>
            <a:off x="4062579" y="3554395"/>
            <a:ext cx="2635618" cy="307777"/>
          </a:xfrm>
          <a:prstGeom prst="rect">
            <a:avLst/>
          </a:prstGeom>
          <a:noFill/>
        </p:spPr>
        <p:txBody>
          <a:bodyPr wrap="square">
            <a:spAutoFit/>
          </a:bodyPr>
          <a:lstStyle/>
          <a:p>
            <a:r>
              <a:rPr lang="pt-BR" sz="1400" dirty="0">
                <a:solidFill>
                  <a:srgbClr val="FF0000"/>
                </a:solidFill>
              </a:rPr>
              <a:t>(/) :: Fractional a =&gt; a -&gt; a -&gt; a</a:t>
            </a:r>
            <a:endParaRPr lang="en-GB" sz="1400" dirty="0">
              <a:solidFill>
                <a:srgbClr val="FF0000"/>
              </a:solidFill>
            </a:endParaRPr>
          </a:p>
        </p:txBody>
      </p:sp>
      <p:sp>
        <p:nvSpPr>
          <p:cNvPr id="14" name="Freeform: Shape 13">
            <a:extLst>
              <a:ext uri="{FF2B5EF4-FFF2-40B4-BE49-F238E27FC236}">
                <a16:creationId xmlns:a16="http://schemas.microsoft.com/office/drawing/2014/main" id="{7B4296E1-C7B8-4926-BA97-4A1BC85A2120}"/>
              </a:ext>
            </a:extLst>
          </p:cNvPr>
          <p:cNvSpPr/>
          <p:nvPr/>
        </p:nvSpPr>
        <p:spPr>
          <a:xfrm>
            <a:off x="3848436" y="2796111"/>
            <a:ext cx="456187" cy="260023"/>
          </a:xfrm>
          <a:custGeom>
            <a:avLst/>
            <a:gdLst>
              <a:gd name="connsiteX0" fmla="*/ 878541 w 878541"/>
              <a:gd name="connsiteY0" fmla="*/ 0 h 570155"/>
              <a:gd name="connsiteX1" fmla="*/ 878541 w 878541"/>
              <a:gd name="connsiteY1" fmla="*/ 530710 h 570155"/>
              <a:gd name="connsiteX2" fmla="*/ 0 w 878541"/>
              <a:gd name="connsiteY2" fmla="*/ 530710 h 570155"/>
              <a:gd name="connsiteX3" fmla="*/ 3586 w 878541"/>
              <a:gd name="connsiteY3" fmla="*/ 570155 h 570155"/>
              <a:gd name="connsiteX0" fmla="*/ 878541 w 878541"/>
              <a:gd name="connsiteY0" fmla="*/ 0 h 530710"/>
              <a:gd name="connsiteX1" fmla="*/ 878541 w 878541"/>
              <a:gd name="connsiteY1" fmla="*/ 530710 h 530710"/>
              <a:gd name="connsiteX2" fmla="*/ 0 w 878541"/>
              <a:gd name="connsiteY2" fmla="*/ 530710 h 530710"/>
            </a:gdLst>
            <a:ahLst/>
            <a:cxnLst>
              <a:cxn ang="0">
                <a:pos x="connsiteX0" y="connsiteY0"/>
              </a:cxn>
              <a:cxn ang="0">
                <a:pos x="connsiteX1" y="connsiteY1"/>
              </a:cxn>
              <a:cxn ang="0">
                <a:pos x="connsiteX2" y="connsiteY2"/>
              </a:cxn>
            </a:cxnLst>
            <a:rect l="l" t="t" r="r" b="b"/>
            <a:pathLst>
              <a:path w="878541" h="530710">
                <a:moveTo>
                  <a:pt x="878541" y="0"/>
                </a:moveTo>
                <a:lnTo>
                  <a:pt x="878541" y="530710"/>
                </a:lnTo>
                <a:lnTo>
                  <a:pt x="0" y="530710"/>
                </a:lnTo>
              </a:path>
            </a:pathLst>
          </a:custGeom>
          <a:noFill/>
          <a:ln w="12700">
            <a:solidFill>
              <a:srgbClr val="FF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DD5D6C4E-F907-4E3B-9312-6EACBF3A6071}"/>
              </a:ext>
            </a:extLst>
          </p:cNvPr>
          <p:cNvSpPr/>
          <p:nvPr/>
        </p:nvSpPr>
        <p:spPr>
          <a:xfrm>
            <a:off x="3848436" y="2796111"/>
            <a:ext cx="1083021" cy="530716"/>
          </a:xfrm>
          <a:custGeom>
            <a:avLst/>
            <a:gdLst>
              <a:gd name="connsiteX0" fmla="*/ 878541 w 878541"/>
              <a:gd name="connsiteY0" fmla="*/ 0 h 570155"/>
              <a:gd name="connsiteX1" fmla="*/ 878541 w 878541"/>
              <a:gd name="connsiteY1" fmla="*/ 530710 h 570155"/>
              <a:gd name="connsiteX2" fmla="*/ 0 w 878541"/>
              <a:gd name="connsiteY2" fmla="*/ 530710 h 570155"/>
              <a:gd name="connsiteX3" fmla="*/ 3586 w 878541"/>
              <a:gd name="connsiteY3" fmla="*/ 570155 h 570155"/>
              <a:gd name="connsiteX0" fmla="*/ 878541 w 878541"/>
              <a:gd name="connsiteY0" fmla="*/ 0 h 530710"/>
              <a:gd name="connsiteX1" fmla="*/ 878541 w 878541"/>
              <a:gd name="connsiteY1" fmla="*/ 530710 h 530710"/>
              <a:gd name="connsiteX2" fmla="*/ 0 w 878541"/>
              <a:gd name="connsiteY2" fmla="*/ 530710 h 530710"/>
            </a:gdLst>
            <a:ahLst/>
            <a:cxnLst>
              <a:cxn ang="0">
                <a:pos x="connsiteX0" y="connsiteY0"/>
              </a:cxn>
              <a:cxn ang="0">
                <a:pos x="connsiteX1" y="connsiteY1"/>
              </a:cxn>
              <a:cxn ang="0">
                <a:pos x="connsiteX2" y="connsiteY2"/>
              </a:cxn>
            </a:cxnLst>
            <a:rect l="l" t="t" r="r" b="b"/>
            <a:pathLst>
              <a:path w="878541" h="530710">
                <a:moveTo>
                  <a:pt x="878541" y="0"/>
                </a:moveTo>
                <a:lnTo>
                  <a:pt x="878541" y="530710"/>
                </a:lnTo>
                <a:lnTo>
                  <a:pt x="0" y="530710"/>
                </a:lnTo>
              </a:path>
            </a:pathLst>
          </a:custGeom>
          <a:noFill/>
          <a:ln w="12700">
            <a:solidFill>
              <a:srgbClr val="FF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720A774-F2AE-4017-8A49-B18453265B58}"/>
              </a:ext>
            </a:extLst>
          </p:cNvPr>
          <p:cNvSpPr txBox="1"/>
          <p:nvPr/>
        </p:nvSpPr>
        <p:spPr>
          <a:xfrm>
            <a:off x="730462" y="3175650"/>
            <a:ext cx="3117974" cy="307777"/>
          </a:xfrm>
          <a:prstGeom prst="rect">
            <a:avLst/>
          </a:prstGeom>
          <a:noFill/>
        </p:spPr>
        <p:txBody>
          <a:bodyPr wrap="square">
            <a:spAutoFit/>
          </a:bodyPr>
          <a:lstStyle/>
          <a:p>
            <a:r>
              <a:rPr lang="pt-BR" sz="1400" dirty="0">
                <a:solidFill>
                  <a:srgbClr val="FF0000"/>
                </a:solidFill>
              </a:rPr>
              <a:t>sum :: (Foldable t, Num a) =&gt; t a -&gt; a</a:t>
            </a:r>
            <a:endParaRPr lang="en-GB" sz="1400" dirty="0">
              <a:solidFill>
                <a:srgbClr val="FF0000"/>
              </a:solidFill>
            </a:endParaRPr>
          </a:p>
        </p:txBody>
      </p:sp>
      <p:sp>
        <p:nvSpPr>
          <p:cNvPr id="21" name="TextBox 20">
            <a:extLst>
              <a:ext uri="{FF2B5EF4-FFF2-40B4-BE49-F238E27FC236}">
                <a16:creationId xmlns:a16="http://schemas.microsoft.com/office/drawing/2014/main" id="{6198FB04-C3BC-4239-A182-6C59AA423A0E}"/>
              </a:ext>
            </a:extLst>
          </p:cNvPr>
          <p:cNvSpPr txBox="1"/>
          <p:nvPr/>
        </p:nvSpPr>
        <p:spPr>
          <a:xfrm>
            <a:off x="198788" y="2874223"/>
            <a:ext cx="3725188" cy="307777"/>
          </a:xfrm>
          <a:prstGeom prst="rect">
            <a:avLst/>
          </a:prstGeom>
          <a:noFill/>
        </p:spPr>
        <p:txBody>
          <a:bodyPr wrap="square">
            <a:spAutoFit/>
          </a:bodyPr>
          <a:lstStyle/>
          <a:p>
            <a:r>
              <a:rPr lang="en-GB" sz="1400" dirty="0" err="1">
                <a:solidFill>
                  <a:srgbClr val="FF0000"/>
                </a:solidFill>
              </a:rPr>
              <a:t>realToFrac</a:t>
            </a:r>
            <a:r>
              <a:rPr lang="en-GB" sz="1400" dirty="0">
                <a:solidFill>
                  <a:srgbClr val="FF0000"/>
                </a:solidFill>
              </a:rPr>
              <a:t> :: (Real a, Fractional b) =&gt; a -&gt; b</a:t>
            </a:r>
          </a:p>
        </p:txBody>
      </p:sp>
      <p:sp>
        <p:nvSpPr>
          <p:cNvPr id="22" name="Freeform: Shape 21">
            <a:extLst>
              <a:ext uri="{FF2B5EF4-FFF2-40B4-BE49-F238E27FC236}">
                <a16:creationId xmlns:a16="http://schemas.microsoft.com/office/drawing/2014/main" id="{697F69A0-55EC-4C0B-9381-4F2491E79EF7}"/>
              </a:ext>
            </a:extLst>
          </p:cNvPr>
          <p:cNvSpPr/>
          <p:nvPr/>
        </p:nvSpPr>
        <p:spPr>
          <a:xfrm flipH="1">
            <a:off x="5812936" y="2801732"/>
            <a:ext cx="456187" cy="260023"/>
          </a:xfrm>
          <a:custGeom>
            <a:avLst/>
            <a:gdLst>
              <a:gd name="connsiteX0" fmla="*/ 878541 w 878541"/>
              <a:gd name="connsiteY0" fmla="*/ 0 h 570155"/>
              <a:gd name="connsiteX1" fmla="*/ 878541 w 878541"/>
              <a:gd name="connsiteY1" fmla="*/ 530710 h 570155"/>
              <a:gd name="connsiteX2" fmla="*/ 0 w 878541"/>
              <a:gd name="connsiteY2" fmla="*/ 530710 h 570155"/>
              <a:gd name="connsiteX3" fmla="*/ 3586 w 878541"/>
              <a:gd name="connsiteY3" fmla="*/ 570155 h 570155"/>
              <a:gd name="connsiteX0" fmla="*/ 878541 w 878541"/>
              <a:gd name="connsiteY0" fmla="*/ 0 h 530710"/>
              <a:gd name="connsiteX1" fmla="*/ 878541 w 878541"/>
              <a:gd name="connsiteY1" fmla="*/ 530710 h 530710"/>
              <a:gd name="connsiteX2" fmla="*/ 0 w 878541"/>
              <a:gd name="connsiteY2" fmla="*/ 530710 h 530710"/>
            </a:gdLst>
            <a:ahLst/>
            <a:cxnLst>
              <a:cxn ang="0">
                <a:pos x="connsiteX0" y="connsiteY0"/>
              </a:cxn>
              <a:cxn ang="0">
                <a:pos x="connsiteX1" y="connsiteY1"/>
              </a:cxn>
              <a:cxn ang="0">
                <a:pos x="connsiteX2" y="connsiteY2"/>
              </a:cxn>
            </a:cxnLst>
            <a:rect l="l" t="t" r="r" b="b"/>
            <a:pathLst>
              <a:path w="878541" h="530710">
                <a:moveTo>
                  <a:pt x="878541" y="0"/>
                </a:moveTo>
                <a:lnTo>
                  <a:pt x="878541" y="530710"/>
                </a:lnTo>
                <a:lnTo>
                  <a:pt x="0" y="530710"/>
                </a:lnTo>
              </a:path>
            </a:pathLst>
          </a:custGeom>
          <a:noFill/>
          <a:ln w="12700">
            <a:solidFill>
              <a:srgbClr val="FF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7522B7E-ABC4-427C-BAC8-38C4B083875B}"/>
              </a:ext>
            </a:extLst>
          </p:cNvPr>
          <p:cNvSpPr txBox="1"/>
          <p:nvPr/>
        </p:nvSpPr>
        <p:spPr>
          <a:xfrm>
            <a:off x="6245726" y="2911807"/>
            <a:ext cx="2771055" cy="307777"/>
          </a:xfrm>
          <a:prstGeom prst="rect">
            <a:avLst/>
          </a:prstGeom>
          <a:noFill/>
        </p:spPr>
        <p:txBody>
          <a:bodyPr wrap="square">
            <a:spAutoFit/>
          </a:bodyPr>
          <a:lstStyle/>
          <a:p>
            <a:r>
              <a:rPr lang="pt-BR" sz="1400" dirty="0">
                <a:solidFill>
                  <a:srgbClr val="FF0000"/>
                </a:solidFill>
              </a:rPr>
              <a:t>genericLength :: Num i =&gt; [a] -&gt; i</a:t>
            </a:r>
            <a:endParaRPr lang="en-GB" sz="1400" dirty="0">
              <a:solidFill>
                <a:srgbClr val="FF0000"/>
              </a:solidFill>
            </a:endParaRPr>
          </a:p>
        </p:txBody>
      </p:sp>
      <p:sp>
        <p:nvSpPr>
          <p:cNvPr id="26" name="TextBox 25">
            <a:extLst>
              <a:ext uri="{FF2B5EF4-FFF2-40B4-BE49-F238E27FC236}">
                <a16:creationId xmlns:a16="http://schemas.microsoft.com/office/drawing/2014/main" id="{A9B512BE-370A-4A5C-A1CD-20404705E7DF}"/>
              </a:ext>
            </a:extLst>
          </p:cNvPr>
          <p:cNvSpPr txBox="1"/>
          <p:nvPr/>
        </p:nvSpPr>
        <p:spPr>
          <a:xfrm>
            <a:off x="4389946" y="305133"/>
            <a:ext cx="4635610" cy="738664"/>
          </a:xfrm>
          <a:prstGeom prst="rect">
            <a:avLst/>
          </a:prstGeom>
          <a:noFill/>
        </p:spPr>
        <p:txBody>
          <a:bodyPr wrap="square">
            <a:spAutoFit/>
          </a:bodyPr>
          <a:lstStyle/>
          <a:p>
            <a:r>
              <a:rPr lang="en-GB" sz="1400" dirty="0">
                <a:hlinkClick r:id="rId3"/>
              </a:rPr>
              <a:t>https://stackoverflow.com/questions/2376981/haskell-types-frustrating-a-simple-average-function</a:t>
            </a:r>
            <a:endParaRPr lang="en-GB" sz="1400" dirty="0"/>
          </a:p>
          <a:p>
            <a:endParaRPr lang="en-GB" sz="1400" dirty="0"/>
          </a:p>
        </p:txBody>
      </p:sp>
      <p:sp>
        <p:nvSpPr>
          <p:cNvPr id="27" name="Freeform: Shape 26">
            <a:extLst>
              <a:ext uri="{FF2B5EF4-FFF2-40B4-BE49-F238E27FC236}">
                <a16:creationId xmlns:a16="http://schemas.microsoft.com/office/drawing/2014/main" id="{2122A71E-5A9C-4E60-90C9-70CA9BAD819F}"/>
              </a:ext>
            </a:extLst>
          </p:cNvPr>
          <p:cNvSpPr/>
          <p:nvPr/>
        </p:nvSpPr>
        <p:spPr>
          <a:xfrm rot="10800000">
            <a:off x="3382465" y="1239039"/>
            <a:ext cx="1083021" cy="530716"/>
          </a:xfrm>
          <a:custGeom>
            <a:avLst/>
            <a:gdLst>
              <a:gd name="connsiteX0" fmla="*/ 878541 w 878541"/>
              <a:gd name="connsiteY0" fmla="*/ 0 h 570155"/>
              <a:gd name="connsiteX1" fmla="*/ 878541 w 878541"/>
              <a:gd name="connsiteY1" fmla="*/ 530710 h 570155"/>
              <a:gd name="connsiteX2" fmla="*/ 0 w 878541"/>
              <a:gd name="connsiteY2" fmla="*/ 530710 h 570155"/>
              <a:gd name="connsiteX3" fmla="*/ 3586 w 878541"/>
              <a:gd name="connsiteY3" fmla="*/ 570155 h 570155"/>
              <a:gd name="connsiteX0" fmla="*/ 878541 w 878541"/>
              <a:gd name="connsiteY0" fmla="*/ 0 h 530710"/>
              <a:gd name="connsiteX1" fmla="*/ 878541 w 878541"/>
              <a:gd name="connsiteY1" fmla="*/ 530710 h 530710"/>
              <a:gd name="connsiteX2" fmla="*/ 0 w 878541"/>
              <a:gd name="connsiteY2" fmla="*/ 530710 h 530710"/>
            </a:gdLst>
            <a:ahLst/>
            <a:cxnLst>
              <a:cxn ang="0">
                <a:pos x="connsiteX0" y="connsiteY0"/>
              </a:cxn>
              <a:cxn ang="0">
                <a:pos x="connsiteX1" y="connsiteY1"/>
              </a:cxn>
              <a:cxn ang="0">
                <a:pos x="connsiteX2" y="connsiteY2"/>
              </a:cxn>
            </a:cxnLst>
            <a:rect l="l" t="t" r="r" b="b"/>
            <a:pathLst>
              <a:path w="878541" h="530710">
                <a:moveTo>
                  <a:pt x="878541" y="0"/>
                </a:moveTo>
                <a:lnTo>
                  <a:pt x="878541" y="530710"/>
                </a:lnTo>
                <a:lnTo>
                  <a:pt x="0" y="530710"/>
                </a:lnTo>
              </a:path>
            </a:pathLst>
          </a:custGeom>
          <a:noFill/>
          <a:ln w="12700">
            <a:solidFill>
              <a:srgbClr val="FF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47944628-85A4-495E-8265-E8121582B1A6}"/>
              </a:ext>
            </a:extLst>
          </p:cNvPr>
          <p:cNvSpPr txBox="1"/>
          <p:nvPr/>
        </p:nvSpPr>
        <p:spPr>
          <a:xfrm>
            <a:off x="4556630" y="1082370"/>
            <a:ext cx="2635618" cy="307777"/>
          </a:xfrm>
          <a:prstGeom prst="rect">
            <a:avLst/>
          </a:prstGeom>
          <a:noFill/>
        </p:spPr>
        <p:txBody>
          <a:bodyPr wrap="square">
            <a:spAutoFit/>
          </a:bodyPr>
          <a:lstStyle/>
          <a:p>
            <a:r>
              <a:rPr lang="pt-BR" sz="1400" dirty="0">
                <a:solidFill>
                  <a:srgbClr val="FF0000"/>
                </a:solidFill>
              </a:rPr>
              <a:t>For genericLength</a:t>
            </a:r>
            <a:endParaRPr lang="en-GB" sz="1400" dirty="0">
              <a:solidFill>
                <a:srgbClr val="FF0000"/>
              </a:solidFill>
            </a:endParaRPr>
          </a:p>
        </p:txBody>
      </p:sp>
      <p:sp>
        <p:nvSpPr>
          <p:cNvPr id="29" name="TextBox 28">
            <a:extLst>
              <a:ext uri="{FF2B5EF4-FFF2-40B4-BE49-F238E27FC236}">
                <a16:creationId xmlns:a16="http://schemas.microsoft.com/office/drawing/2014/main" id="{C38127F5-BA7F-4216-9DAD-416FD4964C3B}"/>
              </a:ext>
            </a:extLst>
          </p:cNvPr>
          <p:cNvSpPr txBox="1"/>
          <p:nvPr/>
        </p:nvSpPr>
        <p:spPr>
          <a:xfrm>
            <a:off x="1649039" y="4022469"/>
            <a:ext cx="6103722" cy="984885"/>
          </a:xfrm>
          <a:prstGeom prst="rect">
            <a:avLst/>
          </a:prstGeom>
          <a:noFill/>
        </p:spPr>
        <p:txBody>
          <a:bodyPr wrap="none" lIns="0" tIns="0" rIns="0" bIns="0" rtlCol="0">
            <a:spAutoFit/>
          </a:bodyPr>
          <a:lstStyle/>
          <a:p>
            <a:pPr marL="285750" indent="-285750">
              <a:buClr>
                <a:srgbClr val="C4D600"/>
              </a:buClr>
              <a:buFont typeface="Arial" panose="020B0604020202020204" pitchFamily="34" charset="0"/>
              <a:buChar char="•"/>
            </a:pPr>
            <a:r>
              <a:rPr lang="en-GB" sz="1600" dirty="0">
                <a:latin typeface="+mn-lt"/>
              </a:rPr>
              <a:t>The limiting factor is the division, of type Fractional -&gt; Fractional</a:t>
            </a:r>
          </a:p>
          <a:p>
            <a:pPr marL="285750" indent="-285750">
              <a:buClr>
                <a:srgbClr val="C4D600"/>
              </a:buClr>
              <a:buFont typeface="Arial" panose="020B0604020202020204" pitchFamily="34" charset="0"/>
              <a:buChar char="•"/>
            </a:pPr>
            <a:r>
              <a:rPr lang="en-GB" sz="1600" dirty="0">
                <a:latin typeface="+mn-lt"/>
              </a:rPr>
              <a:t>So, both sides need to be coerced to be of type Fractional</a:t>
            </a:r>
          </a:p>
          <a:p>
            <a:pPr marL="285750" indent="-285750">
              <a:buClr>
                <a:srgbClr val="C4D600"/>
              </a:buClr>
              <a:buFont typeface="Arial" panose="020B0604020202020204" pitchFamily="34" charset="0"/>
              <a:buChar char="•"/>
            </a:pPr>
            <a:r>
              <a:rPr lang="en-GB" sz="1600" dirty="0">
                <a:latin typeface="+mn-lt"/>
              </a:rPr>
              <a:t>The usual length function returns Int, which won’t work</a:t>
            </a:r>
          </a:p>
          <a:p>
            <a:pPr marL="285750" indent="-285750">
              <a:buClr>
                <a:srgbClr val="C4D600"/>
              </a:buClr>
              <a:buFont typeface="Arial" panose="020B0604020202020204" pitchFamily="34" charset="0"/>
              <a:buChar char="•"/>
            </a:pPr>
            <a:r>
              <a:rPr lang="en-GB" sz="1600" dirty="0" err="1">
                <a:latin typeface="+mn-lt"/>
              </a:rPr>
              <a:t>realToFrac</a:t>
            </a:r>
            <a:r>
              <a:rPr lang="en-GB" sz="1600" dirty="0">
                <a:latin typeface="+mn-lt"/>
              </a:rPr>
              <a:t> is required as there is </a:t>
            </a:r>
            <a:r>
              <a:rPr lang="en-GB" sz="1600" u="sng" dirty="0">
                <a:latin typeface="+mn-lt"/>
              </a:rPr>
              <a:t>no automatic coercion</a:t>
            </a:r>
          </a:p>
        </p:txBody>
      </p:sp>
    </p:spTree>
    <p:extLst>
      <p:ext uri="{BB962C8B-B14F-4D97-AF65-F5344CB8AC3E}">
        <p14:creationId xmlns:p14="http://schemas.microsoft.com/office/powerpoint/2010/main" val="2276303207"/>
      </p:ext>
    </p:extLst>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3664561-BD9B-42C1-BFEF-32E460764572}"/>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7CC8CFFA-FA86-4F52-833B-26246548F4C0}"/>
              </a:ext>
            </a:extLst>
          </p:cNvPr>
          <p:cNvSpPr>
            <a:spLocks noGrp="1"/>
          </p:cNvSpPr>
          <p:nvPr>
            <p:ph type="pic" sz="quarter" idx="11"/>
          </p:nvPr>
        </p:nvSpPr>
        <p:spPr/>
      </p:sp>
      <p:sp>
        <p:nvSpPr>
          <p:cNvPr id="4" name="Content Placeholder 3">
            <a:extLst>
              <a:ext uri="{FF2B5EF4-FFF2-40B4-BE49-F238E27FC236}">
                <a16:creationId xmlns:a16="http://schemas.microsoft.com/office/drawing/2014/main" id="{235D0C38-CD48-472E-957C-17BCED40849E}"/>
              </a:ext>
            </a:extLst>
          </p:cNvPr>
          <p:cNvSpPr>
            <a:spLocks noGrp="1"/>
          </p:cNvSpPr>
          <p:nvPr>
            <p:ph idx="1"/>
          </p:nvPr>
        </p:nvSpPr>
        <p:spPr>
          <a:xfrm>
            <a:off x="467544" y="1295943"/>
            <a:ext cx="8208144" cy="2514057"/>
          </a:xfrm>
        </p:spPr>
        <p:txBody>
          <a:bodyPr/>
          <a:lstStyle/>
          <a:p>
            <a:r>
              <a:rPr lang="en-GB" dirty="0"/>
              <a:t>Data and type constructors are linked with the ‘data’ keyword</a:t>
            </a:r>
          </a:p>
          <a:p>
            <a:r>
              <a:rPr lang="en-GB" dirty="0"/>
              <a:t>Type constructor is to the left of the equals sign</a:t>
            </a:r>
          </a:p>
          <a:p>
            <a:r>
              <a:rPr lang="en-GB" dirty="0"/>
              <a:t>Data constructor(s) is/are to the right of the equals sign</a:t>
            </a:r>
          </a:p>
          <a:p>
            <a:pPr lvl="1"/>
            <a:r>
              <a:rPr lang="en-GB" dirty="0"/>
              <a:t>Like a constructor in C++</a:t>
            </a:r>
          </a:p>
          <a:p>
            <a:r>
              <a:rPr lang="en-GB" dirty="0"/>
              <a:t>The name of the type constructor can be equal to the name of the data constructor</a:t>
            </a:r>
          </a:p>
          <a:p>
            <a:pPr lvl="1"/>
            <a:r>
              <a:rPr lang="en-GB" dirty="0"/>
              <a:t>They are in different namespaces</a:t>
            </a:r>
          </a:p>
          <a:p>
            <a:pPr lvl="1"/>
            <a:r>
              <a:rPr lang="en-GB" dirty="0"/>
              <a:t>Use type constructor name where a type is required</a:t>
            </a:r>
          </a:p>
          <a:p>
            <a:pPr lvl="1"/>
            <a:r>
              <a:rPr lang="en-GB" dirty="0"/>
              <a:t>Use data constructor name where data is required</a:t>
            </a:r>
          </a:p>
          <a:p>
            <a:pPr lvl="1"/>
            <a:endParaRPr lang="en-GB" dirty="0"/>
          </a:p>
        </p:txBody>
      </p:sp>
      <p:sp>
        <p:nvSpPr>
          <p:cNvPr id="5" name="Title 4">
            <a:extLst>
              <a:ext uri="{FF2B5EF4-FFF2-40B4-BE49-F238E27FC236}">
                <a16:creationId xmlns:a16="http://schemas.microsoft.com/office/drawing/2014/main" id="{188814EC-BB79-4CC9-B419-B82D71D14614}"/>
              </a:ext>
            </a:extLst>
          </p:cNvPr>
          <p:cNvSpPr>
            <a:spLocks noGrp="1"/>
          </p:cNvSpPr>
          <p:nvPr>
            <p:ph type="title"/>
          </p:nvPr>
        </p:nvSpPr>
        <p:spPr>
          <a:xfrm>
            <a:off x="467548" y="410829"/>
            <a:ext cx="3732978" cy="246221"/>
          </a:xfrm>
        </p:spPr>
        <p:txBody>
          <a:bodyPr/>
          <a:lstStyle/>
          <a:p>
            <a:r>
              <a:rPr lang="en-GB"/>
              <a:t>Data vs Type Constructor	</a:t>
            </a:r>
            <a:endParaRPr lang="en-GB" dirty="0"/>
          </a:p>
        </p:txBody>
      </p:sp>
      <p:sp>
        <p:nvSpPr>
          <p:cNvPr id="6" name="TextBox 5">
            <a:extLst>
              <a:ext uri="{FF2B5EF4-FFF2-40B4-BE49-F238E27FC236}">
                <a16:creationId xmlns:a16="http://schemas.microsoft.com/office/drawing/2014/main" id="{1B0226D6-760B-4BDC-B6D8-46C07F0DA6D5}"/>
              </a:ext>
            </a:extLst>
          </p:cNvPr>
          <p:cNvSpPr txBox="1"/>
          <p:nvPr/>
        </p:nvSpPr>
        <p:spPr>
          <a:xfrm flipH="1">
            <a:off x="2312669" y="4257675"/>
            <a:ext cx="3926206" cy="246221"/>
          </a:xfrm>
          <a:prstGeom prst="rect">
            <a:avLst/>
          </a:prstGeom>
          <a:noFill/>
        </p:spPr>
        <p:txBody>
          <a:bodyPr wrap="square" lIns="0" tIns="0" rIns="0" bIns="0" rtlCol="0">
            <a:spAutoFit/>
          </a:bodyPr>
          <a:lstStyle/>
          <a:p>
            <a:r>
              <a:rPr lang="en-GB" sz="1600" dirty="0">
                <a:latin typeface="+mn-lt"/>
              </a:rPr>
              <a:t>data </a:t>
            </a:r>
            <a:r>
              <a:rPr lang="en-GB" sz="1600" dirty="0">
                <a:solidFill>
                  <a:srgbClr val="FF0000"/>
                </a:solidFill>
                <a:latin typeface="+mn-lt"/>
              </a:rPr>
              <a:t>type constructor </a:t>
            </a:r>
            <a:r>
              <a:rPr lang="en-GB" sz="1600" dirty="0">
                <a:latin typeface="+mn-lt"/>
              </a:rPr>
              <a:t>= </a:t>
            </a:r>
            <a:r>
              <a:rPr lang="en-GB" sz="1600" dirty="0">
                <a:solidFill>
                  <a:srgbClr val="FF0000"/>
                </a:solidFill>
                <a:latin typeface="+mn-lt"/>
              </a:rPr>
              <a:t>data constructor(s)</a:t>
            </a:r>
          </a:p>
        </p:txBody>
      </p:sp>
      <p:sp>
        <p:nvSpPr>
          <p:cNvPr id="7" name="Rectangle 6">
            <a:extLst>
              <a:ext uri="{FF2B5EF4-FFF2-40B4-BE49-F238E27FC236}">
                <a16:creationId xmlns:a16="http://schemas.microsoft.com/office/drawing/2014/main" id="{DE47C410-3C1D-42FE-A784-6764CF8CAE2A}"/>
              </a:ext>
            </a:extLst>
          </p:cNvPr>
          <p:cNvSpPr/>
          <p:nvPr/>
        </p:nvSpPr>
        <p:spPr>
          <a:xfrm>
            <a:off x="4495800" y="257860"/>
            <a:ext cx="4572000" cy="800219"/>
          </a:xfrm>
          <a:prstGeom prst="rect">
            <a:avLst/>
          </a:prstGeom>
        </p:spPr>
        <p:txBody>
          <a:bodyPr>
            <a:spAutoFit/>
          </a:bodyPr>
          <a:lstStyle/>
          <a:p>
            <a:r>
              <a:rPr lang="en-GB" sz="1400" dirty="0">
                <a:hlinkClick r:id="rId2"/>
              </a:rPr>
              <a:t>https://stackoverflow.com/questions/18204308/haskell-type-vs-data-constructor?rq=1</a:t>
            </a:r>
            <a:endParaRPr lang="en-GB" sz="1400" dirty="0"/>
          </a:p>
          <a:p>
            <a:endParaRPr lang="en-GB" dirty="0"/>
          </a:p>
        </p:txBody>
      </p:sp>
    </p:spTree>
    <p:extLst>
      <p:ext uri="{BB962C8B-B14F-4D97-AF65-F5344CB8AC3E}">
        <p14:creationId xmlns:p14="http://schemas.microsoft.com/office/powerpoint/2010/main" val="1301541288"/>
      </p:ext>
    </p:extLst>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7FB2969-8845-4064-8199-C195C01E4986}"/>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F702DA9E-0854-441B-BF9D-33FAAC3A9780}"/>
              </a:ext>
            </a:extLst>
          </p:cNvPr>
          <p:cNvSpPr>
            <a:spLocks noGrp="1"/>
          </p:cNvSpPr>
          <p:nvPr>
            <p:ph type="pic" sz="quarter" idx="11"/>
          </p:nvPr>
        </p:nvSpPr>
        <p:spPr/>
      </p:sp>
      <p:sp>
        <p:nvSpPr>
          <p:cNvPr id="5" name="Title 4">
            <a:extLst>
              <a:ext uri="{FF2B5EF4-FFF2-40B4-BE49-F238E27FC236}">
                <a16:creationId xmlns:a16="http://schemas.microsoft.com/office/drawing/2014/main" id="{E655620B-E2A1-4385-BBB1-18DC5B0D278F}"/>
              </a:ext>
            </a:extLst>
          </p:cNvPr>
          <p:cNvSpPr>
            <a:spLocks noGrp="1"/>
          </p:cNvSpPr>
          <p:nvPr>
            <p:ph type="title"/>
          </p:nvPr>
        </p:nvSpPr>
        <p:spPr/>
        <p:txBody>
          <a:bodyPr/>
          <a:lstStyle/>
          <a:p>
            <a:r>
              <a:rPr lang="en-GB" dirty="0"/>
              <a:t>Data Constructor #1</a:t>
            </a:r>
          </a:p>
        </p:txBody>
      </p:sp>
      <p:sp>
        <p:nvSpPr>
          <p:cNvPr id="8" name="Content Placeholder 7">
            <a:extLst>
              <a:ext uri="{FF2B5EF4-FFF2-40B4-BE49-F238E27FC236}">
                <a16:creationId xmlns:a16="http://schemas.microsoft.com/office/drawing/2014/main" id="{7F49D183-BAAB-4C55-82A3-428B9C0983CB}"/>
              </a:ext>
            </a:extLst>
          </p:cNvPr>
          <p:cNvSpPr>
            <a:spLocks noGrp="1"/>
          </p:cNvSpPr>
          <p:nvPr>
            <p:ph sz="half" idx="16"/>
          </p:nvPr>
        </p:nvSpPr>
        <p:spPr/>
        <p:txBody>
          <a:bodyPr/>
          <a:lstStyle/>
          <a:p>
            <a:r>
              <a:rPr lang="en-GB" dirty="0"/>
              <a:t>The data constructor can be one or more values, separated by guards (‘|’)</a:t>
            </a:r>
          </a:p>
          <a:p>
            <a:r>
              <a:rPr lang="en-GB" dirty="0"/>
              <a:t>Each value is a function which takes zero or more arguments</a:t>
            </a:r>
          </a:p>
          <a:p>
            <a:r>
              <a:rPr lang="en-GB" dirty="0"/>
              <a:t>In this example, there are three data constructors, Red, Green and Blue which take no arguments, and are used as values for comparison purposes etc.</a:t>
            </a:r>
          </a:p>
          <a:p>
            <a:r>
              <a:rPr lang="en-GB" dirty="0"/>
              <a:t>In this scheme, the type Colour is like an enumerated value in another language</a:t>
            </a:r>
          </a:p>
        </p:txBody>
      </p:sp>
      <p:pic>
        <p:nvPicPr>
          <p:cNvPr id="10" name="Content Placeholder 9">
            <a:extLst>
              <a:ext uri="{FF2B5EF4-FFF2-40B4-BE49-F238E27FC236}">
                <a16:creationId xmlns:a16="http://schemas.microsoft.com/office/drawing/2014/main" id="{50B5E3C3-97CE-497C-82B8-6E302C3D03D7}"/>
              </a:ext>
            </a:extLst>
          </p:cNvPr>
          <p:cNvPicPr>
            <a:picLocks noGrp="1" noChangeAspect="1"/>
          </p:cNvPicPr>
          <p:nvPr>
            <p:ph sz="half" idx="17"/>
          </p:nvPr>
        </p:nvPicPr>
        <p:blipFill>
          <a:blip r:embed="rId2"/>
          <a:stretch>
            <a:fillRect/>
          </a:stretch>
        </p:blipFill>
        <p:spPr>
          <a:xfrm>
            <a:off x="5269706" y="1374775"/>
            <a:ext cx="2428875" cy="381000"/>
          </a:xfrm>
          <a:prstGeom prst="rect">
            <a:avLst/>
          </a:prstGeom>
        </p:spPr>
      </p:pic>
    </p:spTree>
    <p:extLst>
      <p:ext uri="{BB962C8B-B14F-4D97-AF65-F5344CB8AC3E}">
        <p14:creationId xmlns:p14="http://schemas.microsoft.com/office/powerpoint/2010/main" val="3249733117"/>
      </p:ext>
    </p:extLst>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5BC77C-8505-4D7E-85AD-375B402F5CE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871C0E9-0222-4C7E-9705-8A8ADF2CFBE6}"/>
              </a:ext>
            </a:extLst>
          </p:cNvPr>
          <p:cNvSpPr>
            <a:spLocks noGrp="1"/>
          </p:cNvSpPr>
          <p:nvPr>
            <p:ph type="pic" sz="quarter" idx="11"/>
          </p:nvPr>
        </p:nvSpPr>
        <p:spPr/>
      </p:sp>
      <p:sp>
        <p:nvSpPr>
          <p:cNvPr id="4" name="Title 3">
            <a:extLst>
              <a:ext uri="{FF2B5EF4-FFF2-40B4-BE49-F238E27FC236}">
                <a16:creationId xmlns:a16="http://schemas.microsoft.com/office/drawing/2014/main" id="{62B9B7F6-544B-4B7C-A0FA-5D9F356AF96A}"/>
              </a:ext>
            </a:extLst>
          </p:cNvPr>
          <p:cNvSpPr>
            <a:spLocks noGrp="1"/>
          </p:cNvSpPr>
          <p:nvPr>
            <p:ph type="title"/>
          </p:nvPr>
        </p:nvSpPr>
        <p:spPr>
          <a:xfrm>
            <a:off x="467547" y="410829"/>
            <a:ext cx="5472605" cy="246221"/>
          </a:xfrm>
        </p:spPr>
        <p:txBody>
          <a:bodyPr/>
          <a:lstStyle/>
          <a:p>
            <a:r>
              <a:rPr lang="en-GB" dirty="0"/>
              <a:t>Data Constructor #2</a:t>
            </a:r>
          </a:p>
        </p:txBody>
      </p:sp>
      <p:sp>
        <p:nvSpPr>
          <p:cNvPr id="5" name="Content Placeholder 4">
            <a:extLst>
              <a:ext uri="{FF2B5EF4-FFF2-40B4-BE49-F238E27FC236}">
                <a16:creationId xmlns:a16="http://schemas.microsoft.com/office/drawing/2014/main" id="{B87A6608-F113-4FE2-8B88-E2BC27C67177}"/>
              </a:ext>
            </a:extLst>
          </p:cNvPr>
          <p:cNvSpPr>
            <a:spLocks noGrp="1"/>
          </p:cNvSpPr>
          <p:nvPr>
            <p:ph sz="half" idx="16"/>
          </p:nvPr>
        </p:nvSpPr>
        <p:spPr/>
        <p:txBody>
          <a:bodyPr/>
          <a:lstStyle/>
          <a:p>
            <a:r>
              <a:rPr lang="en-GB" dirty="0"/>
              <a:t>A data constructor can also take arguments,  such as in the creation of a complex type</a:t>
            </a:r>
          </a:p>
          <a:p>
            <a:r>
              <a:rPr lang="en-GB" dirty="0"/>
              <a:t>Here there is one type constructor, ‘Complex’ and one data constructor ‘Complex Float </a:t>
            </a:r>
            <a:r>
              <a:rPr lang="en-GB" dirty="0" err="1"/>
              <a:t>Float</a:t>
            </a:r>
            <a:r>
              <a:rPr lang="en-GB" dirty="0"/>
              <a:t>’</a:t>
            </a:r>
          </a:p>
          <a:p>
            <a:pPr lvl="1"/>
            <a:r>
              <a:rPr lang="en-GB" dirty="0"/>
              <a:t>They don’t have to have the same name, although often they do</a:t>
            </a:r>
          </a:p>
        </p:txBody>
      </p:sp>
      <p:pic>
        <p:nvPicPr>
          <p:cNvPr id="7" name="Content Placeholder 6">
            <a:extLst>
              <a:ext uri="{FF2B5EF4-FFF2-40B4-BE49-F238E27FC236}">
                <a16:creationId xmlns:a16="http://schemas.microsoft.com/office/drawing/2014/main" id="{001F31FE-0A9D-4EA3-ADFF-966837EF8C5C}"/>
              </a:ext>
            </a:extLst>
          </p:cNvPr>
          <p:cNvPicPr>
            <a:picLocks noGrp="1" noChangeAspect="1"/>
          </p:cNvPicPr>
          <p:nvPr>
            <p:ph sz="half" idx="17"/>
          </p:nvPr>
        </p:nvPicPr>
        <p:blipFill rotWithShape="1">
          <a:blip r:embed="rId2"/>
          <a:srcRect r="6891" b="8522"/>
          <a:stretch/>
        </p:blipFill>
        <p:spPr>
          <a:xfrm>
            <a:off x="4572000" y="1197013"/>
            <a:ext cx="3824288" cy="336474"/>
          </a:xfrm>
          <a:prstGeom prst="rect">
            <a:avLst/>
          </a:prstGeom>
        </p:spPr>
      </p:pic>
      <p:pic>
        <p:nvPicPr>
          <p:cNvPr id="8" name="Picture 7">
            <a:extLst>
              <a:ext uri="{FF2B5EF4-FFF2-40B4-BE49-F238E27FC236}">
                <a16:creationId xmlns:a16="http://schemas.microsoft.com/office/drawing/2014/main" id="{37A46A66-76DB-410B-95F5-F08C80502AAD}"/>
              </a:ext>
            </a:extLst>
          </p:cNvPr>
          <p:cNvPicPr>
            <a:picLocks noChangeAspect="1"/>
          </p:cNvPicPr>
          <p:nvPr/>
        </p:nvPicPr>
        <p:blipFill>
          <a:blip r:embed="rId3"/>
          <a:stretch>
            <a:fillRect/>
          </a:stretch>
        </p:blipFill>
        <p:spPr>
          <a:xfrm>
            <a:off x="4638675" y="1800224"/>
            <a:ext cx="3157538" cy="371475"/>
          </a:xfrm>
          <a:prstGeom prst="rect">
            <a:avLst/>
          </a:prstGeom>
        </p:spPr>
      </p:pic>
    </p:spTree>
    <p:extLst>
      <p:ext uri="{BB962C8B-B14F-4D97-AF65-F5344CB8AC3E}">
        <p14:creationId xmlns:p14="http://schemas.microsoft.com/office/powerpoint/2010/main" val="3563832648"/>
      </p:ext>
    </p:extLst>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28E78DF-0AD7-489F-AE46-1CF214BCDA93}"/>
              </a:ext>
            </a:extLst>
          </p:cNvPr>
          <p:cNvSpPr>
            <a:spLocks noGrp="1"/>
          </p:cNvSpPr>
          <p:nvPr>
            <p:ph type="pic" sz="quarter" idx="10"/>
          </p:nvPr>
        </p:nvSpPr>
        <p:spPr/>
      </p:sp>
      <p:sp>
        <p:nvSpPr>
          <p:cNvPr id="8" name="Picture Placeholder 7">
            <a:extLst>
              <a:ext uri="{FF2B5EF4-FFF2-40B4-BE49-F238E27FC236}">
                <a16:creationId xmlns:a16="http://schemas.microsoft.com/office/drawing/2014/main" id="{717CB6DD-3E70-4B2C-B3D7-2D496DEE0F30}"/>
              </a:ext>
            </a:extLst>
          </p:cNvPr>
          <p:cNvSpPr>
            <a:spLocks noGrp="1"/>
          </p:cNvSpPr>
          <p:nvPr>
            <p:ph type="pic" sz="quarter" idx="11"/>
          </p:nvPr>
        </p:nvSpPr>
        <p:spPr/>
      </p:sp>
      <p:sp>
        <p:nvSpPr>
          <p:cNvPr id="5" name="Content Placeholder 4">
            <a:extLst>
              <a:ext uri="{FF2B5EF4-FFF2-40B4-BE49-F238E27FC236}">
                <a16:creationId xmlns:a16="http://schemas.microsoft.com/office/drawing/2014/main" id="{793A6657-FE07-49CB-B7F3-4B9B1AE59721}"/>
              </a:ext>
            </a:extLst>
          </p:cNvPr>
          <p:cNvSpPr>
            <a:spLocks noGrp="1"/>
          </p:cNvSpPr>
          <p:nvPr>
            <p:ph idx="1"/>
          </p:nvPr>
        </p:nvSpPr>
        <p:spPr/>
        <p:txBody>
          <a:bodyPr/>
          <a:lstStyle/>
          <a:p>
            <a:r>
              <a:rPr lang="en-GB" dirty="0"/>
              <a:t>It is possible to create multiple data constructors, separated by guards</a:t>
            </a:r>
          </a:p>
          <a:p>
            <a:r>
              <a:rPr lang="en-GB" dirty="0"/>
              <a:t>The type can only consist of one of the data constructors at a time</a:t>
            </a:r>
          </a:p>
          <a:p>
            <a:r>
              <a:rPr lang="en-GB" dirty="0"/>
              <a:t>In this example, the type constructor is Shape, and there are two data constructors:</a:t>
            </a:r>
          </a:p>
          <a:p>
            <a:pPr marL="648900" lvl="1" indent="-342900">
              <a:buFont typeface="+mj-lt"/>
              <a:buAutoNum type="arabicPeriod"/>
            </a:pPr>
            <a:r>
              <a:rPr lang="en-GB" dirty="0"/>
              <a:t>Circle</a:t>
            </a:r>
          </a:p>
          <a:p>
            <a:pPr marL="648900" lvl="1" indent="-342900">
              <a:buFont typeface="+mj-lt"/>
              <a:buAutoNum type="arabicPeriod"/>
            </a:pPr>
            <a:r>
              <a:rPr lang="en-GB" dirty="0"/>
              <a:t>Rectangle</a:t>
            </a:r>
          </a:p>
          <a:p>
            <a:endParaRPr lang="en-GB" dirty="0"/>
          </a:p>
        </p:txBody>
      </p:sp>
      <p:sp>
        <p:nvSpPr>
          <p:cNvPr id="4" name="Title 3">
            <a:extLst>
              <a:ext uri="{FF2B5EF4-FFF2-40B4-BE49-F238E27FC236}">
                <a16:creationId xmlns:a16="http://schemas.microsoft.com/office/drawing/2014/main" id="{2331E8CA-FFCD-48FA-A3C0-D0A3A92A8283}"/>
              </a:ext>
            </a:extLst>
          </p:cNvPr>
          <p:cNvSpPr>
            <a:spLocks noGrp="1"/>
          </p:cNvSpPr>
          <p:nvPr>
            <p:ph type="title"/>
          </p:nvPr>
        </p:nvSpPr>
        <p:spPr/>
        <p:txBody>
          <a:bodyPr/>
          <a:lstStyle/>
          <a:p>
            <a:r>
              <a:rPr lang="en-GB" dirty="0"/>
              <a:t>Data Constructor #3</a:t>
            </a:r>
          </a:p>
        </p:txBody>
      </p:sp>
      <p:pic>
        <p:nvPicPr>
          <p:cNvPr id="9" name="Picture 8">
            <a:extLst>
              <a:ext uri="{FF2B5EF4-FFF2-40B4-BE49-F238E27FC236}">
                <a16:creationId xmlns:a16="http://schemas.microsoft.com/office/drawing/2014/main" id="{125FC1BE-1016-4FB3-8AA1-699091C391ED}"/>
              </a:ext>
            </a:extLst>
          </p:cNvPr>
          <p:cNvPicPr>
            <a:picLocks noChangeAspect="1"/>
          </p:cNvPicPr>
          <p:nvPr/>
        </p:nvPicPr>
        <p:blipFill>
          <a:blip r:embed="rId2"/>
          <a:stretch>
            <a:fillRect/>
          </a:stretch>
        </p:blipFill>
        <p:spPr>
          <a:xfrm>
            <a:off x="1875420" y="3503653"/>
            <a:ext cx="5602710" cy="536494"/>
          </a:xfrm>
          <a:prstGeom prst="rect">
            <a:avLst/>
          </a:prstGeom>
        </p:spPr>
      </p:pic>
    </p:spTree>
    <p:extLst>
      <p:ext uri="{BB962C8B-B14F-4D97-AF65-F5344CB8AC3E}">
        <p14:creationId xmlns:p14="http://schemas.microsoft.com/office/powerpoint/2010/main" val="4274318078"/>
      </p:ext>
    </p:extLst>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76CF37-B6D7-4C5F-8014-53410083DC26}"/>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6D454BC5-C02D-4F18-9888-F918E8924C53}"/>
              </a:ext>
            </a:extLst>
          </p:cNvPr>
          <p:cNvSpPr>
            <a:spLocks noGrp="1"/>
          </p:cNvSpPr>
          <p:nvPr>
            <p:ph type="pic" sz="quarter" idx="11"/>
          </p:nvPr>
        </p:nvSpPr>
        <p:spPr/>
      </p:sp>
      <p:sp>
        <p:nvSpPr>
          <p:cNvPr id="5" name="Title 4">
            <a:extLst>
              <a:ext uri="{FF2B5EF4-FFF2-40B4-BE49-F238E27FC236}">
                <a16:creationId xmlns:a16="http://schemas.microsoft.com/office/drawing/2014/main" id="{B581E1BE-C85C-4FF3-B90D-C9E7B24191EB}"/>
              </a:ext>
            </a:extLst>
          </p:cNvPr>
          <p:cNvSpPr>
            <a:spLocks noGrp="1"/>
          </p:cNvSpPr>
          <p:nvPr>
            <p:ph type="title"/>
          </p:nvPr>
        </p:nvSpPr>
        <p:spPr/>
        <p:txBody>
          <a:bodyPr/>
          <a:lstStyle/>
          <a:p>
            <a:r>
              <a:rPr lang="en-GB" dirty="0"/>
              <a:t>Data Constructor #4</a:t>
            </a:r>
          </a:p>
        </p:txBody>
      </p:sp>
      <p:sp>
        <p:nvSpPr>
          <p:cNvPr id="8" name="Content Placeholder 7">
            <a:extLst>
              <a:ext uri="{FF2B5EF4-FFF2-40B4-BE49-F238E27FC236}">
                <a16:creationId xmlns:a16="http://schemas.microsoft.com/office/drawing/2014/main" id="{2DB4122B-2761-4560-9CE0-6B8CA8181CB2}"/>
              </a:ext>
            </a:extLst>
          </p:cNvPr>
          <p:cNvSpPr>
            <a:spLocks noGrp="1"/>
          </p:cNvSpPr>
          <p:nvPr>
            <p:ph sz="half" idx="16"/>
          </p:nvPr>
        </p:nvSpPr>
        <p:spPr/>
        <p:txBody>
          <a:bodyPr/>
          <a:lstStyle/>
          <a:p>
            <a:r>
              <a:rPr lang="en-GB" dirty="0"/>
              <a:t>As a concrete example, Maybe is defined using the data keyword</a:t>
            </a:r>
          </a:p>
          <a:p>
            <a:r>
              <a:rPr lang="en-GB" dirty="0"/>
              <a:t>It is a type which can be one of two things:</a:t>
            </a:r>
          </a:p>
          <a:p>
            <a:pPr lvl="1"/>
            <a:r>
              <a:rPr lang="en-GB" dirty="0"/>
              <a:t>Just a</a:t>
            </a:r>
          </a:p>
          <a:p>
            <a:pPr lvl="1"/>
            <a:r>
              <a:rPr lang="en-GB" dirty="0"/>
              <a:t>None</a:t>
            </a:r>
          </a:p>
          <a:p>
            <a:r>
              <a:rPr lang="en-GB" dirty="0"/>
              <a:t>The definitions of Maybe can be seen with :info Maybe</a:t>
            </a:r>
          </a:p>
        </p:txBody>
      </p:sp>
      <p:pic>
        <p:nvPicPr>
          <p:cNvPr id="10" name="Content Placeholder 9">
            <a:extLst>
              <a:ext uri="{FF2B5EF4-FFF2-40B4-BE49-F238E27FC236}">
                <a16:creationId xmlns:a16="http://schemas.microsoft.com/office/drawing/2014/main" id="{F545432D-E072-46D3-8C0A-6BF89BDB3ADC}"/>
              </a:ext>
            </a:extLst>
          </p:cNvPr>
          <p:cNvPicPr>
            <a:picLocks noGrp="1" noChangeAspect="1"/>
          </p:cNvPicPr>
          <p:nvPr>
            <p:ph sz="half" idx="17"/>
          </p:nvPr>
        </p:nvPicPr>
        <p:blipFill>
          <a:blip r:embed="rId2"/>
          <a:stretch>
            <a:fillRect/>
          </a:stretch>
        </p:blipFill>
        <p:spPr>
          <a:xfrm>
            <a:off x="4572000" y="1321656"/>
            <a:ext cx="3824288" cy="2563689"/>
          </a:xfrm>
          <a:prstGeom prst="rect">
            <a:avLst/>
          </a:prstGeom>
        </p:spPr>
      </p:pic>
    </p:spTree>
    <p:extLst>
      <p:ext uri="{BB962C8B-B14F-4D97-AF65-F5344CB8AC3E}">
        <p14:creationId xmlns:p14="http://schemas.microsoft.com/office/powerpoint/2010/main" val="3401700658"/>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4837FF0-6264-448B-863F-0C77BC191406}"/>
              </a:ext>
            </a:extLst>
          </p:cNvPr>
          <p:cNvSpPr>
            <a:spLocks noGrp="1"/>
          </p:cNvSpPr>
          <p:nvPr>
            <p:ph type="pic" sz="quarter" idx="10"/>
          </p:nvPr>
        </p:nvSpPr>
        <p:spPr/>
      </p:sp>
      <p:sp>
        <p:nvSpPr>
          <p:cNvPr id="12" name="Picture Placeholder 11">
            <a:extLst>
              <a:ext uri="{FF2B5EF4-FFF2-40B4-BE49-F238E27FC236}">
                <a16:creationId xmlns:a16="http://schemas.microsoft.com/office/drawing/2014/main" id="{EE912E20-F89B-4283-89AB-93C5FB3728CF}"/>
              </a:ext>
            </a:extLst>
          </p:cNvPr>
          <p:cNvSpPr>
            <a:spLocks noGrp="1"/>
          </p:cNvSpPr>
          <p:nvPr>
            <p:ph type="pic" sz="quarter" idx="11"/>
          </p:nvPr>
        </p:nvSpPr>
        <p:spPr/>
      </p:sp>
      <p:sp>
        <p:nvSpPr>
          <p:cNvPr id="5" name="Content Placeholder 4">
            <a:extLst>
              <a:ext uri="{FF2B5EF4-FFF2-40B4-BE49-F238E27FC236}">
                <a16:creationId xmlns:a16="http://schemas.microsoft.com/office/drawing/2014/main" id="{913216A7-B282-41A8-B616-26AD927973DE}"/>
              </a:ext>
            </a:extLst>
          </p:cNvPr>
          <p:cNvSpPr>
            <a:spLocks noGrp="1"/>
          </p:cNvSpPr>
          <p:nvPr>
            <p:ph idx="1"/>
          </p:nvPr>
        </p:nvSpPr>
        <p:spPr/>
        <p:txBody>
          <a:bodyPr/>
          <a:lstStyle/>
          <a:p>
            <a:r>
              <a:rPr lang="en-GB" dirty="0"/>
              <a:t>One  problem with the above approach is that the values in the data type above don’t have a name or identifier</a:t>
            </a:r>
          </a:p>
          <a:p>
            <a:r>
              <a:rPr lang="en-GB" dirty="0"/>
              <a:t>Circle Float </a:t>
            </a:r>
            <a:r>
              <a:rPr lang="en-GB" dirty="0" err="1"/>
              <a:t>Float</a:t>
            </a:r>
            <a:r>
              <a:rPr lang="en-GB" dirty="0"/>
              <a:t> </a:t>
            </a:r>
            <a:r>
              <a:rPr lang="en-GB" dirty="0" err="1"/>
              <a:t>Float</a:t>
            </a:r>
            <a:r>
              <a:rPr lang="en-GB" dirty="0"/>
              <a:t>, for example, doesn’t say what is the centre x, what is the centre y, and what is the radius</a:t>
            </a:r>
          </a:p>
          <a:p>
            <a:r>
              <a:rPr lang="en-GB" dirty="0"/>
              <a:t>An alternative syntax is data Name = Name { member1 :: Type1, member 2 :: Type2 …. }, where the member names are lower case, Type is capitalised </a:t>
            </a:r>
          </a:p>
          <a:p>
            <a:r>
              <a:rPr lang="en-GB" dirty="0"/>
              <a:t>Haskell automatically creates access functions member1, member2</a:t>
            </a:r>
          </a:p>
        </p:txBody>
      </p:sp>
      <p:sp>
        <p:nvSpPr>
          <p:cNvPr id="4" name="Title 3">
            <a:extLst>
              <a:ext uri="{FF2B5EF4-FFF2-40B4-BE49-F238E27FC236}">
                <a16:creationId xmlns:a16="http://schemas.microsoft.com/office/drawing/2014/main" id="{AFD68558-6089-439D-A48A-93F5824BD85B}"/>
              </a:ext>
            </a:extLst>
          </p:cNvPr>
          <p:cNvSpPr>
            <a:spLocks noGrp="1"/>
          </p:cNvSpPr>
          <p:nvPr>
            <p:ph type="title"/>
          </p:nvPr>
        </p:nvSpPr>
        <p:spPr/>
        <p:txBody>
          <a:bodyPr/>
          <a:lstStyle/>
          <a:p>
            <a:r>
              <a:rPr lang="en-GB" dirty="0"/>
              <a:t>Data Constructor #5</a:t>
            </a:r>
          </a:p>
        </p:txBody>
      </p:sp>
      <p:pic>
        <p:nvPicPr>
          <p:cNvPr id="13" name="Content Placeholder 7">
            <a:extLst>
              <a:ext uri="{FF2B5EF4-FFF2-40B4-BE49-F238E27FC236}">
                <a16:creationId xmlns:a16="http://schemas.microsoft.com/office/drawing/2014/main" id="{7FCDB5D7-908A-4AB9-987D-F1CCDF3F5E02}"/>
              </a:ext>
            </a:extLst>
          </p:cNvPr>
          <p:cNvPicPr>
            <a:picLocks noChangeAspect="1"/>
          </p:cNvPicPr>
          <p:nvPr/>
        </p:nvPicPr>
        <p:blipFill rotWithShape="1">
          <a:blip r:embed="rId2"/>
          <a:srcRect t="12670" b="12893"/>
          <a:stretch/>
        </p:blipFill>
        <p:spPr>
          <a:xfrm>
            <a:off x="725026" y="3636005"/>
            <a:ext cx="5861319" cy="1278674"/>
          </a:xfrm>
          <a:prstGeom prst="rect">
            <a:avLst/>
          </a:prstGeom>
        </p:spPr>
      </p:pic>
    </p:spTree>
    <p:extLst>
      <p:ext uri="{BB962C8B-B14F-4D97-AF65-F5344CB8AC3E}">
        <p14:creationId xmlns:p14="http://schemas.microsoft.com/office/powerpoint/2010/main" val="3391523491"/>
      </p:ext>
    </p:extLst>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AFF50B4-9584-4EA8-A7E5-1170185FC984}"/>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0CE793BE-E744-45F6-A186-AC9677B35E68}"/>
              </a:ext>
            </a:extLst>
          </p:cNvPr>
          <p:cNvSpPr>
            <a:spLocks noGrp="1"/>
          </p:cNvSpPr>
          <p:nvPr>
            <p:ph type="pic" sz="quarter" idx="11"/>
          </p:nvPr>
        </p:nvSpPr>
        <p:spPr/>
      </p:sp>
      <p:sp>
        <p:nvSpPr>
          <p:cNvPr id="4" name="Title 3">
            <a:extLst>
              <a:ext uri="{FF2B5EF4-FFF2-40B4-BE49-F238E27FC236}">
                <a16:creationId xmlns:a16="http://schemas.microsoft.com/office/drawing/2014/main" id="{DD2FAC13-ECCC-4C5C-B530-267975168628}"/>
              </a:ext>
            </a:extLst>
          </p:cNvPr>
          <p:cNvSpPr>
            <a:spLocks noGrp="1"/>
          </p:cNvSpPr>
          <p:nvPr>
            <p:ph type="title"/>
          </p:nvPr>
        </p:nvSpPr>
        <p:spPr>
          <a:xfrm>
            <a:off x="467547" y="410829"/>
            <a:ext cx="5472605" cy="246221"/>
          </a:xfrm>
        </p:spPr>
        <p:txBody>
          <a:bodyPr/>
          <a:lstStyle/>
          <a:p>
            <a:r>
              <a:rPr lang="en-GB" dirty="0"/>
              <a:t>Instance Show #1</a:t>
            </a:r>
          </a:p>
        </p:txBody>
      </p:sp>
      <p:sp>
        <p:nvSpPr>
          <p:cNvPr id="5" name="Content Placeholder 4">
            <a:extLst>
              <a:ext uri="{FF2B5EF4-FFF2-40B4-BE49-F238E27FC236}">
                <a16:creationId xmlns:a16="http://schemas.microsoft.com/office/drawing/2014/main" id="{A47CD333-CE43-4442-BDA0-1E7749C0A4B4}"/>
              </a:ext>
            </a:extLst>
          </p:cNvPr>
          <p:cNvSpPr>
            <a:spLocks noGrp="1"/>
          </p:cNvSpPr>
          <p:nvPr>
            <p:ph sz="half" idx="16"/>
          </p:nvPr>
        </p:nvSpPr>
        <p:spPr/>
        <p:txBody>
          <a:bodyPr/>
          <a:lstStyle/>
          <a:p>
            <a:r>
              <a:rPr lang="en-GB" dirty="0"/>
              <a:t>The easiest way of adding a Show instance to a new data constructor is to add ‘deriving (Show)’ to the end</a:t>
            </a:r>
          </a:p>
          <a:p>
            <a:r>
              <a:rPr lang="en-GB" dirty="0"/>
              <a:t>This automatically supplies default values, with the instances, the mechanisms, specified in the comma separated list</a:t>
            </a:r>
          </a:p>
          <a:p>
            <a:r>
              <a:rPr lang="en-GB" dirty="0"/>
              <a:t>The instance Show with capital letter, method show with lowercase letter</a:t>
            </a:r>
          </a:p>
          <a:p>
            <a:r>
              <a:rPr lang="en-GB" dirty="0"/>
              <a:t>The default Show is enough for most purposes, </a:t>
            </a:r>
          </a:p>
        </p:txBody>
      </p:sp>
      <p:pic>
        <p:nvPicPr>
          <p:cNvPr id="8" name="Content Placeholder 7">
            <a:extLst>
              <a:ext uri="{FF2B5EF4-FFF2-40B4-BE49-F238E27FC236}">
                <a16:creationId xmlns:a16="http://schemas.microsoft.com/office/drawing/2014/main" id="{FA3CA690-FA07-4AF8-8312-DF396877B607}"/>
              </a:ext>
            </a:extLst>
          </p:cNvPr>
          <p:cNvPicPr>
            <a:picLocks noGrp="1" noChangeAspect="1"/>
          </p:cNvPicPr>
          <p:nvPr>
            <p:ph sz="half" idx="17"/>
          </p:nvPr>
        </p:nvPicPr>
        <p:blipFill>
          <a:blip r:embed="rId2"/>
          <a:stretch>
            <a:fillRect/>
          </a:stretch>
        </p:blipFill>
        <p:spPr>
          <a:xfrm>
            <a:off x="4636294" y="1293813"/>
            <a:ext cx="3695700" cy="295275"/>
          </a:xfrm>
          <a:prstGeom prst="rect">
            <a:avLst/>
          </a:prstGeom>
        </p:spPr>
      </p:pic>
      <p:sp>
        <p:nvSpPr>
          <p:cNvPr id="7" name="Rectangle 6">
            <a:extLst>
              <a:ext uri="{FF2B5EF4-FFF2-40B4-BE49-F238E27FC236}">
                <a16:creationId xmlns:a16="http://schemas.microsoft.com/office/drawing/2014/main" id="{C6A29A7F-A3C4-4F9E-9885-0AA77C4E1A21}"/>
              </a:ext>
            </a:extLst>
          </p:cNvPr>
          <p:cNvSpPr/>
          <p:nvPr/>
        </p:nvSpPr>
        <p:spPr>
          <a:xfrm>
            <a:off x="4467225" y="252710"/>
            <a:ext cx="4572000" cy="800219"/>
          </a:xfrm>
          <a:prstGeom prst="rect">
            <a:avLst/>
          </a:prstGeom>
        </p:spPr>
        <p:txBody>
          <a:bodyPr>
            <a:spAutoFit/>
          </a:bodyPr>
          <a:lstStyle/>
          <a:p>
            <a:r>
              <a:rPr lang="en-GB" sz="1400" dirty="0">
                <a:hlinkClick r:id="rId3"/>
              </a:rPr>
              <a:t>https://stackoverflow.com/questions/47269879/how-to-show-a-user-defined-data-type-in-haskell</a:t>
            </a:r>
            <a:endParaRPr lang="en-GB" sz="1400" dirty="0"/>
          </a:p>
          <a:p>
            <a:endParaRPr lang="en-GB" dirty="0"/>
          </a:p>
        </p:txBody>
      </p:sp>
    </p:spTree>
    <p:extLst>
      <p:ext uri="{BB962C8B-B14F-4D97-AF65-F5344CB8AC3E}">
        <p14:creationId xmlns:p14="http://schemas.microsoft.com/office/powerpoint/2010/main" val="2581483257"/>
      </p:ext>
    </p:extLst>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D50FD0-60F5-459C-94BB-B22D41469EB7}"/>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15707933-6825-4E54-9E5A-EB86D87AD7E5}"/>
              </a:ext>
            </a:extLst>
          </p:cNvPr>
          <p:cNvSpPr>
            <a:spLocks noGrp="1"/>
          </p:cNvSpPr>
          <p:nvPr>
            <p:ph type="pic" sz="quarter" idx="11"/>
          </p:nvPr>
        </p:nvSpPr>
        <p:spPr/>
      </p:sp>
      <p:sp>
        <p:nvSpPr>
          <p:cNvPr id="4" name="Title 3">
            <a:extLst>
              <a:ext uri="{FF2B5EF4-FFF2-40B4-BE49-F238E27FC236}">
                <a16:creationId xmlns:a16="http://schemas.microsoft.com/office/drawing/2014/main" id="{C4754F3E-32FB-4220-9CA3-514F38979C3A}"/>
              </a:ext>
            </a:extLst>
          </p:cNvPr>
          <p:cNvSpPr>
            <a:spLocks noGrp="1"/>
          </p:cNvSpPr>
          <p:nvPr>
            <p:ph type="title"/>
          </p:nvPr>
        </p:nvSpPr>
        <p:spPr>
          <a:xfrm>
            <a:off x="467548" y="410829"/>
            <a:ext cx="2475678" cy="246221"/>
          </a:xfrm>
        </p:spPr>
        <p:txBody>
          <a:bodyPr/>
          <a:lstStyle/>
          <a:p>
            <a:r>
              <a:rPr lang="en-GB" dirty="0"/>
              <a:t>Instance Show #2</a:t>
            </a:r>
          </a:p>
        </p:txBody>
      </p:sp>
      <p:sp>
        <p:nvSpPr>
          <p:cNvPr id="5" name="Content Placeholder 4">
            <a:extLst>
              <a:ext uri="{FF2B5EF4-FFF2-40B4-BE49-F238E27FC236}">
                <a16:creationId xmlns:a16="http://schemas.microsoft.com/office/drawing/2014/main" id="{E9AFB0FC-9B9D-4278-A426-6F5ED4975A14}"/>
              </a:ext>
            </a:extLst>
          </p:cNvPr>
          <p:cNvSpPr>
            <a:spLocks noGrp="1"/>
          </p:cNvSpPr>
          <p:nvPr>
            <p:ph sz="half" idx="16"/>
          </p:nvPr>
        </p:nvSpPr>
        <p:spPr/>
        <p:txBody>
          <a:bodyPr/>
          <a:lstStyle/>
          <a:p>
            <a:r>
              <a:rPr lang="en-GB" dirty="0"/>
              <a:t>Defining a Show instance yourself, the syntax is:</a:t>
            </a:r>
          </a:p>
          <a:p>
            <a:pPr lvl="1"/>
            <a:r>
              <a:rPr lang="en-GB" dirty="0"/>
              <a:t>‘instance Show </a:t>
            </a:r>
            <a:r>
              <a:rPr lang="en-GB" i="1" dirty="0"/>
              <a:t>type-name</a:t>
            </a:r>
            <a:r>
              <a:rPr lang="en-GB" dirty="0"/>
              <a:t> where’,</a:t>
            </a:r>
          </a:p>
          <a:p>
            <a:pPr lvl="1"/>
            <a:r>
              <a:rPr lang="en-GB" dirty="0"/>
              <a:t>followed by each ‘show </a:t>
            </a:r>
            <a:r>
              <a:rPr lang="en-GB" i="1" dirty="0"/>
              <a:t>data-name</a:t>
            </a:r>
            <a:r>
              <a:rPr lang="en-GB" dirty="0"/>
              <a:t>’, one </a:t>
            </a:r>
            <a:r>
              <a:rPr lang="en-GB" i="1" dirty="0"/>
              <a:t>data-name</a:t>
            </a:r>
            <a:r>
              <a:rPr lang="en-GB" dirty="0"/>
              <a:t> per line</a:t>
            </a:r>
          </a:p>
          <a:p>
            <a:pPr lvl="1"/>
            <a:r>
              <a:rPr lang="en-GB" dirty="0"/>
              <a:t>where the data constructor take arguments, the data-name and arguments are enclosed in ( )</a:t>
            </a:r>
          </a:p>
          <a:p>
            <a:r>
              <a:rPr lang="en-GB" dirty="0"/>
              <a:t>The contents of the instance on the second and subsequent lines must be indented</a:t>
            </a:r>
          </a:p>
        </p:txBody>
      </p:sp>
      <p:pic>
        <p:nvPicPr>
          <p:cNvPr id="7" name="Content Placeholder 6">
            <a:extLst>
              <a:ext uri="{FF2B5EF4-FFF2-40B4-BE49-F238E27FC236}">
                <a16:creationId xmlns:a16="http://schemas.microsoft.com/office/drawing/2014/main" id="{FBF9010E-72F9-4AA8-8B82-0A597F38C615}"/>
              </a:ext>
            </a:extLst>
          </p:cNvPr>
          <p:cNvPicPr>
            <a:picLocks noGrp="1" noChangeAspect="1"/>
          </p:cNvPicPr>
          <p:nvPr>
            <p:ph sz="half" idx="17"/>
          </p:nvPr>
        </p:nvPicPr>
        <p:blipFill>
          <a:blip r:embed="rId2"/>
          <a:stretch>
            <a:fillRect/>
          </a:stretch>
        </p:blipFill>
        <p:spPr>
          <a:xfrm>
            <a:off x="4572000" y="1350459"/>
            <a:ext cx="3824288" cy="601083"/>
          </a:xfrm>
          <a:prstGeom prst="rect">
            <a:avLst/>
          </a:prstGeom>
        </p:spPr>
      </p:pic>
      <p:sp>
        <p:nvSpPr>
          <p:cNvPr id="8" name="Freeform: Shape 7">
            <a:extLst>
              <a:ext uri="{FF2B5EF4-FFF2-40B4-BE49-F238E27FC236}">
                <a16:creationId xmlns:a16="http://schemas.microsoft.com/office/drawing/2014/main" id="{C5F06943-2AE9-420C-8CA4-D5F4C44D16EF}"/>
              </a:ext>
            </a:extLst>
          </p:cNvPr>
          <p:cNvSpPr/>
          <p:nvPr/>
        </p:nvSpPr>
        <p:spPr>
          <a:xfrm>
            <a:off x="6257153" y="1953654"/>
            <a:ext cx="0" cy="762000"/>
          </a:xfrm>
          <a:custGeom>
            <a:avLst/>
            <a:gdLst>
              <a:gd name="connsiteX0" fmla="*/ 0 w 0"/>
              <a:gd name="connsiteY0" fmla="*/ 762000 h 762000"/>
              <a:gd name="connsiteX1" fmla="*/ 0 w 0"/>
              <a:gd name="connsiteY1" fmla="*/ 0 h 762000"/>
            </a:gdLst>
            <a:ahLst/>
            <a:cxnLst>
              <a:cxn ang="0">
                <a:pos x="connsiteX0" y="connsiteY0"/>
              </a:cxn>
              <a:cxn ang="0">
                <a:pos x="connsiteX1" y="connsiteY1"/>
              </a:cxn>
            </a:cxnLst>
            <a:rect l="l" t="t" r="r" b="b"/>
            <a:pathLst>
              <a:path h="762000">
                <a:moveTo>
                  <a:pt x="0" y="762000"/>
                </a:moveTo>
                <a:lnTo>
                  <a:pt x="0" y="0"/>
                </a:lnTo>
              </a:path>
            </a:pathLst>
          </a:custGeom>
          <a:noFill/>
          <a:ln w="127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42E19507-F707-48AB-9D4D-79D539E34D25}"/>
              </a:ext>
            </a:extLst>
          </p:cNvPr>
          <p:cNvSpPr txBox="1"/>
          <p:nvPr/>
        </p:nvSpPr>
        <p:spPr>
          <a:xfrm>
            <a:off x="4942703" y="2693773"/>
            <a:ext cx="3001334" cy="492443"/>
          </a:xfrm>
          <a:prstGeom prst="rect">
            <a:avLst/>
          </a:prstGeom>
          <a:noFill/>
        </p:spPr>
        <p:txBody>
          <a:bodyPr wrap="none" lIns="0" tIns="0" rIns="0" bIns="0" rtlCol="0">
            <a:spAutoFit/>
          </a:bodyPr>
          <a:lstStyle/>
          <a:p>
            <a:r>
              <a:rPr lang="en-GB" sz="1600" dirty="0">
                <a:latin typeface="+mn-lt"/>
              </a:rPr>
              <a:t>We use show to print the values</a:t>
            </a:r>
          </a:p>
          <a:p>
            <a:r>
              <a:rPr lang="en-GB" sz="1600" dirty="0">
                <a:latin typeface="+mn-lt"/>
              </a:rPr>
              <a:t>They are simple values, so are OK</a:t>
            </a:r>
          </a:p>
        </p:txBody>
      </p:sp>
    </p:spTree>
    <p:extLst>
      <p:ext uri="{BB962C8B-B14F-4D97-AF65-F5344CB8AC3E}">
        <p14:creationId xmlns:p14="http://schemas.microsoft.com/office/powerpoint/2010/main" val="2618741663"/>
      </p:ext>
    </p:extLst>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9E60029-0AF1-4F0E-8A52-DDCD68035D74}"/>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580D02A-C72B-4B4E-9176-2825FCC10AE8}"/>
              </a:ext>
            </a:extLst>
          </p:cNvPr>
          <p:cNvSpPr>
            <a:spLocks noGrp="1"/>
          </p:cNvSpPr>
          <p:nvPr>
            <p:ph type="pic" sz="quarter" idx="11"/>
          </p:nvPr>
        </p:nvSpPr>
        <p:spPr/>
      </p:sp>
      <p:sp>
        <p:nvSpPr>
          <p:cNvPr id="4" name="Title 3">
            <a:extLst>
              <a:ext uri="{FF2B5EF4-FFF2-40B4-BE49-F238E27FC236}">
                <a16:creationId xmlns:a16="http://schemas.microsoft.com/office/drawing/2014/main" id="{51DD7E5D-097B-4AB7-94DC-E3AD564F0051}"/>
              </a:ext>
            </a:extLst>
          </p:cNvPr>
          <p:cNvSpPr>
            <a:spLocks noGrp="1"/>
          </p:cNvSpPr>
          <p:nvPr>
            <p:ph type="title"/>
          </p:nvPr>
        </p:nvSpPr>
        <p:spPr>
          <a:xfrm>
            <a:off x="467548" y="410829"/>
            <a:ext cx="2570928" cy="246221"/>
          </a:xfrm>
        </p:spPr>
        <p:txBody>
          <a:bodyPr/>
          <a:lstStyle/>
          <a:p>
            <a:r>
              <a:rPr lang="en-GB" dirty="0"/>
              <a:t>Instance Show #3</a:t>
            </a:r>
          </a:p>
        </p:txBody>
      </p:sp>
      <p:sp>
        <p:nvSpPr>
          <p:cNvPr id="5" name="Content Placeholder 4">
            <a:extLst>
              <a:ext uri="{FF2B5EF4-FFF2-40B4-BE49-F238E27FC236}">
                <a16:creationId xmlns:a16="http://schemas.microsoft.com/office/drawing/2014/main" id="{98645CD5-263A-440D-AD69-C9BF39649F12}"/>
              </a:ext>
            </a:extLst>
          </p:cNvPr>
          <p:cNvSpPr>
            <a:spLocks noGrp="1"/>
          </p:cNvSpPr>
          <p:nvPr>
            <p:ph sz="half" idx="16"/>
          </p:nvPr>
        </p:nvSpPr>
        <p:spPr/>
        <p:txBody>
          <a:bodyPr/>
          <a:lstStyle/>
          <a:p>
            <a:r>
              <a:rPr lang="en-GB" dirty="0"/>
              <a:t>Another way of doing this is to declare a function which takes the data type, and returns a string</a:t>
            </a:r>
          </a:p>
          <a:p>
            <a:r>
              <a:rPr lang="en-GB" dirty="0"/>
              <a:t>This can then be declared as being the show method</a:t>
            </a:r>
          </a:p>
        </p:txBody>
      </p:sp>
      <p:pic>
        <p:nvPicPr>
          <p:cNvPr id="7" name="Content Placeholder 6">
            <a:extLst>
              <a:ext uri="{FF2B5EF4-FFF2-40B4-BE49-F238E27FC236}">
                <a16:creationId xmlns:a16="http://schemas.microsoft.com/office/drawing/2014/main" id="{13389885-7D31-46C2-B51C-6178182EF1FC}"/>
              </a:ext>
            </a:extLst>
          </p:cNvPr>
          <p:cNvPicPr>
            <a:picLocks noGrp="1" noChangeAspect="1"/>
          </p:cNvPicPr>
          <p:nvPr>
            <p:ph sz="half" idx="17"/>
          </p:nvPr>
        </p:nvPicPr>
        <p:blipFill>
          <a:blip r:embed="rId2"/>
          <a:stretch>
            <a:fillRect/>
          </a:stretch>
        </p:blipFill>
        <p:spPr>
          <a:xfrm>
            <a:off x="4950619" y="1346200"/>
            <a:ext cx="3067050" cy="1524000"/>
          </a:xfrm>
          <a:prstGeom prst="rect">
            <a:avLst/>
          </a:prstGeom>
        </p:spPr>
      </p:pic>
    </p:spTree>
    <p:extLst>
      <p:ext uri="{BB962C8B-B14F-4D97-AF65-F5344CB8AC3E}">
        <p14:creationId xmlns:p14="http://schemas.microsoft.com/office/powerpoint/2010/main" val="3635922124"/>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22B9902-235A-4915-A672-936D460F2C99}"/>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5F44238E-C3DE-4F42-8E63-F256D528FC75}"/>
              </a:ext>
            </a:extLst>
          </p:cNvPr>
          <p:cNvSpPr>
            <a:spLocks noGrp="1"/>
          </p:cNvSpPr>
          <p:nvPr>
            <p:ph type="pic" sz="quarter" idx="11"/>
          </p:nvPr>
        </p:nvSpPr>
        <p:spPr/>
      </p:sp>
      <p:sp>
        <p:nvSpPr>
          <p:cNvPr id="4" name="Title 3">
            <a:extLst>
              <a:ext uri="{FF2B5EF4-FFF2-40B4-BE49-F238E27FC236}">
                <a16:creationId xmlns:a16="http://schemas.microsoft.com/office/drawing/2014/main" id="{C6F8B1D6-9189-4FE0-9FA7-B031B48927CE}"/>
              </a:ext>
            </a:extLst>
          </p:cNvPr>
          <p:cNvSpPr>
            <a:spLocks noGrp="1"/>
          </p:cNvSpPr>
          <p:nvPr>
            <p:ph type="title"/>
          </p:nvPr>
        </p:nvSpPr>
        <p:spPr>
          <a:xfrm>
            <a:off x="467547" y="410829"/>
            <a:ext cx="1970853" cy="246221"/>
          </a:xfrm>
        </p:spPr>
        <p:txBody>
          <a:bodyPr/>
          <a:lstStyle/>
          <a:p>
            <a:r>
              <a:rPr lang="en-GB" dirty="0"/>
              <a:t>Hackage</a:t>
            </a:r>
          </a:p>
        </p:txBody>
      </p:sp>
      <p:sp>
        <p:nvSpPr>
          <p:cNvPr id="5" name="Content Placeholder 4">
            <a:extLst>
              <a:ext uri="{FF2B5EF4-FFF2-40B4-BE49-F238E27FC236}">
                <a16:creationId xmlns:a16="http://schemas.microsoft.com/office/drawing/2014/main" id="{52ADA4F7-D7C2-43BA-B533-3ADF25558C75}"/>
              </a:ext>
            </a:extLst>
          </p:cNvPr>
          <p:cNvSpPr>
            <a:spLocks noGrp="1"/>
          </p:cNvSpPr>
          <p:nvPr>
            <p:ph sz="half" idx="16"/>
          </p:nvPr>
        </p:nvSpPr>
        <p:spPr/>
        <p:txBody>
          <a:bodyPr/>
          <a:lstStyle/>
          <a:p>
            <a:r>
              <a:rPr lang="en-GB" dirty="0"/>
              <a:t>Hackage is another place to find packages, but only packages outside of the core</a:t>
            </a:r>
          </a:p>
          <a:p>
            <a:r>
              <a:rPr lang="en-GB" dirty="0">
                <a:hlinkClick r:id="rId2"/>
              </a:rPr>
              <a:t>https://hackage.haskell.org/</a:t>
            </a:r>
            <a:endParaRPr lang="en-GB" dirty="0"/>
          </a:p>
          <a:p>
            <a:r>
              <a:rPr lang="en-GB" dirty="0"/>
              <a:t>Typing in the name of the package provides a download link, for the package as a .tar.gz </a:t>
            </a:r>
            <a:r>
              <a:rPr lang="en-GB" dirty="0" err="1"/>
              <a:t>tarball</a:t>
            </a:r>
            <a:endParaRPr lang="en-GB" dirty="0"/>
          </a:p>
          <a:p>
            <a:r>
              <a:rPr lang="en-GB" dirty="0"/>
              <a:t>A </a:t>
            </a:r>
            <a:r>
              <a:rPr lang="en-GB" dirty="0" err="1"/>
              <a:t>tarball</a:t>
            </a:r>
            <a:r>
              <a:rPr lang="en-GB" dirty="0"/>
              <a:t> can be decompressed using the ‘tar’ tool from within MinGW, using command ‘tar </a:t>
            </a:r>
            <a:r>
              <a:rPr lang="en-GB" dirty="0" err="1"/>
              <a:t>xzvf</a:t>
            </a:r>
            <a:r>
              <a:rPr lang="en-GB" dirty="0"/>
              <a:t> </a:t>
            </a:r>
            <a:r>
              <a:rPr lang="en-GB" i="1" dirty="0"/>
              <a:t>file.tar</a:t>
            </a:r>
            <a:r>
              <a:rPr lang="en-GB" dirty="0"/>
              <a:t>’</a:t>
            </a:r>
          </a:p>
          <a:p>
            <a:endParaRPr lang="en-GB" dirty="0"/>
          </a:p>
        </p:txBody>
      </p:sp>
      <p:pic>
        <p:nvPicPr>
          <p:cNvPr id="10" name="Content Placeholder 9">
            <a:extLst>
              <a:ext uri="{FF2B5EF4-FFF2-40B4-BE49-F238E27FC236}">
                <a16:creationId xmlns:a16="http://schemas.microsoft.com/office/drawing/2014/main" id="{E84F4F11-1B3D-4AB2-9BD6-0995162C216B}"/>
              </a:ext>
            </a:extLst>
          </p:cNvPr>
          <p:cNvPicPr>
            <a:picLocks noGrp="1" noChangeAspect="1"/>
          </p:cNvPicPr>
          <p:nvPr>
            <p:ph sz="half" idx="17"/>
          </p:nvPr>
        </p:nvPicPr>
        <p:blipFill>
          <a:blip r:embed="rId3"/>
          <a:stretch>
            <a:fillRect/>
          </a:stretch>
        </p:blipFill>
        <p:spPr>
          <a:xfrm>
            <a:off x="4571999" y="1325160"/>
            <a:ext cx="4108005" cy="3160871"/>
          </a:xfrm>
        </p:spPr>
      </p:pic>
      <p:sp>
        <p:nvSpPr>
          <p:cNvPr id="8" name="TextBox 7">
            <a:extLst>
              <a:ext uri="{FF2B5EF4-FFF2-40B4-BE49-F238E27FC236}">
                <a16:creationId xmlns:a16="http://schemas.microsoft.com/office/drawing/2014/main" id="{3384E912-0EBE-4138-855D-4471813361D6}"/>
              </a:ext>
            </a:extLst>
          </p:cNvPr>
          <p:cNvSpPr txBox="1"/>
          <p:nvPr/>
        </p:nvSpPr>
        <p:spPr>
          <a:xfrm>
            <a:off x="5110250" y="297150"/>
            <a:ext cx="2903219" cy="800219"/>
          </a:xfrm>
          <a:prstGeom prst="rect">
            <a:avLst/>
          </a:prstGeom>
          <a:noFill/>
        </p:spPr>
        <p:txBody>
          <a:bodyPr wrap="square">
            <a:spAutoFit/>
          </a:bodyPr>
          <a:lstStyle/>
          <a:p>
            <a:r>
              <a:rPr lang="en-GB" sz="1400" dirty="0">
                <a:hlinkClick r:id="rId4"/>
              </a:rPr>
              <a:t>https://wiki.haskell.org/How_to_unpack_a_tar_file_in_Windows</a:t>
            </a:r>
            <a:endParaRPr lang="en-GB" sz="1400" dirty="0"/>
          </a:p>
          <a:p>
            <a:endParaRPr lang="en-GB" dirty="0"/>
          </a:p>
        </p:txBody>
      </p:sp>
    </p:spTree>
    <p:extLst>
      <p:ext uri="{BB962C8B-B14F-4D97-AF65-F5344CB8AC3E}">
        <p14:creationId xmlns:p14="http://schemas.microsoft.com/office/powerpoint/2010/main" val="2652297703"/>
      </p:ext>
    </p:extLst>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1219663-9204-432C-9DDA-E2F294392811}"/>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61AD7237-745A-4C9A-95E1-3CFF1D5D8F85}"/>
              </a:ext>
            </a:extLst>
          </p:cNvPr>
          <p:cNvSpPr>
            <a:spLocks noGrp="1"/>
          </p:cNvSpPr>
          <p:nvPr>
            <p:ph type="pic" sz="quarter" idx="11"/>
          </p:nvPr>
        </p:nvSpPr>
        <p:spPr/>
      </p:sp>
      <p:pic>
        <p:nvPicPr>
          <p:cNvPr id="10" name="Content Placeholder 9">
            <a:extLst>
              <a:ext uri="{FF2B5EF4-FFF2-40B4-BE49-F238E27FC236}">
                <a16:creationId xmlns:a16="http://schemas.microsoft.com/office/drawing/2014/main" id="{F15CE6FA-6456-442F-AD9F-FAD9B1252C06}"/>
              </a:ext>
            </a:extLst>
          </p:cNvPr>
          <p:cNvPicPr>
            <a:picLocks noGrp="1" noChangeAspect="1"/>
          </p:cNvPicPr>
          <p:nvPr>
            <p:ph idx="1"/>
          </p:nvPr>
        </p:nvPicPr>
        <p:blipFill>
          <a:blip r:embed="rId2"/>
          <a:stretch>
            <a:fillRect/>
          </a:stretch>
        </p:blipFill>
        <p:spPr>
          <a:xfrm>
            <a:off x="674345" y="2275038"/>
            <a:ext cx="7820025" cy="1466850"/>
          </a:xfrm>
          <a:prstGeom prst="rect">
            <a:avLst/>
          </a:prstGeom>
        </p:spPr>
      </p:pic>
      <p:sp>
        <p:nvSpPr>
          <p:cNvPr id="4" name="Title 3">
            <a:extLst>
              <a:ext uri="{FF2B5EF4-FFF2-40B4-BE49-F238E27FC236}">
                <a16:creationId xmlns:a16="http://schemas.microsoft.com/office/drawing/2014/main" id="{B82A3CD9-6E8C-4275-A3A2-E7DF20A8BE73}"/>
              </a:ext>
            </a:extLst>
          </p:cNvPr>
          <p:cNvSpPr>
            <a:spLocks noGrp="1"/>
          </p:cNvSpPr>
          <p:nvPr>
            <p:ph type="title"/>
          </p:nvPr>
        </p:nvSpPr>
        <p:spPr/>
        <p:txBody>
          <a:bodyPr/>
          <a:lstStyle/>
          <a:p>
            <a:r>
              <a:rPr lang="en-GB" dirty="0"/>
              <a:t>Instance Show #4</a:t>
            </a:r>
          </a:p>
        </p:txBody>
      </p:sp>
    </p:spTree>
    <p:extLst>
      <p:ext uri="{BB962C8B-B14F-4D97-AF65-F5344CB8AC3E}">
        <p14:creationId xmlns:p14="http://schemas.microsoft.com/office/powerpoint/2010/main" val="790711148"/>
      </p:ext>
    </p:extLst>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AB695C1-BD60-4482-974B-F42B4B20252D}"/>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37DB69FC-8F4C-4DB6-8531-730AD73A71F7}"/>
              </a:ext>
            </a:extLst>
          </p:cNvPr>
          <p:cNvSpPr>
            <a:spLocks noGrp="1"/>
          </p:cNvSpPr>
          <p:nvPr>
            <p:ph type="pic" sz="quarter" idx="11"/>
          </p:nvPr>
        </p:nvSpPr>
        <p:spPr/>
      </p:sp>
      <p:sp>
        <p:nvSpPr>
          <p:cNvPr id="4" name="Title 3">
            <a:extLst>
              <a:ext uri="{FF2B5EF4-FFF2-40B4-BE49-F238E27FC236}">
                <a16:creationId xmlns:a16="http://schemas.microsoft.com/office/drawing/2014/main" id="{190AF878-06CD-4130-9FC4-8728534A894B}"/>
              </a:ext>
            </a:extLst>
          </p:cNvPr>
          <p:cNvSpPr>
            <a:spLocks noGrp="1"/>
          </p:cNvSpPr>
          <p:nvPr>
            <p:ph type="title"/>
          </p:nvPr>
        </p:nvSpPr>
        <p:spPr>
          <a:xfrm>
            <a:off x="467548" y="410829"/>
            <a:ext cx="2610190" cy="246221"/>
          </a:xfrm>
        </p:spPr>
        <p:txBody>
          <a:bodyPr/>
          <a:lstStyle/>
          <a:p>
            <a:r>
              <a:rPr lang="en-GB" dirty="0"/>
              <a:t>Instance Show</a:t>
            </a:r>
          </a:p>
        </p:txBody>
      </p:sp>
      <p:sp>
        <p:nvSpPr>
          <p:cNvPr id="5" name="Content Placeholder 4">
            <a:extLst>
              <a:ext uri="{FF2B5EF4-FFF2-40B4-BE49-F238E27FC236}">
                <a16:creationId xmlns:a16="http://schemas.microsoft.com/office/drawing/2014/main" id="{89A7115E-9A99-4BD4-BB84-48A54F1626EB}"/>
              </a:ext>
            </a:extLst>
          </p:cNvPr>
          <p:cNvSpPr>
            <a:spLocks noGrp="1"/>
          </p:cNvSpPr>
          <p:nvPr>
            <p:ph sz="half" idx="16"/>
          </p:nvPr>
        </p:nvSpPr>
        <p:spPr/>
        <p:txBody>
          <a:bodyPr/>
          <a:lstStyle/>
          <a:p>
            <a:r>
              <a:rPr lang="en-GB" dirty="0"/>
              <a:t>A full instance of Show has syntax ‘instance Show </a:t>
            </a:r>
            <a:r>
              <a:rPr lang="en-GB" i="1" dirty="0"/>
              <a:t>Name</a:t>
            </a:r>
            <a:r>
              <a:rPr lang="en-GB" dirty="0"/>
              <a:t> where \n show (</a:t>
            </a:r>
            <a:r>
              <a:rPr lang="en-GB" i="1" dirty="0"/>
              <a:t>Name</a:t>
            </a:r>
            <a:r>
              <a:rPr lang="en-GB" dirty="0"/>
              <a:t> </a:t>
            </a:r>
            <a:r>
              <a:rPr lang="en-GB" i="1" dirty="0"/>
              <a:t>element1</a:t>
            </a:r>
            <a:r>
              <a:rPr lang="en-GB" dirty="0"/>
              <a:t> </a:t>
            </a:r>
            <a:r>
              <a:rPr lang="en-GB" i="1" dirty="0"/>
              <a:t>element2</a:t>
            </a:r>
            <a:r>
              <a:rPr lang="en-GB" dirty="0"/>
              <a:t>…) =‘</a:t>
            </a:r>
          </a:p>
          <a:p>
            <a:r>
              <a:rPr lang="en-GB" dirty="0"/>
              <a:t>A simpler instance is created using ‘deriving (Show)’ which makes a default instance of Show - simply showing the values</a:t>
            </a:r>
          </a:p>
        </p:txBody>
      </p:sp>
      <p:pic>
        <p:nvPicPr>
          <p:cNvPr id="8" name="Content Placeholder 7">
            <a:extLst>
              <a:ext uri="{FF2B5EF4-FFF2-40B4-BE49-F238E27FC236}">
                <a16:creationId xmlns:a16="http://schemas.microsoft.com/office/drawing/2014/main" id="{3B050DD0-DFD0-45DE-B9EE-93084D0F9C25}"/>
              </a:ext>
            </a:extLst>
          </p:cNvPr>
          <p:cNvPicPr>
            <a:picLocks noGrp="1" noChangeAspect="1"/>
          </p:cNvPicPr>
          <p:nvPr>
            <p:ph sz="half" idx="17"/>
          </p:nvPr>
        </p:nvPicPr>
        <p:blipFill rotWithShape="1">
          <a:blip r:embed="rId2"/>
          <a:srcRect b="7519"/>
          <a:stretch/>
        </p:blipFill>
        <p:spPr>
          <a:xfrm>
            <a:off x="4572000" y="1311436"/>
            <a:ext cx="3824288" cy="1129097"/>
          </a:xfrm>
          <a:prstGeom prst="rect">
            <a:avLst/>
          </a:prstGeom>
        </p:spPr>
      </p:pic>
      <p:sp>
        <p:nvSpPr>
          <p:cNvPr id="7" name="Rectangle 6">
            <a:extLst>
              <a:ext uri="{FF2B5EF4-FFF2-40B4-BE49-F238E27FC236}">
                <a16:creationId xmlns:a16="http://schemas.microsoft.com/office/drawing/2014/main" id="{B3E6C79B-BFE0-4200-A7ED-9087A397D844}"/>
              </a:ext>
            </a:extLst>
          </p:cNvPr>
          <p:cNvSpPr/>
          <p:nvPr/>
        </p:nvSpPr>
        <p:spPr>
          <a:xfrm>
            <a:off x="4571551" y="256940"/>
            <a:ext cx="4572000" cy="800219"/>
          </a:xfrm>
          <a:prstGeom prst="rect">
            <a:avLst/>
          </a:prstGeom>
        </p:spPr>
        <p:txBody>
          <a:bodyPr>
            <a:spAutoFit/>
          </a:bodyPr>
          <a:lstStyle/>
          <a:p>
            <a:r>
              <a:rPr lang="en-GB" sz="1400" dirty="0">
                <a:hlinkClick r:id="rId3"/>
              </a:rPr>
              <a:t>https://stackoverflow.com/questions/4418017/new-instance-declaration-for-show</a:t>
            </a:r>
            <a:endParaRPr lang="en-GB" sz="1400" dirty="0"/>
          </a:p>
          <a:p>
            <a:endParaRPr lang="en-GB" dirty="0"/>
          </a:p>
        </p:txBody>
      </p:sp>
      <p:pic>
        <p:nvPicPr>
          <p:cNvPr id="9" name="Picture 8">
            <a:extLst>
              <a:ext uri="{FF2B5EF4-FFF2-40B4-BE49-F238E27FC236}">
                <a16:creationId xmlns:a16="http://schemas.microsoft.com/office/drawing/2014/main" id="{4300D687-9829-4ACC-8ECB-63A9AA7F68BD}"/>
              </a:ext>
            </a:extLst>
          </p:cNvPr>
          <p:cNvPicPr>
            <a:picLocks noChangeAspect="1"/>
          </p:cNvPicPr>
          <p:nvPr/>
        </p:nvPicPr>
        <p:blipFill>
          <a:blip r:embed="rId4"/>
          <a:stretch>
            <a:fillRect/>
          </a:stretch>
        </p:blipFill>
        <p:spPr>
          <a:xfrm>
            <a:off x="2098823" y="3442460"/>
            <a:ext cx="4945455" cy="473249"/>
          </a:xfrm>
          <a:prstGeom prst="rect">
            <a:avLst/>
          </a:prstGeom>
        </p:spPr>
      </p:pic>
      <p:pic>
        <p:nvPicPr>
          <p:cNvPr id="10" name="Picture 9">
            <a:extLst>
              <a:ext uri="{FF2B5EF4-FFF2-40B4-BE49-F238E27FC236}">
                <a16:creationId xmlns:a16="http://schemas.microsoft.com/office/drawing/2014/main" id="{134D7D64-5A61-462E-937B-A5460109A7C8}"/>
              </a:ext>
            </a:extLst>
          </p:cNvPr>
          <p:cNvPicPr>
            <a:picLocks noChangeAspect="1"/>
          </p:cNvPicPr>
          <p:nvPr/>
        </p:nvPicPr>
        <p:blipFill>
          <a:blip r:embed="rId5"/>
          <a:stretch>
            <a:fillRect/>
          </a:stretch>
        </p:blipFill>
        <p:spPr>
          <a:xfrm>
            <a:off x="2098823" y="3908077"/>
            <a:ext cx="3924300" cy="790575"/>
          </a:xfrm>
          <a:prstGeom prst="rect">
            <a:avLst/>
          </a:prstGeom>
        </p:spPr>
      </p:pic>
    </p:spTree>
    <p:extLst>
      <p:ext uri="{BB962C8B-B14F-4D97-AF65-F5344CB8AC3E}">
        <p14:creationId xmlns:p14="http://schemas.microsoft.com/office/powerpoint/2010/main" val="527441570"/>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0C5F6C8-1F28-429E-8A2E-10AD203D3C76}"/>
              </a:ext>
            </a:extLst>
          </p:cNvPr>
          <p:cNvSpPr>
            <a:spLocks noGrp="1"/>
          </p:cNvSpPr>
          <p:nvPr>
            <p:ph type="pic" sz="quarter" idx="10"/>
          </p:nvPr>
        </p:nvSpPr>
        <p:spPr/>
      </p:sp>
      <p:sp>
        <p:nvSpPr>
          <p:cNvPr id="10" name="Picture Placeholder 9">
            <a:extLst>
              <a:ext uri="{FF2B5EF4-FFF2-40B4-BE49-F238E27FC236}">
                <a16:creationId xmlns:a16="http://schemas.microsoft.com/office/drawing/2014/main" id="{CA925F46-4DCA-489D-B1FB-6AAA7E27B237}"/>
              </a:ext>
            </a:extLst>
          </p:cNvPr>
          <p:cNvSpPr>
            <a:spLocks noGrp="1"/>
          </p:cNvSpPr>
          <p:nvPr>
            <p:ph type="pic" sz="quarter" idx="11"/>
          </p:nvPr>
        </p:nvSpPr>
        <p:spPr/>
      </p:sp>
      <p:sp>
        <p:nvSpPr>
          <p:cNvPr id="7" name="Title 6">
            <a:extLst>
              <a:ext uri="{FF2B5EF4-FFF2-40B4-BE49-F238E27FC236}">
                <a16:creationId xmlns:a16="http://schemas.microsoft.com/office/drawing/2014/main" id="{C6A0FA2B-A272-497B-A700-22E7E87B151C}"/>
              </a:ext>
            </a:extLst>
          </p:cNvPr>
          <p:cNvSpPr>
            <a:spLocks noGrp="1"/>
          </p:cNvSpPr>
          <p:nvPr>
            <p:ph type="title"/>
          </p:nvPr>
        </p:nvSpPr>
        <p:spPr>
          <a:xfrm>
            <a:off x="467547" y="410829"/>
            <a:ext cx="5472605" cy="246221"/>
          </a:xfrm>
        </p:spPr>
        <p:txBody>
          <a:bodyPr/>
          <a:lstStyle/>
          <a:p>
            <a:r>
              <a:rPr lang="en-GB" dirty="0"/>
              <a:t>Example </a:t>
            </a:r>
          </a:p>
        </p:txBody>
      </p:sp>
      <p:pic>
        <p:nvPicPr>
          <p:cNvPr id="15" name="Content Placeholder 14">
            <a:extLst>
              <a:ext uri="{FF2B5EF4-FFF2-40B4-BE49-F238E27FC236}">
                <a16:creationId xmlns:a16="http://schemas.microsoft.com/office/drawing/2014/main" id="{D203EA96-153A-49DF-9A21-A2F9B7BEC4F6}"/>
              </a:ext>
            </a:extLst>
          </p:cNvPr>
          <p:cNvPicPr>
            <a:picLocks noGrp="1" noChangeAspect="1"/>
          </p:cNvPicPr>
          <p:nvPr>
            <p:ph idx="1"/>
          </p:nvPr>
        </p:nvPicPr>
        <p:blipFill>
          <a:blip r:embed="rId2"/>
          <a:stretch>
            <a:fillRect/>
          </a:stretch>
        </p:blipFill>
        <p:spPr>
          <a:xfrm>
            <a:off x="1982826" y="1360799"/>
            <a:ext cx="4895850" cy="3276600"/>
          </a:xfrm>
          <a:prstGeom prst="rect">
            <a:avLst/>
          </a:prstGeom>
        </p:spPr>
      </p:pic>
    </p:spTree>
    <p:extLst>
      <p:ext uri="{BB962C8B-B14F-4D97-AF65-F5344CB8AC3E}">
        <p14:creationId xmlns:p14="http://schemas.microsoft.com/office/powerpoint/2010/main" val="2786921125"/>
      </p:ext>
    </p:extLst>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C99CA8F-AF52-41F0-AE6D-51E7DDD92D04}"/>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1349294B-3F6F-4197-9E2D-26CA333F16F5}"/>
              </a:ext>
            </a:extLst>
          </p:cNvPr>
          <p:cNvSpPr>
            <a:spLocks noGrp="1"/>
          </p:cNvSpPr>
          <p:nvPr>
            <p:ph type="pic" sz="quarter" idx="11"/>
          </p:nvPr>
        </p:nvSpPr>
        <p:spPr/>
      </p:sp>
      <p:sp>
        <p:nvSpPr>
          <p:cNvPr id="5" name="Title 4">
            <a:extLst>
              <a:ext uri="{FF2B5EF4-FFF2-40B4-BE49-F238E27FC236}">
                <a16:creationId xmlns:a16="http://schemas.microsoft.com/office/drawing/2014/main" id="{977D26F3-1442-4451-BCA1-6BC408DBB3D2}"/>
              </a:ext>
            </a:extLst>
          </p:cNvPr>
          <p:cNvSpPr>
            <a:spLocks noGrp="1"/>
          </p:cNvSpPr>
          <p:nvPr>
            <p:ph type="title"/>
          </p:nvPr>
        </p:nvSpPr>
        <p:spPr/>
        <p:txBody>
          <a:bodyPr/>
          <a:lstStyle/>
          <a:p>
            <a:r>
              <a:rPr lang="en-GB" dirty="0"/>
              <a:t>Example</a:t>
            </a:r>
          </a:p>
        </p:txBody>
      </p:sp>
      <p:sp>
        <p:nvSpPr>
          <p:cNvPr id="8" name="Content Placeholder 7">
            <a:extLst>
              <a:ext uri="{FF2B5EF4-FFF2-40B4-BE49-F238E27FC236}">
                <a16:creationId xmlns:a16="http://schemas.microsoft.com/office/drawing/2014/main" id="{BB9908C8-5DC8-4811-954F-FE8B50A1CAC9}"/>
              </a:ext>
            </a:extLst>
          </p:cNvPr>
          <p:cNvSpPr>
            <a:spLocks noGrp="1"/>
          </p:cNvSpPr>
          <p:nvPr>
            <p:ph sz="half" idx="16"/>
          </p:nvPr>
        </p:nvSpPr>
        <p:spPr/>
        <p:txBody>
          <a:bodyPr/>
          <a:lstStyle/>
          <a:p>
            <a:r>
              <a:rPr lang="en-GB" dirty="0"/>
              <a:t>The module keyword allows for the definition of the Main module</a:t>
            </a:r>
          </a:p>
          <a:p>
            <a:r>
              <a:rPr lang="en-GB" dirty="0"/>
              <a:t>The function ‘</a:t>
            </a:r>
            <a:r>
              <a:rPr lang="en-GB" dirty="0" err="1"/>
              <a:t>printf</a:t>
            </a:r>
            <a:r>
              <a:rPr lang="en-GB" dirty="0"/>
              <a:t>’ is not available by default, but can be loaded using import, in this case </a:t>
            </a:r>
            <a:r>
              <a:rPr lang="en-GB" dirty="0" err="1"/>
              <a:t>Text.Printf</a:t>
            </a:r>
            <a:r>
              <a:rPr lang="en-GB" dirty="0"/>
              <a:t> (note imported </a:t>
            </a:r>
            <a:r>
              <a:rPr lang="en-GB" dirty="0" err="1"/>
              <a:t>mo</a:t>
            </a:r>
            <a:r>
              <a:rPr lang="en-GB" dirty="0"/>
              <a:t> is uppercase, function is lower case)</a:t>
            </a:r>
          </a:p>
          <a:p>
            <a:r>
              <a:rPr lang="en-GB" dirty="0"/>
              <a:t>The factorial is defined as Integer -&gt; Integer so as to permit large values</a:t>
            </a:r>
          </a:p>
        </p:txBody>
      </p:sp>
      <p:pic>
        <p:nvPicPr>
          <p:cNvPr id="10" name="Content Placeholder 9">
            <a:extLst>
              <a:ext uri="{FF2B5EF4-FFF2-40B4-BE49-F238E27FC236}">
                <a16:creationId xmlns:a16="http://schemas.microsoft.com/office/drawing/2014/main" id="{16C4BB36-6F4A-4E73-AD15-D1E3B0242961}"/>
              </a:ext>
            </a:extLst>
          </p:cNvPr>
          <p:cNvPicPr>
            <a:picLocks noGrp="1" noChangeAspect="1"/>
          </p:cNvPicPr>
          <p:nvPr>
            <p:ph sz="half" idx="17"/>
          </p:nvPr>
        </p:nvPicPr>
        <p:blipFill>
          <a:blip r:embed="rId2"/>
          <a:stretch>
            <a:fillRect/>
          </a:stretch>
        </p:blipFill>
        <p:spPr>
          <a:xfrm>
            <a:off x="4688681" y="1285103"/>
            <a:ext cx="3590925" cy="2686050"/>
          </a:xfrm>
          <a:prstGeom prst="rect">
            <a:avLst/>
          </a:prstGeom>
        </p:spPr>
      </p:pic>
      <p:sp>
        <p:nvSpPr>
          <p:cNvPr id="11" name="Rectangle 10">
            <a:extLst>
              <a:ext uri="{FF2B5EF4-FFF2-40B4-BE49-F238E27FC236}">
                <a16:creationId xmlns:a16="http://schemas.microsoft.com/office/drawing/2014/main" id="{375B2578-2174-4091-A9D2-1FCB1C1AF23E}"/>
              </a:ext>
            </a:extLst>
          </p:cNvPr>
          <p:cNvSpPr/>
          <p:nvPr/>
        </p:nvSpPr>
        <p:spPr>
          <a:xfrm>
            <a:off x="4397297" y="170858"/>
            <a:ext cx="4572000" cy="1046440"/>
          </a:xfrm>
          <a:prstGeom prst="rect">
            <a:avLst/>
          </a:prstGeom>
        </p:spPr>
        <p:txBody>
          <a:bodyPr>
            <a:spAutoFit/>
          </a:bodyPr>
          <a:lstStyle/>
          <a:p>
            <a:r>
              <a:rPr lang="en-GB" sz="1100" dirty="0">
                <a:hlinkClick r:id="rId3"/>
              </a:rPr>
              <a:t>http://progopedia.com/example/factorial/118/#:~:text=Factorial%20in%20Haskell&amp;text=definition%20of%20factorial%20function%2C%20which,given%20explicitly%20to%20avoid%20ambiguity.&amp;text=printf%20command%20is%20the%20same%20as%20in%20C%2B%2B</a:t>
            </a:r>
            <a:r>
              <a:rPr lang="en-GB" sz="1100" dirty="0"/>
              <a:t>.</a:t>
            </a:r>
          </a:p>
          <a:p>
            <a:endParaRPr lang="en-GB" dirty="0"/>
          </a:p>
        </p:txBody>
      </p:sp>
    </p:spTree>
    <p:extLst>
      <p:ext uri="{BB962C8B-B14F-4D97-AF65-F5344CB8AC3E}">
        <p14:creationId xmlns:p14="http://schemas.microsoft.com/office/powerpoint/2010/main" val="2045014125"/>
      </p:ext>
    </p:extLst>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160E632-48A1-413E-8013-C4516DA470A0}"/>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32BB320-71CF-4CD6-AF09-1903DE6AB42B}"/>
              </a:ext>
            </a:extLst>
          </p:cNvPr>
          <p:cNvSpPr>
            <a:spLocks noGrp="1"/>
          </p:cNvSpPr>
          <p:nvPr>
            <p:ph type="pic" sz="quarter" idx="11"/>
          </p:nvPr>
        </p:nvSpPr>
        <p:spPr/>
      </p:sp>
      <p:sp>
        <p:nvSpPr>
          <p:cNvPr id="4" name="Title 3">
            <a:extLst>
              <a:ext uri="{FF2B5EF4-FFF2-40B4-BE49-F238E27FC236}">
                <a16:creationId xmlns:a16="http://schemas.microsoft.com/office/drawing/2014/main" id="{0D68F204-4EB8-4A2C-BBCA-86B011E0E8A2}"/>
              </a:ext>
            </a:extLst>
          </p:cNvPr>
          <p:cNvSpPr>
            <a:spLocks noGrp="1"/>
          </p:cNvSpPr>
          <p:nvPr>
            <p:ph type="title"/>
          </p:nvPr>
        </p:nvSpPr>
        <p:spPr>
          <a:xfrm>
            <a:off x="467547" y="410829"/>
            <a:ext cx="5472605" cy="246221"/>
          </a:xfrm>
        </p:spPr>
        <p:txBody>
          <a:bodyPr/>
          <a:lstStyle/>
          <a:p>
            <a:r>
              <a:rPr lang="en-GB" dirty="0"/>
              <a:t>Type Alias</a:t>
            </a:r>
          </a:p>
        </p:txBody>
      </p:sp>
      <p:sp>
        <p:nvSpPr>
          <p:cNvPr id="5" name="Content Placeholder 4">
            <a:extLst>
              <a:ext uri="{FF2B5EF4-FFF2-40B4-BE49-F238E27FC236}">
                <a16:creationId xmlns:a16="http://schemas.microsoft.com/office/drawing/2014/main" id="{6957BB86-3A76-4FEB-9D5C-2D83E05354B1}"/>
              </a:ext>
            </a:extLst>
          </p:cNvPr>
          <p:cNvSpPr>
            <a:spLocks noGrp="1"/>
          </p:cNvSpPr>
          <p:nvPr>
            <p:ph sz="half" idx="16"/>
          </p:nvPr>
        </p:nvSpPr>
        <p:spPr/>
        <p:txBody>
          <a:bodyPr/>
          <a:lstStyle/>
          <a:p>
            <a:r>
              <a:rPr lang="en-GB" dirty="0"/>
              <a:t>A type alias is declared with ‘type </a:t>
            </a:r>
            <a:r>
              <a:rPr lang="en-GB" i="1" dirty="0"/>
              <a:t>newname</a:t>
            </a:r>
            <a:r>
              <a:rPr lang="en-GB" dirty="0"/>
              <a:t> = </a:t>
            </a:r>
            <a:r>
              <a:rPr lang="en-GB" i="1" dirty="0"/>
              <a:t>declaration</a:t>
            </a:r>
            <a:r>
              <a:rPr lang="en-GB" dirty="0"/>
              <a:t>’</a:t>
            </a:r>
          </a:p>
          <a:p>
            <a:r>
              <a:rPr lang="en-GB" dirty="0"/>
              <a:t>The name has to have a capital first letter, as with all types</a:t>
            </a:r>
          </a:p>
        </p:txBody>
      </p:sp>
      <p:pic>
        <p:nvPicPr>
          <p:cNvPr id="7" name="Content Placeholder 6">
            <a:extLst>
              <a:ext uri="{FF2B5EF4-FFF2-40B4-BE49-F238E27FC236}">
                <a16:creationId xmlns:a16="http://schemas.microsoft.com/office/drawing/2014/main" id="{16DA066D-6AAB-4F37-BC9F-876661FE468D}"/>
              </a:ext>
            </a:extLst>
          </p:cNvPr>
          <p:cNvPicPr>
            <a:picLocks noGrp="1" noChangeAspect="1"/>
          </p:cNvPicPr>
          <p:nvPr>
            <p:ph sz="half" idx="17"/>
          </p:nvPr>
        </p:nvPicPr>
        <p:blipFill>
          <a:blip r:embed="rId2"/>
          <a:stretch>
            <a:fillRect/>
          </a:stretch>
        </p:blipFill>
        <p:spPr>
          <a:xfrm>
            <a:off x="5124160" y="1285590"/>
            <a:ext cx="2705100" cy="2219325"/>
          </a:xfrm>
          <a:prstGeom prst="rect">
            <a:avLst/>
          </a:prstGeom>
        </p:spPr>
      </p:pic>
    </p:spTree>
    <p:extLst>
      <p:ext uri="{BB962C8B-B14F-4D97-AF65-F5344CB8AC3E}">
        <p14:creationId xmlns:p14="http://schemas.microsoft.com/office/powerpoint/2010/main" val="270549388"/>
      </p:ext>
    </p:extLst>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F32C6F2-9093-44A9-AED4-E613E74F978B}"/>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C20E1F6E-583D-4E1A-8528-8F110197AA39}"/>
              </a:ext>
            </a:extLst>
          </p:cNvPr>
          <p:cNvSpPr>
            <a:spLocks noGrp="1"/>
          </p:cNvSpPr>
          <p:nvPr>
            <p:ph type="pic" sz="quarter" idx="11"/>
          </p:nvPr>
        </p:nvSpPr>
        <p:spPr/>
      </p:sp>
      <p:sp>
        <p:nvSpPr>
          <p:cNvPr id="4" name="Title 3">
            <a:extLst>
              <a:ext uri="{FF2B5EF4-FFF2-40B4-BE49-F238E27FC236}">
                <a16:creationId xmlns:a16="http://schemas.microsoft.com/office/drawing/2014/main" id="{40C612AE-4A77-475F-9EE7-30ED94DB3863}"/>
              </a:ext>
            </a:extLst>
          </p:cNvPr>
          <p:cNvSpPr>
            <a:spLocks noGrp="1"/>
          </p:cNvSpPr>
          <p:nvPr>
            <p:ph type="title"/>
          </p:nvPr>
        </p:nvSpPr>
        <p:spPr>
          <a:xfrm>
            <a:off x="467547" y="410829"/>
            <a:ext cx="1704153" cy="286431"/>
          </a:xfrm>
        </p:spPr>
        <p:txBody>
          <a:bodyPr/>
          <a:lstStyle/>
          <a:p>
            <a:r>
              <a:rPr lang="en-GB" dirty="0"/>
              <a:t>Modules</a:t>
            </a:r>
          </a:p>
        </p:txBody>
      </p:sp>
      <p:sp>
        <p:nvSpPr>
          <p:cNvPr id="5" name="Content Placeholder 4">
            <a:extLst>
              <a:ext uri="{FF2B5EF4-FFF2-40B4-BE49-F238E27FC236}">
                <a16:creationId xmlns:a16="http://schemas.microsoft.com/office/drawing/2014/main" id="{BBAB172B-18E0-433B-A824-EFC861FA66DF}"/>
              </a:ext>
            </a:extLst>
          </p:cNvPr>
          <p:cNvSpPr>
            <a:spLocks noGrp="1"/>
          </p:cNvSpPr>
          <p:nvPr>
            <p:ph sz="half" idx="16"/>
          </p:nvPr>
        </p:nvSpPr>
        <p:spPr/>
        <p:txBody>
          <a:bodyPr/>
          <a:lstStyle/>
          <a:p>
            <a:r>
              <a:rPr lang="en-GB" dirty="0"/>
              <a:t>Modules can be created using a first line ‘module </a:t>
            </a:r>
            <a:r>
              <a:rPr lang="en-GB" i="1" dirty="0" err="1"/>
              <a:t>Modulename</a:t>
            </a:r>
            <a:r>
              <a:rPr lang="en-GB" i="1" dirty="0"/>
              <a:t> </a:t>
            </a:r>
            <a:r>
              <a:rPr lang="en-GB" dirty="0"/>
              <a:t>[(</a:t>
            </a:r>
            <a:r>
              <a:rPr lang="en-GB" i="1" dirty="0" err="1"/>
              <a:t>export_list</a:t>
            </a:r>
            <a:r>
              <a:rPr lang="en-GB" dirty="0"/>
              <a:t>)] where’</a:t>
            </a:r>
          </a:p>
          <a:p>
            <a:r>
              <a:rPr lang="en-GB" dirty="0"/>
              <a:t>The imported module name must start with a capital letter</a:t>
            </a:r>
          </a:p>
          <a:p>
            <a:r>
              <a:rPr lang="en-GB"/>
              <a:t>If </a:t>
            </a:r>
            <a:r>
              <a:rPr lang="en-GB" dirty="0"/>
              <a:t>the export list, a comma separated list of names, is omitted then all names are exported</a:t>
            </a:r>
          </a:p>
          <a:p>
            <a:r>
              <a:rPr lang="en-GB" dirty="0"/>
              <a:t>When a code file that needs a module is loaded, the code is also loaded</a:t>
            </a:r>
          </a:p>
        </p:txBody>
      </p:sp>
      <p:pic>
        <p:nvPicPr>
          <p:cNvPr id="9" name="Content Placeholder 8">
            <a:extLst>
              <a:ext uri="{FF2B5EF4-FFF2-40B4-BE49-F238E27FC236}">
                <a16:creationId xmlns:a16="http://schemas.microsoft.com/office/drawing/2014/main" id="{CF25685E-6150-432A-86A5-AB28BF18A2C0}"/>
              </a:ext>
            </a:extLst>
          </p:cNvPr>
          <p:cNvPicPr>
            <a:picLocks noGrp="1" noChangeAspect="1"/>
          </p:cNvPicPr>
          <p:nvPr>
            <p:ph sz="half" idx="17"/>
          </p:nvPr>
        </p:nvPicPr>
        <p:blipFill>
          <a:blip r:embed="rId2"/>
          <a:stretch>
            <a:fillRect/>
          </a:stretch>
        </p:blipFill>
        <p:spPr>
          <a:xfrm>
            <a:off x="4572000" y="1112797"/>
            <a:ext cx="3824288" cy="2142791"/>
          </a:xfrm>
          <a:prstGeom prst="rect">
            <a:avLst/>
          </a:prstGeom>
        </p:spPr>
      </p:pic>
      <p:sp>
        <p:nvSpPr>
          <p:cNvPr id="8" name="TextBox 7">
            <a:extLst>
              <a:ext uri="{FF2B5EF4-FFF2-40B4-BE49-F238E27FC236}">
                <a16:creationId xmlns:a16="http://schemas.microsoft.com/office/drawing/2014/main" id="{1BA6B891-F6F0-4FF4-BCD9-88331DC2B5F3}"/>
              </a:ext>
            </a:extLst>
          </p:cNvPr>
          <p:cNvSpPr txBox="1"/>
          <p:nvPr/>
        </p:nvSpPr>
        <p:spPr>
          <a:xfrm>
            <a:off x="4643437" y="364662"/>
            <a:ext cx="4633232" cy="584775"/>
          </a:xfrm>
          <a:prstGeom prst="rect">
            <a:avLst/>
          </a:prstGeom>
          <a:noFill/>
        </p:spPr>
        <p:txBody>
          <a:bodyPr wrap="square">
            <a:spAutoFit/>
          </a:bodyPr>
          <a:lstStyle/>
          <a:p>
            <a:r>
              <a:rPr lang="en-GB" sz="1400" dirty="0">
                <a:hlinkClick r:id="rId3"/>
              </a:rPr>
              <a:t>https://www.haskell.org/tutorial/modules.html</a:t>
            </a:r>
            <a:endParaRPr lang="en-GB" sz="1400" dirty="0"/>
          </a:p>
          <a:p>
            <a:endParaRPr lang="en-GB" dirty="0"/>
          </a:p>
        </p:txBody>
      </p:sp>
      <p:pic>
        <p:nvPicPr>
          <p:cNvPr id="11" name="Picture 10">
            <a:extLst>
              <a:ext uri="{FF2B5EF4-FFF2-40B4-BE49-F238E27FC236}">
                <a16:creationId xmlns:a16="http://schemas.microsoft.com/office/drawing/2014/main" id="{19B0AE8E-8F4A-4C9E-8DBC-CD4E9A62BA6F}"/>
              </a:ext>
            </a:extLst>
          </p:cNvPr>
          <p:cNvPicPr>
            <a:picLocks noChangeAspect="1"/>
          </p:cNvPicPr>
          <p:nvPr/>
        </p:nvPicPr>
        <p:blipFill>
          <a:blip r:embed="rId4"/>
          <a:stretch>
            <a:fillRect/>
          </a:stretch>
        </p:blipFill>
        <p:spPr>
          <a:xfrm>
            <a:off x="4572000" y="3154427"/>
            <a:ext cx="3267075" cy="1769038"/>
          </a:xfrm>
          <a:prstGeom prst="rect">
            <a:avLst/>
          </a:prstGeom>
        </p:spPr>
      </p:pic>
    </p:spTree>
    <p:extLst>
      <p:ext uri="{BB962C8B-B14F-4D97-AF65-F5344CB8AC3E}">
        <p14:creationId xmlns:p14="http://schemas.microsoft.com/office/powerpoint/2010/main" val="804240369"/>
      </p:ext>
    </p:extLst>
  </p:cSld>
  <p:clrMapOvr>
    <a:masterClrMapping/>
  </p:clrMapOvr>
  <p:transition>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A59B2FD-075F-47DA-BDFB-D97DADEAA564}"/>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B921137D-66E2-4D37-9C4D-D7F7AE7927D9}"/>
              </a:ext>
            </a:extLst>
          </p:cNvPr>
          <p:cNvSpPr>
            <a:spLocks noGrp="1"/>
          </p:cNvSpPr>
          <p:nvPr>
            <p:ph type="pic" sz="quarter" idx="11"/>
          </p:nvPr>
        </p:nvSpPr>
        <p:spPr/>
      </p:sp>
      <p:sp>
        <p:nvSpPr>
          <p:cNvPr id="4" name="Title 3">
            <a:extLst>
              <a:ext uri="{FF2B5EF4-FFF2-40B4-BE49-F238E27FC236}">
                <a16:creationId xmlns:a16="http://schemas.microsoft.com/office/drawing/2014/main" id="{4060DDD2-C47B-4366-B9CF-D1AD73EE7313}"/>
              </a:ext>
            </a:extLst>
          </p:cNvPr>
          <p:cNvSpPr>
            <a:spLocks noGrp="1"/>
          </p:cNvSpPr>
          <p:nvPr>
            <p:ph type="title"/>
          </p:nvPr>
        </p:nvSpPr>
        <p:spPr>
          <a:xfrm>
            <a:off x="467547" y="410829"/>
            <a:ext cx="5472605" cy="246221"/>
          </a:xfrm>
        </p:spPr>
        <p:txBody>
          <a:bodyPr/>
          <a:lstStyle/>
          <a:p>
            <a:r>
              <a:rPr lang="en-GB" dirty="0"/>
              <a:t>Type Conversion, To/From Strings</a:t>
            </a:r>
          </a:p>
        </p:txBody>
      </p:sp>
      <p:sp>
        <p:nvSpPr>
          <p:cNvPr id="5" name="Content Placeholder 4">
            <a:extLst>
              <a:ext uri="{FF2B5EF4-FFF2-40B4-BE49-F238E27FC236}">
                <a16:creationId xmlns:a16="http://schemas.microsoft.com/office/drawing/2014/main" id="{C9C651DD-0AF0-497A-AB81-AD133153DA00}"/>
              </a:ext>
            </a:extLst>
          </p:cNvPr>
          <p:cNvSpPr>
            <a:spLocks noGrp="1"/>
          </p:cNvSpPr>
          <p:nvPr>
            <p:ph sz="half" idx="16"/>
          </p:nvPr>
        </p:nvSpPr>
        <p:spPr/>
        <p:txBody>
          <a:bodyPr/>
          <a:lstStyle/>
          <a:p>
            <a:r>
              <a:rPr lang="en-GB" dirty="0"/>
              <a:t>Numerical types can be converted to / from strings</a:t>
            </a:r>
          </a:p>
          <a:p>
            <a:r>
              <a:rPr lang="en-GB" dirty="0"/>
              <a:t>Strings can be converted to numerical using ‘read’ </a:t>
            </a:r>
          </a:p>
          <a:p>
            <a:pPr lvl="1"/>
            <a:r>
              <a:rPr lang="en-GB" dirty="0"/>
              <a:t>read </a:t>
            </a:r>
            <a:r>
              <a:rPr lang="en-GB" i="1" dirty="0"/>
              <a:t>value</a:t>
            </a:r>
            <a:r>
              <a:rPr lang="en-GB" dirty="0"/>
              <a:t> :: </a:t>
            </a:r>
            <a:r>
              <a:rPr lang="en-GB" i="1" dirty="0"/>
              <a:t>type</a:t>
            </a:r>
          </a:p>
          <a:p>
            <a:r>
              <a:rPr lang="en-GB" dirty="0"/>
              <a:t>Numerical types can be converted to strings using ‘show’</a:t>
            </a:r>
          </a:p>
          <a:p>
            <a:pPr lvl="1"/>
            <a:r>
              <a:rPr lang="en-GB" dirty="0"/>
              <a:t>show </a:t>
            </a:r>
            <a:r>
              <a:rPr lang="en-GB" i="1" dirty="0"/>
              <a:t>value</a:t>
            </a:r>
          </a:p>
        </p:txBody>
      </p:sp>
      <p:pic>
        <p:nvPicPr>
          <p:cNvPr id="7" name="Content Placeholder 6">
            <a:extLst>
              <a:ext uri="{FF2B5EF4-FFF2-40B4-BE49-F238E27FC236}">
                <a16:creationId xmlns:a16="http://schemas.microsoft.com/office/drawing/2014/main" id="{E33BE7FB-EDDF-4542-8F1F-CD527B206AA7}"/>
              </a:ext>
            </a:extLst>
          </p:cNvPr>
          <p:cNvPicPr>
            <a:picLocks noGrp="1" noChangeAspect="1"/>
          </p:cNvPicPr>
          <p:nvPr>
            <p:ph sz="half" idx="17"/>
          </p:nvPr>
        </p:nvPicPr>
        <p:blipFill>
          <a:blip r:embed="rId2"/>
          <a:stretch>
            <a:fillRect/>
          </a:stretch>
        </p:blipFill>
        <p:spPr>
          <a:xfrm>
            <a:off x="4712494" y="1342833"/>
            <a:ext cx="3543300" cy="1990725"/>
          </a:xfrm>
          <a:prstGeom prst="rect">
            <a:avLst/>
          </a:prstGeom>
        </p:spPr>
      </p:pic>
    </p:spTree>
    <p:extLst>
      <p:ext uri="{BB962C8B-B14F-4D97-AF65-F5344CB8AC3E}">
        <p14:creationId xmlns:p14="http://schemas.microsoft.com/office/powerpoint/2010/main" val="2009461789"/>
      </p:ext>
    </p:extLst>
  </p:cSld>
  <p:clrMapOvr>
    <a:masterClrMapping/>
  </p:clrMapOvr>
  <p:transition>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27AC851-AFB1-479A-8331-D31CAE02898A}"/>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B71C4CC0-1400-4B6C-93A1-1F40B7FEC84A}"/>
              </a:ext>
            </a:extLst>
          </p:cNvPr>
          <p:cNvSpPr>
            <a:spLocks noGrp="1"/>
          </p:cNvSpPr>
          <p:nvPr>
            <p:ph type="pic" sz="quarter" idx="11"/>
          </p:nvPr>
        </p:nvSpPr>
        <p:spPr/>
      </p:sp>
      <p:sp>
        <p:nvSpPr>
          <p:cNvPr id="4" name="Title 3">
            <a:extLst>
              <a:ext uri="{FF2B5EF4-FFF2-40B4-BE49-F238E27FC236}">
                <a16:creationId xmlns:a16="http://schemas.microsoft.com/office/drawing/2014/main" id="{EB557117-A739-4656-9F18-CFECFF6984D5}"/>
              </a:ext>
            </a:extLst>
          </p:cNvPr>
          <p:cNvSpPr>
            <a:spLocks noGrp="1"/>
          </p:cNvSpPr>
          <p:nvPr>
            <p:ph type="title"/>
          </p:nvPr>
        </p:nvSpPr>
        <p:spPr>
          <a:xfrm>
            <a:off x="467547" y="410829"/>
            <a:ext cx="5472605" cy="246221"/>
          </a:xfrm>
        </p:spPr>
        <p:txBody>
          <a:bodyPr/>
          <a:lstStyle/>
          <a:p>
            <a:r>
              <a:rPr lang="en-GB" dirty="0"/>
              <a:t>Number Conversion</a:t>
            </a:r>
          </a:p>
        </p:txBody>
      </p:sp>
      <p:sp>
        <p:nvSpPr>
          <p:cNvPr id="5" name="Content Placeholder 4">
            <a:extLst>
              <a:ext uri="{FF2B5EF4-FFF2-40B4-BE49-F238E27FC236}">
                <a16:creationId xmlns:a16="http://schemas.microsoft.com/office/drawing/2014/main" id="{F86076B2-C1B5-48F8-83A1-A39DDDFEE07D}"/>
              </a:ext>
            </a:extLst>
          </p:cNvPr>
          <p:cNvSpPr>
            <a:spLocks noGrp="1"/>
          </p:cNvSpPr>
          <p:nvPr>
            <p:ph sz="half" idx="16"/>
          </p:nvPr>
        </p:nvSpPr>
        <p:spPr/>
        <p:txBody>
          <a:bodyPr/>
          <a:lstStyle/>
          <a:p>
            <a:r>
              <a:rPr lang="en-GB" dirty="0"/>
              <a:t>An integer number can be converted to a float using the function from </a:t>
            </a:r>
            <a:r>
              <a:rPr lang="en-GB" dirty="0" err="1"/>
              <a:t>fromIntegral</a:t>
            </a:r>
            <a:r>
              <a:rPr lang="en-GB" dirty="0"/>
              <a:t> for all except Integer</a:t>
            </a:r>
          </a:p>
          <a:p>
            <a:pPr lvl="1"/>
            <a:r>
              <a:rPr lang="en-GB" dirty="0"/>
              <a:t>Syntax is </a:t>
            </a:r>
            <a:r>
              <a:rPr lang="en-GB" dirty="0" err="1"/>
              <a:t>fromIntegral</a:t>
            </a:r>
            <a:r>
              <a:rPr lang="en-GB" dirty="0"/>
              <a:t>(</a:t>
            </a:r>
            <a:r>
              <a:rPr lang="en-GB" i="1" dirty="0"/>
              <a:t>Value</a:t>
            </a:r>
            <a:r>
              <a:rPr lang="en-GB" dirty="0"/>
              <a:t>)::</a:t>
            </a:r>
            <a:r>
              <a:rPr lang="en-GB" i="1" dirty="0" err="1"/>
              <a:t>NewType</a:t>
            </a:r>
            <a:endParaRPr lang="en-GB" i="1" dirty="0"/>
          </a:p>
          <a:p>
            <a:r>
              <a:rPr lang="en-GB" dirty="0"/>
              <a:t>For integers to other types, the function </a:t>
            </a:r>
            <a:r>
              <a:rPr lang="en-GB" dirty="0" err="1"/>
              <a:t>fromInteger</a:t>
            </a:r>
            <a:r>
              <a:rPr lang="en-GB" dirty="0"/>
              <a:t> is  provided</a:t>
            </a:r>
          </a:p>
          <a:p>
            <a:r>
              <a:rPr lang="en-GB" dirty="0"/>
              <a:t>Conversion from float can be done with the function ‘round’</a:t>
            </a:r>
          </a:p>
          <a:p>
            <a:endParaRPr lang="en-GB" dirty="0"/>
          </a:p>
        </p:txBody>
      </p:sp>
      <p:pic>
        <p:nvPicPr>
          <p:cNvPr id="10" name="Content Placeholder 9">
            <a:extLst>
              <a:ext uri="{FF2B5EF4-FFF2-40B4-BE49-F238E27FC236}">
                <a16:creationId xmlns:a16="http://schemas.microsoft.com/office/drawing/2014/main" id="{A09AE3BB-6BA2-43BB-93D8-E793825F7E0A}"/>
              </a:ext>
            </a:extLst>
          </p:cNvPr>
          <p:cNvPicPr>
            <a:picLocks noGrp="1" noChangeAspect="1"/>
          </p:cNvPicPr>
          <p:nvPr>
            <p:ph sz="half" idx="17"/>
          </p:nvPr>
        </p:nvPicPr>
        <p:blipFill>
          <a:blip r:embed="rId2"/>
          <a:stretch>
            <a:fillRect/>
          </a:stretch>
        </p:blipFill>
        <p:spPr>
          <a:xfrm>
            <a:off x="4572000" y="1333902"/>
            <a:ext cx="3824288" cy="2517426"/>
          </a:xfrm>
          <a:prstGeom prst="rect">
            <a:avLst/>
          </a:prstGeom>
        </p:spPr>
      </p:pic>
    </p:spTree>
    <p:extLst>
      <p:ext uri="{BB962C8B-B14F-4D97-AF65-F5344CB8AC3E}">
        <p14:creationId xmlns:p14="http://schemas.microsoft.com/office/powerpoint/2010/main" val="232879615"/>
      </p:ext>
    </p:extLst>
  </p:cSld>
  <p:clrMapOvr>
    <a:masterClrMapping/>
  </p:clrMapOvr>
  <p:transition>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BB3B774-7B10-4E82-AA51-BC29436C86D4}"/>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24E3E75F-C9AF-4172-A03D-D2B7DECE0590}"/>
              </a:ext>
            </a:extLst>
          </p:cNvPr>
          <p:cNvSpPr>
            <a:spLocks noGrp="1"/>
          </p:cNvSpPr>
          <p:nvPr>
            <p:ph type="pic" sz="quarter" idx="11"/>
          </p:nvPr>
        </p:nvSpPr>
        <p:spPr/>
      </p:sp>
      <p:sp>
        <p:nvSpPr>
          <p:cNvPr id="4" name="Title 3">
            <a:extLst>
              <a:ext uri="{FF2B5EF4-FFF2-40B4-BE49-F238E27FC236}">
                <a16:creationId xmlns:a16="http://schemas.microsoft.com/office/drawing/2014/main" id="{2206FD1C-58EB-4DF9-B2A5-B1F2527A6D32}"/>
              </a:ext>
            </a:extLst>
          </p:cNvPr>
          <p:cNvSpPr>
            <a:spLocks noGrp="1"/>
          </p:cNvSpPr>
          <p:nvPr>
            <p:ph type="title"/>
          </p:nvPr>
        </p:nvSpPr>
        <p:spPr>
          <a:xfrm>
            <a:off x="467547" y="410829"/>
            <a:ext cx="5472605" cy="246221"/>
          </a:xfrm>
        </p:spPr>
        <p:txBody>
          <a:bodyPr/>
          <a:lstStyle/>
          <a:p>
            <a:r>
              <a:rPr lang="en-GB" dirty="0"/>
              <a:t>Constraints</a:t>
            </a:r>
          </a:p>
        </p:txBody>
      </p:sp>
      <p:sp>
        <p:nvSpPr>
          <p:cNvPr id="5" name="Content Placeholder 4">
            <a:extLst>
              <a:ext uri="{FF2B5EF4-FFF2-40B4-BE49-F238E27FC236}">
                <a16:creationId xmlns:a16="http://schemas.microsoft.com/office/drawing/2014/main" id="{667D1109-B006-4DC0-A74A-0FA8BBA916E3}"/>
              </a:ext>
            </a:extLst>
          </p:cNvPr>
          <p:cNvSpPr>
            <a:spLocks noGrp="1"/>
          </p:cNvSpPr>
          <p:nvPr>
            <p:ph sz="half" idx="16"/>
          </p:nvPr>
        </p:nvSpPr>
        <p:spPr/>
        <p:txBody>
          <a:bodyPr/>
          <a:lstStyle/>
          <a:p>
            <a:r>
              <a:rPr lang="en-GB" dirty="0"/>
              <a:t>In the type results, there is often a =&gt; operator</a:t>
            </a:r>
          </a:p>
          <a:p>
            <a:r>
              <a:rPr lang="en-GB" dirty="0"/>
              <a:t>This is the constraint operator</a:t>
            </a:r>
          </a:p>
          <a:p>
            <a:r>
              <a:rPr lang="en-GB" dirty="0"/>
              <a:t>It says the values have to be of this type</a:t>
            </a:r>
          </a:p>
          <a:p>
            <a:r>
              <a:rPr lang="en-GB" dirty="0"/>
              <a:t>Asking about [1,2,3,4] we get ‘</a:t>
            </a:r>
            <a:r>
              <a:rPr lang="en-GB" dirty="0" err="1"/>
              <a:t>Num</a:t>
            </a:r>
            <a:r>
              <a:rPr lang="en-GB" dirty="0"/>
              <a:t> a =&gt; [a]’</a:t>
            </a:r>
          </a:p>
          <a:p>
            <a:pPr lvl="1"/>
            <a:r>
              <a:rPr lang="en-GB" dirty="0"/>
              <a:t>[a] means a list of type a</a:t>
            </a:r>
          </a:p>
          <a:p>
            <a:pPr lvl="1"/>
            <a:r>
              <a:rPr lang="en-GB" dirty="0" err="1"/>
              <a:t>Num</a:t>
            </a:r>
            <a:r>
              <a:rPr lang="en-GB" dirty="0"/>
              <a:t> a =&gt; means a must be of type </a:t>
            </a:r>
            <a:r>
              <a:rPr lang="en-GB" dirty="0" err="1"/>
              <a:t>Num</a:t>
            </a:r>
            <a:r>
              <a:rPr lang="en-GB" dirty="0"/>
              <a:t>, a number</a:t>
            </a:r>
          </a:p>
          <a:p>
            <a:endParaRPr lang="en-GB" dirty="0"/>
          </a:p>
        </p:txBody>
      </p:sp>
      <p:pic>
        <p:nvPicPr>
          <p:cNvPr id="7" name="Content Placeholder 6">
            <a:extLst>
              <a:ext uri="{FF2B5EF4-FFF2-40B4-BE49-F238E27FC236}">
                <a16:creationId xmlns:a16="http://schemas.microsoft.com/office/drawing/2014/main" id="{F44E3113-6AA6-48AD-8A9D-8A65B5F5CD76}"/>
              </a:ext>
            </a:extLst>
          </p:cNvPr>
          <p:cNvPicPr>
            <a:picLocks noGrp="1" noChangeAspect="1"/>
          </p:cNvPicPr>
          <p:nvPr>
            <p:ph sz="half" idx="17"/>
          </p:nvPr>
        </p:nvPicPr>
        <p:blipFill rotWithShape="1">
          <a:blip r:embed="rId2"/>
          <a:srcRect l="1361" t="2229"/>
          <a:stretch/>
        </p:blipFill>
        <p:spPr>
          <a:xfrm>
            <a:off x="4624038" y="1323279"/>
            <a:ext cx="3772249" cy="1712036"/>
          </a:xfrm>
          <a:prstGeom prst="rect">
            <a:avLst/>
          </a:prstGeom>
        </p:spPr>
      </p:pic>
    </p:spTree>
    <p:extLst>
      <p:ext uri="{BB962C8B-B14F-4D97-AF65-F5344CB8AC3E}">
        <p14:creationId xmlns:p14="http://schemas.microsoft.com/office/powerpoint/2010/main" val="317373752"/>
      </p:ext>
    </p:extLst>
  </p:cSld>
  <p:clrMapOvr>
    <a:masterClrMapping/>
  </p:clrMapOvr>
  <p:transition>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2D4E5D2-0132-4063-96A8-298D7E07987C}"/>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FE62B4F2-2A15-4905-8A20-320F3C16F8F4}"/>
              </a:ext>
            </a:extLst>
          </p:cNvPr>
          <p:cNvSpPr>
            <a:spLocks noGrp="1"/>
          </p:cNvSpPr>
          <p:nvPr>
            <p:ph type="pic" sz="quarter" idx="11"/>
          </p:nvPr>
        </p:nvSpPr>
        <p:spPr/>
      </p:sp>
      <p:sp>
        <p:nvSpPr>
          <p:cNvPr id="4" name="Title 3">
            <a:extLst>
              <a:ext uri="{FF2B5EF4-FFF2-40B4-BE49-F238E27FC236}">
                <a16:creationId xmlns:a16="http://schemas.microsoft.com/office/drawing/2014/main" id="{FFBD22E8-74C7-4B17-8431-D57709B34BCC}"/>
              </a:ext>
            </a:extLst>
          </p:cNvPr>
          <p:cNvSpPr>
            <a:spLocks noGrp="1"/>
          </p:cNvSpPr>
          <p:nvPr>
            <p:ph type="title"/>
          </p:nvPr>
        </p:nvSpPr>
        <p:spPr>
          <a:xfrm>
            <a:off x="467547" y="410829"/>
            <a:ext cx="5472605" cy="246221"/>
          </a:xfrm>
        </p:spPr>
        <p:txBody>
          <a:bodyPr/>
          <a:lstStyle/>
          <a:p>
            <a:r>
              <a:rPr lang="en-GB" dirty="0"/>
              <a:t>Polymorphism</a:t>
            </a:r>
          </a:p>
        </p:txBody>
      </p:sp>
      <p:sp>
        <p:nvSpPr>
          <p:cNvPr id="5" name="Content Placeholder 4">
            <a:extLst>
              <a:ext uri="{FF2B5EF4-FFF2-40B4-BE49-F238E27FC236}">
                <a16:creationId xmlns:a16="http://schemas.microsoft.com/office/drawing/2014/main" id="{1219101B-B629-446E-AC29-919A628C9A89}"/>
              </a:ext>
            </a:extLst>
          </p:cNvPr>
          <p:cNvSpPr>
            <a:spLocks noGrp="1"/>
          </p:cNvSpPr>
          <p:nvPr>
            <p:ph sz="half" idx="16"/>
          </p:nvPr>
        </p:nvSpPr>
        <p:spPr/>
        <p:txBody>
          <a:bodyPr/>
          <a:lstStyle/>
          <a:p>
            <a:r>
              <a:rPr lang="en-GB" dirty="0"/>
              <a:t>There are two kinds of type in Haskell - </a:t>
            </a:r>
          </a:p>
          <a:p>
            <a:pPr lvl="1"/>
            <a:r>
              <a:rPr lang="en-GB" dirty="0"/>
              <a:t>Concrete types like Int, Integer, Float and String where the first letter is a capital letter	</a:t>
            </a:r>
          </a:p>
          <a:p>
            <a:pPr lvl="1"/>
            <a:r>
              <a:rPr lang="en-GB" dirty="0"/>
              <a:t>Variable types like a, b, p where the first (only) letter is a lowercase letter</a:t>
            </a:r>
          </a:p>
          <a:p>
            <a:r>
              <a:rPr lang="en-GB" dirty="0"/>
              <a:t>Where the type is variable, any type matching the constraints can be used</a:t>
            </a:r>
          </a:p>
        </p:txBody>
      </p:sp>
      <p:pic>
        <p:nvPicPr>
          <p:cNvPr id="7" name="Content Placeholder 6">
            <a:extLst>
              <a:ext uri="{FF2B5EF4-FFF2-40B4-BE49-F238E27FC236}">
                <a16:creationId xmlns:a16="http://schemas.microsoft.com/office/drawing/2014/main" id="{E68F57FF-390D-499A-99F1-61BC3D03AC72}"/>
              </a:ext>
            </a:extLst>
          </p:cNvPr>
          <p:cNvPicPr>
            <a:picLocks noGrp="1" noChangeAspect="1"/>
          </p:cNvPicPr>
          <p:nvPr>
            <p:ph sz="half" idx="17"/>
          </p:nvPr>
        </p:nvPicPr>
        <p:blipFill>
          <a:blip r:embed="rId2"/>
          <a:stretch>
            <a:fillRect/>
          </a:stretch>
        </p:blipFill>
        <p:spPr>
          <a:xfrm>
            <a:off x="5236369" y="1372734"/>
            <a:ext cx="2495550" cy="790575"/>
          </a:xfrm>
          <a:prstGeom prst="rect">
            <a:avLst/>
          </a:prstGeom>
        </p:spPr>
      </p:pic>
    </p:spTree>
    <p:extLst>
      <p:ext uri="{BB962C8B-B14F-4D97-AF65-F5344CB8AC3E}">
        <p14:creationId xmlns:p14="http://schemas.microsoft.com/office/powerpoint/2010/main" val="3744452756"/>
      </p:ext>
    </p:extLst>
  </p:cSld>
  <p:clrMapOvr>
    <a:masterClrMapping/>
  </p:clrMapOvr>
  <p:transition>
    <p:wipe dir="r"/>
  </p:transition>
</p:sld>
</file>

<file path=ppt/theme/theme1.xml><?xml version="1.0" encoding="utf-8"?>
<a:theme xmlns:a="http://schemas.openxmlformats.org/drawingml/2006/main" name="Custom Design">
  <a:themeElements>
    <a:clrScheme name="BUROHAPPOLD_THEME">
      <a:dk1>
        <a:srgbClr val="000000"/>
      </a:dk1>
      <a:lt1>
        <a:srgbClr val="FFFFFF"/>
      </a:lt1>
      <a:dk2>
        <a:srgbClr val="3F3F3F"/>
      </a:dk2>
      <a:lt2>
        <a:srgbClr val="FFFFFF"/>
      </a:lt2>
      <a:accent1>
        <a:srgbClr val="968C83"/>
      </a:accent1>
      <a:accent2>
        <a:srgbClr val="C4D600"/>
      </a:accent2>
      <a:accent3>
        <a:srgbClr val="24135F"/>
      </a:accent3>
      <a:accent4>
        <a:srgbClr val="BC204B"/>
      </a:accent4>
      <a:accent5>
        <a:srgbClr val="8DB9CA"/>
      </a:accent5>
      <a:accent6>
        <a:srgbClr val="00617F"/>
      </a:accent6>
      <a:hlink>
        <a:srgbClr val="127BCB"/>
      </a:hlink>
      <a:folHlink>
        <a:srgbClr val="968C83"/>
      </a:folHlink>
    </a:clrScheme>
    <a:fontScheme name="BUROHAPPOLD THEME">
      <a:majorFont>
        <a:latin typeface="Segoe UI Semibold"/>
        <a:ea typeface=""/>
        <a:cs typeface="Segoe UI"/>
      </a:majorFont>
      <a:minorFont>
        <a:latin typeface="Segoe UI"/>
        <a:ea typeface=""/>
        <a:cs typeface="Segoe U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smtClean="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81F6E119F8FA443A12B0CFEE2AF4FAE" ma:contentTypeVersion="13" ma:contentTypeDescription="Create a new document." ma:contentTypeScope="" ma:versionID="d05bc7a9cdaddbaceb3ad88c3c29303e">
  <xsd:schema xmlns:xsd="http://www.w3.org/2001/XMLSchema" xmlns:xs="http://www.w3.org/2001/XMLSchema" xmlns:p="http://schemas.microsoft.com/office/2006/metadata/properties" xmlns:ns3="bacf4bc5-bb72-4c18-9cb2-d712f862156d" xmlns:ns4="a3ffd911-579c-42fc-9063-560627ff1b0d" targetNamespace="http://schemas.microsoft.com/office/2006/metadata/properties" ma:root="true" ma:fieldsID="1b1baf2724f53601e6a395d3e088767e" ns3:_="" ns4:_="">
    <xsd:import namespace="bacf4bc5-bb72-4c18-9cb2-d712f862156d"/>
    <xsd:import namespace="a3ffd911-579c-42fc-9063-560627ff1b0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cf4bc5-bb72-4c18-9cb2-d712f86215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ffd911-579c-42fc-9063-560627ff1b0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019846-3C0C-4E22-BD9E-48263BCB8308}">
  <ds:schemaRefs>
    <ds:schemaRef ds:uri="http://schemas.microsoft.com/office/2006/metadata/properties"/>
    <ds:schemaRef ds:uri="http://schemas.microsoft.com/office/2006/documentManagement/types"/>
    <ds:schemaRef ds:uri="http://www.w3.org/XML/1998/namespace"/>
    <ds:schemaRef ds:uri="http://purl.org/dc/elements/1.1/"/>
    <ds:schemaRef ds:uri="http://purl.org/dc/terms/"/>
    <ds:schemaRef ds:uri="http://schemas.openxmlformats.org/package/2006/metadata/core-properties"/>
    <ds:schemaRef ds:uri="http://schemas.microsoft.com/office/infopath/2007/PartnerControls"/>
    <ds:schemaRef ds:uri="a3ffd911-579c-42fc-9063-560627ff1b0d"/>
    <ds:schemaRef ds:uri="bacf4bc5-bb72-4c18-9cb2-d712f862156d"/>
    <ds:schemaRef ds:uri="http://purl.org/dc/dcmitype/"/>
  </ds:schemaRefs>
</ds:datastoreItem>
</file>

<file path=customXml/itemProps2.xml><?xml version="1.0" encoding="utf-8"?>
<ds:datastoreItem xmlns:ds="http://schemas.openxmlformats.org/officeDocument/2006/customXml" ds:itemID="{09C81EE4-3E2D-4946-A8E0-A66544095A52}">
  <ds:schemaRefs>
    <ds:schemaRef ds:uri="http://schemas.microsoft.com/sharepoint/v3/contenttype/forms"/>
  </ds:schemaRefs>
</ds:datastoreItem>
</file>

<file path=customXml/itemProps3.xml><?xml version="1.0" encoding="utf-8"?>
<ds:datastoreItem xmlns:ds="http://schemas.openxmlformats.org/officeDocument/2006/customXml" ds:itemID="{617C439C-2157-43F8-8ABE-93D5F53399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cf4bc5-bb72-4c18-9cb2-d712f862156d"/>
    <ds:schemaRef ds:uri="a3ffd911-579c-42fc-9063-560627ff1b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9730</TotalTime>
  <Words>12921</Words>
  <Application>Microsoft Office PowerPoint</Application>
  <PresentationFormat>On-screen Show (16:10)</PresentationFormat>
  <Paragraphs>1376</Paragraphs>
  <Slides>220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220</vt:i4>
      </vt:variant>
    </vt:vector>
  </HeadingPairs>
  <TitlesOfParts>
    <vt:vector size="227" baseType="lpstr">
      <vt:lpstr>Arial</vt:lpstr>
      <vt:lpstr>Calibri</vt:lpstr>
      <vt:lpstr>Cambria Math</vt:lpstr>
      <vt:lpstr>Segoe UI</vt:lpstr>
      <vt:lpstr>Segoe UI Semibold</vt:lpstr>
      <vt:lpstr>Wingdings</vt:lpstr>
      <vt:lpstr>Custom Design</vt:lpstr>
      <vt:lpstr>Haskell</vt:lpstr>
      <vt:lpstr>Installation</vt:lpstr>
      <vt:lpstr>Installation</vt:lpstr>
      <vt:lpstr>REPL Systems</vt:lpstr>
      <vt:lpstr>Visual Studio Code and Haskelly #1</vt:lpstr>
      <vt:lpstr>Visual Studio Code and Haskelly #2</vt:lpstr>
      <vt:lpstr>Visual Studio Code and Haskelly #3</vt:lpstr>
      <vt:lpstr>Hoogle</vt:lpstr>
      <vt:lpstr>Hackage</vt:lpstr>
      <vt:lpstr>installed libraries</vt:lpstr>
      <vt:lpstr>CoCalc #1</vt:lpstr>
      <vt:lpstr>CoCalc #2</vt:lpstr>
      <vt:lpstr>CoCalc #3</vt:lpstr>
      <vt:lpstr>MyBinder</vt:lpstr>
      <vt:lpstr>Try Haskell</vt:lpstr>
      <vt:lpstr>JDoodle</vt:lpstr>
      <vt:lpstr>try it online</vt:lpstr>
      <vt:lpstr>Haskell Platform</vt:lpstr>
      <vt:lpstr>Install Chocolatey</vt:lpstr>
      <vt:lpstr>Install Stack</vt:lpstr>
      <vt:lpstr>Install Haskell</vt:lpstr>
      <vt:lpstr>Using Cabal</vt:lpstr>
      <vt:lpstr>Cabal #1</vt:lpstr>
      <vt:lpstr>Cabal #2</vt:lpstr>
      <vt:lpstr>Create a Project</vt:lpstr>
      <vt:lpstr>Cabal Repl</vt:lpstr>
      <vt:lpstr>Main.hs</vt:lpstr>
      <vt:lpstr>CabalTest.Cabal</vt:lpstr>
      <vt:lpstr>running the code</vt:lpstr>
      <vt:lpstr>Basic Haskell</vt:lpstr>
      <vt:lpstr>Learning resources</vt:lpstr>
      <vt:lpstr>Base Libraries</vt:lpstr>
      <vt:lpstr>REPL Commands  - loading/Saving</vt:lpstr>
      <vt:lpstr>REPL Commands - Coding</vt:lpstr>
      <vt:lpstr>Start up File</vt:lpstr>
      <vt:lpstr>Load Scripts #1</vt:lpstr>
      <vt:lpstr>Load Scripts #2</vt:lpstr>
      <vt:lpstr>Literate Haskell</vt:lpstr>
      <vt:lpstr>Haskell Signature</vt:lpstr>
      <vt:lpstr>Error Messages</vt:lpstr>
      <vt:lpstr>Multi-line editing</vt:lpstr>
      <vt:lpstr>Indentation</vt:lpstr>
      <vt:lpstr>Lower and Upper Case Names</vt:lpstr>
      <vt:lpstr>Modules #1</vt:lpstr>
      <vt:lpstr>Modules #2</vt:lpstr>
      <vt:lpstr>importing modules</vt:lpstr>
      <vt:lpstr>Import Qualified</vt:lpstr>
      <vt:lpstr>Useful Modules</vt:lpstr>
      <vt:lpstr>Comments</vt:lpstr>
      <vt:lpstr>Line Continuation</vt:lpstr>
      <vt:lpstr>IF </vt:lpstr>
      <vt:lpstr>List Operations #1</vt:lpstr>
      <vt:lpstr>List Operations #2</vt:lpstr>
      <vt:lpstr>Elem and duplicate</vt:lpstr>
      <vt:lpstr>List Summary</vt:lpstr>
      <vt:lpstr>Map</vt:lpstr>
      <vt:lpstr>My Map</vt:lpstr>
      <vt:lpstr>Zip</vt:lpstr>
      <vt:lpstr>ZipWith</vt:lpstr>
      <vt:lpstr>My ZipWith</vt:lpstr>
      <vt:lpstr>Fibonacci Series ZipWith</vt:lpstr>
      <vt:lpstr>Fizz Buzz</vt:lpstr>
      <vt:lpstr>SEQ and recursion #1</vt:lpstr>
      <vt:lpstr>SEQ and recursion #2</vt:lpstr>
      <vt:lpstr>Concat</vt:lpstr>
      <vt:lpstr>Fold vs Map</vt:lpstr>
      <vt:lpstr>Fold #1</vt:lpstr>
      <vt:lpstr>Fold #2</vt:lpstr>
      <vt:lpstr>fold #3</vt:lpstr>
      <vt:lpstr>Fold #4</vt:lpstr>
      <vt:lpstr>Tuples #1</vt:lpstr>
      <vt:lpstr>Tuples #2</vt:lpstr>
      <vt:lpstr>:SPRINT AND LAZINESS</vt:lpstr>
      <vt:lpstr>Ranges</vt:lpstr>
      <vt:lpstr>List Comprehensions</vt:lpstr>
      <vt:lpstr>Example</vt:lpstr>
      <vt:lpstr>Types #1</vt:lpstr>
      <vt:lpstr>Types #2</vt:lpstr>
      <vt:lpstr>Function Signature</vt:lpstr>
      <vt:lpstr>Average, Data types</vt:lpstr>
      <vt:lpstr>Data vs Type Constructor </vt:lpstr>
      <vt:lpstr>Data Constructor #1</vt:lpstr>
      <vt:lpstr>Data Constructor #2</vt:lpstr>
      <vt:lpstr>Data Constructor #3</vt:lpstr>
      <vt:lpstr>Data Constructor #4</vt:lpstr>
      <vt:lpstr>Data Constructor #5</vt:lpstr>
      <vt:lpstr>Instance Show #1</vt:lpstr>
      <vt:lpstr>Instance Show #2</vt:lpstr>
      <vt:lpstr>Instance Show #3</vt:lpstr>
      <vt:lpstr>Instance Show #4</vt:lpstr>
      <vt:lpstr>Instance Show</vt:lpstr>
      <vt:lpstr>Example </vt:lpstr>
      <vt:lpstr>Example</vt:lpstr>
      <vt:lpstr>Type Alias</vt:lpstr>
      <vt:lpstr>Modules</vt:lpstr>
      <vt:lpstr>Type Conversion, To/From Strings</vt:lpstr>
      <vt:lpstr>Number Conversion</vt:lpstr>
      <vt:lpstr>Constraints</vt:lpstr>
      <vt:lpstr>Polymorphism</vt:lpstr>
      <vt:lpstr>Functions #1 </vt:lpstr>
      <vt:lpstr>Functions #2</vt:lpstr>
      <vt:lpstr>Function types</vt:lpstr>
      <vt:lpstr>Curried Functions #1</vt:lpstr>
      <vt:lpstr>Curried functions #2</vt:lpstr>
      <vt:lpstr>Function Composition #1</vt:lpstr>
      <vt:lpstr>Function Composition #2</vt:lpstr>
      <vt:lpstr>Partial Function</vt:lpstr>
      <vt:lpstr>Lambdas</vt:lpstr>
      <vt:lpstr>Point Free</vt:lpstr>
      <vt:lpstr>Pattern matching</vt:lpstr>
      <vt:lpstr>Defining SUM</vt:lpstr>
      <vt:lpstr>Defining Prod</vt:lpstr>
      <vt:lpstr>Guards</vt:lpstr>
      <vt:lpstr>Case</vt:lpstr>
      <vt:lpstr>Where</vt:lpstr>
      <vt:lpstr>Let</vt:lpstr>
      <vt:lpstr>Let in and Where</vt:lpstr>
      <vt:lpstr>Quick Sort</vt:lpstr>
      <vt:lpstr>Quick Reverse Sort</vt:lpstr>
      <vt:lpstr>Maybe #1</vt:lpstr>
      <vt:lpstr>maybe #2</vt:lpstr>
      <vt:lpstr>Maybe #3</vt:lpstr>
      <vt:lpstr>Pure and impure Functions</vt:lpstr>
      <vt:lpstr>IO Functions</vt:lpstr>
      <vt:lpstr>Show, Print, putStrLN</vt:lpstr>
      <vt:lpstr>Main .. Do #1</vt:lpstr>
      <vt:lpstr>Main .. Do #2</vt:lpstr>
      <vt:lpstr>Do Notation #1</vt:lpstr>
      <vt:lpstr>Do Notation #2</vt:lpstr>
      <vt:lpstr>Do Notation #3</vt:lpstr>
      <vt:lpstr>Do Notation #4</vt:lpstr>
      <vt:lpstr>Do Notation #5</vt:lpstr>
      <vt:lpstr>Compile Haskell Code</vt:lpstr>
      <vt:lpstr>De-sugaring of Code #1</vt:lpstr>
      <vt:lpstr>De-sugaring of Code #2</vt:lpstr>
      <vt:lpstr>Type Class</vt:lpstr>
      <vt:lpstr>Newtype</vt:lpstr>
      <vt:lpstr>type and newtype</vt:lpstr>
      <vt:lpstr>Instance</vt:lpstr>
      <vt:lpstr>type Constructors #1</vt:lpstr>
      <vt:lpstr>type Constructors #2</vt:lpstr>
      <vt:lpstr>Type Constructors #3</vt:lpstr>
      <vt:lpstr>Files And Streams</vt:lpstr>
      <vt:lpstr>Haskell Speed #1</vt:lpstr>
      <vt:lpstr>Haskell Speed #2</vt:lpstr>
      <vt:lpstr>Sort</vt:lpstr>
      <vt:lpstr>Sortby - values summing to 63, maximal product</vt:lpstr>
      <vt:lpstr>Recursive Fibonacci example</vt:lpstr>
      <vt:lpstr>Recursive Sequence Example</vt:lpstr>
      <vt:lpstr>Functors</vt:lpstr>
      <vt:lpstr>Types and Type Constructors</vt:lpstr>
      <vt:lpstr>Functors #1</vt:lpstr>
      <vt:lpstr>Functors #2</vt:lpstr>
      <vt:lpstr>Functors #3</vt:lpstr>
      <vt:lpstr>&lt;$&gt;</vt:lpstr>
      <vt:lpstr>($&gt;) and (&lt;$)</vt:lpstr>
      <vt:lpstr>Mapping a Function over a Function #1</vt:lpstr>
      <vt:lpstr>Mapping a Function over a Function #2</vt:lpstr>
      <vt:lpstr>Mapping a Function over a Function #2</vt:lpstr>
      <vt:lpstr>Map variants #1</vt:lpstr>
      <vt:lpstr>Map variants #2</vt:lpstr>
      <vt:lpstr>Applicative Functors #1</vt:lpstr>
      <vt:lpstr>Applicative Functors #2</vt:lpstr>
      <vt:lpstr>Applicative Functors #3</vt:lpstr>
      <vt:lpstr>Applicative Functors #4</vt:lpstr>
      <vt:lpstr>Applicative Functors #5</vt:lpstr>
      <vt:lpstr>Applicative functors #6</vt:lpstr>
      <vt:lpstr>Monoids, Monads and Associative Functions</vt:lpstr>
      <vt:lpstr>Monoids</vt:lpstr>
      <vt:lpstr>Commutative and Associative</vt:lpstr>
      <vt:lpstr>Monoids #1</vt:lpstr>
      <vt:lpstr>Monoids #2</vt:lpstr>
      <vt:lpstr>Monoids #3</vt:lpstr>
      <vt:lpstr>Monoids #4</vt:lpstr>
      <vt:lpstr>Monoid Lists</vt:lpstr>
      <vt:lpstr>&lt;&gt; Operator</vt:lpstr>
      <vt:lpstr>Monoids and Folds</vt:lpstr>
      <vt:lpstr>Monads</vt:lpstr>
      <vt:lpstr>Monads</vt:lpstr>
      <vt:lpstr>Bind, &gt;&gt;=</vt:lpstr>
      <vt:lpstr>Maybe ADD, With Bind</vt:lpstr>
      <vt:lpstr>MONADD</vt:lpstr>
      <vt:lpstr>LiftM</vt:lpstr>
      <vt:lpstr>Liftm2</vt:lpstr>
      <vt:lpstr>Do</vt:lpstr>
      <vt:lpstr>Do MONADD</vt:lpstr>
      <vt:lpstr>Haskell Maybe Monad #1</vt:lpstr>
      <vt:lpstr>Haskell Maybe Monad #2</vt:lpstr>
      <vt:lpstr>Either Monad</vt:lpstr>
      <vt:lpstr>State Monad #1</vt:lpstr>
      <vt:lpstr>State Monad #2</vt:lpstr>
      <vt:lpstr>Main Loop</vt:lpstr>
      <vt:lpstr>Reader Monad</vt:lpstr>
      <vt:lpstr>Writer Monad</vt:lpstr>
      <vt:lpstr>Mathematically</vt:lpstr>
      <vt:lpstr>Mathematically #1  </vt:lpstr>
      <vt:lpstr>Mathematically #2  </vt:lpstr>
      <vt:lpstr>Mathematically #3  </vt:lpstr>
      <vt:lpstr>Mathematically #4  </vt:lpstr>
      <vt:lpstr>Mathematically #5</vt:lpstr>
      <vt:lpstr>&gt;&gt; Operator</vt:lpstr>
      <vt:lpstr>Command Line Interface</vt:lpstr>
      <vt:lpstr>Command Line arguments - Homebrew</vt:lpstr>
      <vt:lpstr>Asynchronous Calculations</vt:lpstr>
      <vt:lpstr>Installing the package</vt:lpstr>
      <vt:lpstr>Matrices</vt:lpstr>
      <vt:lpstr>Data.Array</vt:lpstr>
      <vt:lpstr>Matrix #1</vt:lpstr>
      <vt:lpstr>Matrix #2</vt:lpstr>
      <vt:lpstr>HMatrix</vt:lpstr>
      <vt:lpstr>Statistics Example</vt:lpstr>
      <vt:lpstr>Statistics Code</vt:lpstr>
      <vt:lpstr>IO Monad</vt:lpstr>
      <vt:lpstr>Get Column #1</vt:lpstr>
      <vt:lpstr>Get Column #2</vt:lpstr>
      <vt:lpstr>Calculations</vt:lpstr>
      <vt:lpstr>Count of Data Elements</vt:lpstr>
      <vt:lpstr>Linear Regression</vt:lpstr>
      <vt:lpstr>Underlying Calculations</vt:lpstr>
      <vt:lpstr>Main Function</vt:lpstr>
    </vt:vector>
  </TitlesOfParts>
  <Company>BuroHappold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Clojure</dc:title>
  <dc:creator>Francis King</dc:creator>
  <cp:lastModifiedBy>Francis King</cp:lastModifiedBy>
  <cp:revision>859</cp:revision>
  <cp:lastPrinted>2020-07-14T19:53:21Z</cp:lastPrinted>
  <dcterms:created xsi:type="dcterms:W3CDTF">2019-07-04T08:46:09Z</dcterms:created>
  <dcterms:modified xsi:type="dcterms:W3CDTF">2021-03-23T19:12:27Z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0x010100F81F6E119F8FA443A12B0CFEE2AF4FAE</vt:lpwstr>
  </property>
  <property fmtid="{D5CDD505-2E9C-101B-9397-08002B2CF9AE}" pid="3" name="_dlc_DocIdItemGuid">
    <vt:lpwstr>aacf0b78-a767-40ca-978a-72b9304042a1</vt:lpwstr>
  </property>
  <property fmtid="{D5CDD505-2E9C-101B-9397-08002B2CF9AE}" pid="4" name="BHTaxService0">
    <vt:lpwstr/>
  </property>
  <property fmtid="{D5CDD505-2E9C-101B-9397-08002B2CF9AE}" pid="5" name="TaxKeyword">
    <vt:lpwstr/>
  </property>
  <property fmtid="{D5CDD505-2E9C-101B-9397-08002B2CF9AE}" pid="6" name="BHTaxDiscipline">
    <vt:lpwstr/>
  </property>
  <property fmtid="{D5CDD505-2E9C-101B-9397-08002B2CF9AE}" pid="7" name="BHTaxMarket">
    <vt:lpwstr/>
  </property>
  <property fmtid="{D5CDD505-2E9C-101B-9397-08002B2CF9AE}" pid="8" name="BHTaxDocCategory">
    <vt:lpwstr/>
  </property>
  <property fmtid="{D5CDD505-2E9C-101B-9397-08002B2CF9AE}" pid="9" name="BHTaxSector0">
    <vt:lpwstr/>
  </property>
  <property fmtid="{D5CDD505-2E9C-101B-9397-08002B2CF9AE}" pid="10" name="BHTaxDiscipline0">
    <vt:lpwstr/>
  </property>
  <property fmtid="{D5CDD505-2E9C-101B-9397-08002B2CF9AE}" pid="11" name="BHTaxStakeHolders">
    <vt:lpwstr/>
  </property>
  <property fmtid="{D5CDD505-2E9C-101B-9397-08002B2CF9AE}" pid="12" name="BHTaxStatus">
    <vt:lpwstr>2;#Draft|6664210c-d70b-4f63-aa7c-9b8b0c7a5915</vt:lpwstr>
  </property>
  <property fmtid="{D5CDD505-2E9C-101B-9397-08002B2CF9AE}" pid="13" name="BHTaxSector">
    <vt:lpwstr/>
  </property>
  <property fmtid="{D5CDD505-2E9C-101B-9397-08002B2CF9AE}" pid="14" name="BHTaxClient">
    <vt:lpwstr/>
  </property>
  <property fmtid="{D5CDD505-2E9C-101B-9397-08002B2CF9AE}" pid="15" name="BHTaxWorkgroup0">
    <vt:lpwstr/>
  </property>
  <property fmtid="{D5CDD505-2E9C-101B-9397-08002B2CF9AE}" pid="16" name="BHTaxStakeHolders_0">
    <vt:lpwstr/>
  </property>
  <property fmtid="{D5CDD505-2E9C-101B-9397-08002B2CF9AE}" pid="17" name="BHTaxWorkstage0">
    <vt:lpwstr/>
  </property>
  <property fmtid="{D5CDD505-2E9C-101B-9397-08002B2CF9AE}" pid="18" name="BHTaxWorkgroup">
    <vt:lpwstr/>
  </property>
  <property fmtid="{D5CDD505-2E9C-101B-9397-08002B2CF9AE}" pid="19" name="BHTaxClient0">
    <vt:lpwstr/>
  </property>
  <property fmtid="{D5CDD505-2E9C-101B-9397-08002B2CF9AE}" pid="20" name="BHTaxWorkstage">
    <vt:lpwstr/>
  </property>
  <property fmtid="{D5CDD505-2E9C-101B-9397-08002B2CF9AE}" pid="21" name="BHTaxService">
    <vt:lpwstr/>
  </property>
  <property fmtid="{D5CDD505-2E9C-101B-9397-08002B2CF9AE}" pid="22" name="BHTaxClassification">
    <vt:lpwstr>1;#Not Assessed|84023bda-4b30-4f6e-8c01-b65686d06957</vt:lpwstr>
  </property>
  <property fmtid="{D5CDD505-2E9C-101B-9397-08002B2CF9AE}" pid="23" name="BHTaxMarket_0">
    <vt:lpwstr/>
  </property>
</Properties>
</file>